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notesSlides/notesSlide12.xml" ContentType="application/vnd.openxmlformats-officedocument.presentationml.notes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s/slide138.xml" ContentType="application/vnd.openxmlformats-officedocument.presentationml.slide+xml"/>
  <Override PartName="/ppt/notesSlides/notesSlide9.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s/slide139.xml" ContentType="application/vnd.openxmlformats-officedocument.presentationml.slide+xml"/>
  <Override PartName="/ppt/notesSlides/notesSlide11.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141"/>
  </p:notesMasterIdLst>
  <p:sldIdLst>
    <p:sldId id="599" r:id="rId2"/>
    <p:sldId id="258" r:id="rId3"/>
    <p:sldId id="531" r:id="rId4"/>
    <p:sldId id="631" r:id="rId5"/>
    <p:sldId id="533" r:id="rId6"/>
    <p:sldId id="338" r:id="rId7"/>
    <p:sldId id="339" r:id="rId8"/>
    <p:sldId id="340" r:id="rId9"/>
    <p:sldId id="386" r:id="rId10"/>
    <p:sldId id="259" r:id="rId11"/>
    <p:sldId id="387" r:id="rId12"/>
    <p:sldId id="388" r:id="rId13"/>
    <p:sldId id="553" r:id="rId14"/>
    <p:sldId id="554" r:id="rId15"/>
    <p:sldId id="555" r:id="rId16"/>
    <p:sldId id="556" r:id="rId17"/>
    <p:sldId id="558" r:id="rId18"/>
    <p:sldId id="559" r:id="rId19"/>
    <p:sldId id="560" r:id="rId20"/>
    <p:sldId id="561" r:id="rId21"/>
    <p:sldId id="562" r:id="rId22"/>
    <p:sldId id="563" r:id="rId23"/>
    <p:sldId id="638" r:id="rId24"/>
    <p:sldId id="564" r:id="rId25"/>
    <p:sldId id="565" r:id="rId26"/>
    <p:sldId id="409" r:id="rId27"/>
    <p:sldId id="410" r:id="rId28"/>
    <p:sldId id="411" r:id="rId29"/>
    <p:sldId id="536" r:id="rId30"/>
    <p:sldId id="537" r:id="rId31"/>
    <p:sldId id="566" r:id="rId32"/>
    <p:sldId id="567" r:id="rId33"/>
    <p:sldId id="568" r:id="rId34"/>
    <p:sldId id="569" r:id="rId35"/>
    <p:sldId id="570" r:id="rId36"/>
    <p:sldId id="571" r:id="rId37"/>
    <p:sldId id="572" r:id="rId38"/>
    <p:sldId id="573" r:id="rId39"/>
    <p:sldId id="579" r:id="rId40"/>
    <p:sldId id="580" r:id="rId41"/>
    <p:sldId id="581" r:id="rId42"/>
    <p:sldId id="412" r:id="rId43"/>
    <p:sldId id="413" r:id="rId44"/>
    <p:sldId id="414" r:id="rId45"/>
    <p:sldId id="415" r:id="rId46"/>
    <p:sldId id="416" r:id="rId47"/>
    <p:sldId id="417" r:id="rId48"/>
    <p:sldId id="544" r:id="rId49"/>
    <p:sldId id="525" r:id="rId50"/>
    <p:sldId id="390" r:id="rId51"/>
    <p:sldId id="487" r:id="rId52"/>
    <p:sldId id="488" r:id="rId53"/>
    <p:sldId id="528" r:id="rId54"/>
    <p:sldId id="489" r:id="rId55"/>
    <p:sldId id="490" r:id="rId56"/>
    <p:sldId id="493" r:id="rId57"/>
    <p:sldId id="438" r:id="rId58"/>
    <p:sldId id="439" r:id="rId59"/>
    <p:sldId id="440" r:id="rId60"/>
    <p:sldId id="441" r:id="rId61"/>
    <p:sldId id="444" r:id="rId62"/>
    <p:sldId id="445" r:id="rId63"/>
    <p:sldId id="446" r:id="rId64"/>
    <p:sldId id="447" r:id="rId65"/>
    <p:sldId id="448" r:id="rId66"/>
    <p:sldId id="449" r:id="rId67"/>
    <p:sldId id="450" r:id="rId68"/>
    <p:sldId id="451" r:id="rId69"/>
    <p:sldId id="452" r:id="rId70"/>
    <p:sldId id="453" r:id="rId71"/>
    <p:sldId id="506" r:id="rId72"/>
    <p:sldId id="625" r:id="rId73"/>
    <p:sldId id="454" r:id="rId74"/>
    <p:sldId id="455" r:id="rId75"/>
    <p:sldId id="456" r:id="rId76"/>
    <p:sldId id="457" r:id="rId77"/>
    <p:sldId id="458" r:id="rId78"/>
    <p:sldId id="459" r:id="rId79"/>
    <p:sldId id="460" r:id="rId80"/>
    <p:sldId id="508" r:id="rId81"/>
    <p:sldId id="622" r:id="rId82"/>
    <p:sldId id="509" r:id="rId83"/>
    <p:sldId id="515" r:id="rId84"/>
    <p:sldId id="461" r:id="rId85"/>
    <p:sldId id="462" r:id="rId86"/>
    <p:sldId id="463" r:id="rId87"/>
    <p:sldId id="464" r:id="rId88"/>
    <p:sldId id="465" r:id="rId89"/>
    <p:sldId id="466" r:id="rId90"/>
    <p:sldId id="507" r:id="rId91"/>
    <p:sldId id="467" r:id="rId92"/>
    <p:sldId id="468" r:id="rId93"/>
    <p:sldId id="469" r:id="rId94"/>
    <p:sldId id="470" r:id="rId95"/>
    <p:sldId id="471" r:id="rId96"/>
    <p:sldId id="472" r:id="rId97"/>
    <p:sldId id="473" r:id="rId98"/>
    <p:sldId id="474" r:id="rId99"/>
    <p:sldId id="475" r:id="rId100"/>
    <p:sldId id="476" r:id="rId101"/>
    <p:sldId id="477" r:id="rId102"/>
    <p:sldId id="478" r:id="rId103"/>
    <p:sldId id="639" r:id="rId104"/>
    <p:sldId id="640" r:id="rId105"/>
    <p:sldId id="641" r:id="rId106"/>
    <p:sldId id="642" r:id="rId107"/>
    <p:sldId id="643" r:id="rId108"/>
    <p:sldId id="644" r:id="rId109"/>
    <p:sldId id="645" r:id="rId110"/>
    <p:sldId id="646" r:id="rId111"/>
    <p:sldId id="479" r:id="rId112"/>
    <p:sldId id="480" r:id="rId113"/>
    <p:sldId id="481" r:id="rId114"/>
    <p:sldId id="482" r:id="rId115"/>
    <p:sldId id="483" r:id="rId116"/>
    <p:sldId id="484" r:id="rId117"/>
    <p:sldId id="380" r:id="rId118"/>
    <p:sldId id="381" r:id="rId119"/>
    <p:sldId id="382" r:id="rId120"/>
    <p:sldId id="383" r:id="rId121"/>
    <p:sldId id="384" r:id="rId122"/>
    <p:sldId id="385" r:id="rId123"/>
    <p:sldId id="497" r:id="rId124"/>
    <p:sldId id="600" r:id="rId125"/>
    <p:sldId id="601" r:id="rId126"/>
    <p:sldId id="602" r:id="rId127"/>
    <p:sldId id="603" r:id="rId128"/>
    <p:sldId id="604" r:id="rId129"/>
    <p:sldId id="605" r:id="rId130"/>
    <p:sldId id="606" r:id="rId131"/>
    <p:sldId id="607" r:id="rId132"/>
    <p:sldId id="608" r:id="rId133"/>
    <p:sldId id="609" r:id="rId134"/>
    <p:sldId id="610" r:id="rId135"/>
    <p:sldId id="611" r:id="rId136"/>
    <p:sldId id="612" r:id="rId137"/>
    <p:sldId id="613" r:id="rId138"/>
    <p:sldId id="614" r:id="rId139"/>
    <p:sldId id="291" r:id="rId1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7347" autoAdjust="0"/>
    <p:restoredTop sz="94660"/>
  </p:normalViewPr>
  <p:slideViewPr>
    <p:cSldViewPr snapToGrid="0">
      <p:cViewPr varScale="1">
        <p:scale>
          <a:sx n="78" d="100"/>
          <a:sy n="78" d="100"/>
        </p:scale>
        <p:origin x="-108" y="-8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9B2549-CD51-4DC1-B8A4-AEDA3F487C2C}" type="datetimeFigureOut">
              <a:rPr lang="en-US" smtClean="0"/>
              <a:pPr/>
              <a:t>2/8/2021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D875AC-1F68-4C21-B4C9-14726B58B89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369CBDED-2BCF-4A46-B90F-2707D776A0C8}" type="slidenum">
              <a:rPr lang="en-US" smtClean="0">
                <a:latin typeface="Arial" charset="0"/>
                <a:cs typeface="Arial" charset="0"/>
              </a:rPr>
              <a:pPr/>
              <a:t>6</a:t>
            </a:fld>
            <a:endParaRPr lang="en-US" smtClean="0">
              <a:latin typeface="Arial" charset="0"/>
              <a:cs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endParaRPr lang="fa-IR" smtClean="0">
              <a:latin typeface="Arial"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545C9077-BFF2-453E-9A84-66BD2F8CFB1F}" type="slidenum">
              <a:rPr lang="ar-SA" smtClean="0"/>
              <a:pPr/>
              <a:t>104</a:t>
            </a:fld>
            <a:endParaRPr lang="en-US" smtClean="0"/>
          </a:p>
        </p:txBody>
      </p:sp>
      <p:sp>
        <p:nvSpPr>
          <p:cNvPr id="162819" name="Rectangle 2"/>
          <p:cNvSpPr>
            <a:spLocks noGrp="1" noRot="1" noChangeAspect="1" noChangeArrowheads="1" noTextEdit="1"/>
          </p:cNvSpPr>
          <p:nvPr>
            <p:ph type="sldImg"/>
          </p:nvPr>
        </p:nvSpPr>
        <p:spPr>
          <a:xfrm>
            <a:off x="392113" y="692150"/>
            <a:ext cx="6072187" cy="3416300"/>
          </a:xfrm>
          <a:ln w="12700" cap="flat">
            <a:solidFill>
              <a:schemeClr val="tx1"/>
            </a:solidFill>
          </a:ln>
        </p:spPr>
      </p:sp>
      <p:sp>
        <p:nvSpPr>
          <p:cNvPr id="162820" name="Rectangle 3"/>
          <p:cNvSpPr>
            <a:spLocks noGrp="1" noChangeArrowheads="1"/>
          </p:cNvSpPr>
          <p:nvPr>
            <p:ph type="body" idx="1"/>
          </p:nvPr>
        </p:nvSpPr>
        <p:spPr>
          <a:xfrm>
            <a:off x="914400" y="4343400"/>
            <a:ext cx="5029200" cy="4114800"/>
          </a:xfrm>
          <a:noFill/>
          <a:ln/>
        </p:spPr>
        <p:txBody>
          <a:bodyPr lIns="90488" tIns="44450" rIns="90488" bIns="44450"/>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545C9077-BFF2-453E-9A84-66BD2F8CFB1F}" type="slidenum">
              <a:rPr lang="ar-SA" smtClean="0"/>
              <a:pPr/>
              <a:t>105</a:t>
            </a:fld>
            <a:endParaRPr lang="en-US" smtClean="0"/>
          </a:p>
        </p:txBody>
      </p:sp>
      <p:sp>
        <p:nvSpPr>
          <p:cNvPr id="162819" name="Rectangle 2"/>
          <p:cNvSpPr>
            <a:spLocks noGrp="1" noRot="1" noChangeAspect="1" noChangeArrowheads="1" noTextEdit="1"/>
          </p:cNvSpPr>
          <p:nvPr>
            <p:ph type="sldImg"/>
          </p:nvPr>
        </p:nvSpPr>
        <p:spPr>
          <a:xfrm>
            <a:off x="392113" y="692150"/>
            <a:ext cx="6072187" cy="3416300"/>
          </a:xfrm>
          <a:ln w="12700" cap="flat">
            <a:solidFill>
              <a:schemeClr val="tx1"/>
            </a:solidFill>
          </a:ln>
        </p:spPr>
      </p:sp>
      <p:sp>
        <p:nvSpPr>
          <p:cNvPr id="162820" name="Rectangle 3"/>
          <p:cNvSpPr>
            <a:spLocks noGrp="1" noChangeArrowheads="1"/>
          </p:cNvSpPr>
          <p:nvPr>
            <p:ph type="body" idx="1"/>
          </p:nvPr>
        </p:nvSpPr>
        <p:spPr>
          <a:xfrm>
            <a:off x="914400" y="4343400"/>
            <a:ext cx="5029200" cy="4114800"/>
          </a:xfrm>
          <a:noFill/>
          <a:ln/>
        </p:spPr>
        <p:txBody>
          <a:bodyPr lIns="90488" tIns="44450" rIns="90488" bIns="44450"/>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545C9077-BFF2-453E-9A84-66BD2F8CFB1F}" type="slidenum">
              <a:rPr lang="ar-SA" smtClean="0"/>
              <a:pPr/>
              <a:t>106</a:t>
            </a:fld>
            <a:endParaRPr lang="en-US" smtClean="0"/>
          </a:p>
        </p:txBody>
      </p:sp>
      <p:sp>
        <p:nvSpPr>
          <p:cNvPr id="162819" name="Rectangle 2"/>
          <p:cNvSpPr>
            <a:spLocks noGrp="1" noRot="1" noChangeAspect="1" noChangeArrowheads="1" noTextEdit="1"/>
          </p:cNvSpPr>
          <p:nvPr>
            <p:ph type="sldImg"/>
          </p:nvPr>
        </p:nvSpPr>
        <p:spPr>
          <a:xfrm>
            <a:off x="392113" y="692150"/>
            <a:ext cx="6072187" cy="3416300"/>
          </a:xfrm>
          <a:ln w="12700" cap="flat">
            <a:solidFill>
              <a:schemeClr val="tx1"/>
            </a:solidFill>
          </a:ln>
        </p:spPr>
      </p:sp>
      <p:sp>
        <p:nvSpPr>
          <p:cNvPr id="162820" name="Rectangle 3"/>
          <p:cNvSpPr>
            <a:spLocks noGrp="1" noChangeArrowheads="1"/>
          </p:cNvSpPr>
          <p:nvPr>
            <p:ph type="body" idx="1"/>
          </p:nvPr>
        </p:nvSpPr>
        <p:spPr>
          <a:xfrm>
            <a:off x="914400" y="4343400"/>
            <a:ext cx="5029200" cy="4114800"/>
          </a:xfrm>
          <a:noFill/>
          <a:ln/>
        </p:spPr>
        <p:txBody>
          <a:bodyPr lIns="90488" tIns="44450" rIns="90488" bIns="44450"/>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545C9077-BFF2-453E-9A84-66BD2F8CFB1F}" type="slidenum">
              <a:rPr lang="ar-SA" smtClean="0"/>
              <a:pPr/>
              <a:t>107</a:t>
            </a:fld>
            <a:endParaRPr lang="en-US" smtClean="0"/>
          </a:p>
        </p:txBody>
      </p:sp>
      <p:sp>
        <p:nvSpPr>
          <p:cNvPr id="162819" name="Rectangle 2"/>
          <p:cNvSpPr>
            <a:spLocks noGrp="1" noRot="1" noChangeAspect="1" noChangeArrowheads="1" noTextEdit="1"/>
          </p:cNvSpPr>
          <p:nvPr>
            <p:ph type="sldImg"/>
          </p:nvPr>
        </p:nvSpPr>
        <p:spPr>
          <a:xfrm>
            <a:off x="392113" y="692150"/>
            <a:ext cx="6072187" cy="3416300"/>
          </a:xfrm>
          <a:ln w="12700" cap="flat">
            <a:solidFill>
              <a:schemeClr val="tx1"/>
            </a:solidFill>
          </a:ln>
        </p:spPr>
      </p:sp>
      <p:sp>
        <p:nvSpPr>
          <p:cNvPr id="162820" name="Rectangle 3"/>
          <p:cNvSpPr>
            <a:spLocks noGrp="1" noChangeArrowheads="1"/>
          </p:cNvSpPr>
          <p:nvPr>
            <p:ph type="body" idx="1"/>
          </p:nvPr>
        </p:nvSpPr>
        <p:spPr>
          <a:xfrm>
            <a:off x="914400" y="4343400"/>
            <a:ext cx="5029200" cy="4114800"/>
          </a:xfrm>
          <a:noFill/>
          <a:ln/>
        </p:spPr>
        <p:txBody>
          <a:bodyPr lIns="90488" tIns="44450" rIns="90488" bIns="44450"/>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545C9077-BFF2-453E-9A84-66BD2F8CFB1F}" type="slidenum">
              <a:rPr lang="ar-SA" smtClean="0"/>
              <a:pPr/>
              <a:t>108</a:t>
            </a:fld>
            <a:endParaRPr lang="en-US" smtClean="0"/>
          </a:p>
        </p:txBody>
      </p:sp>
      <p:sp>
        <p:nvSpPr>
          <p:cNvPr id="162819" name="Rectangle 2"/>
          <p:cNvSpPr>
            <a:spLocks noGrp="1" noRot="1" noChangeAspect="1" noChangeArrowheads="1" noTextEdit="1"/>
          </p:cNvSpPr>
          <p:nvPr>
            <p:ph type="sldImg"/>
          </p:nvPr>
        </p:nvSpPr>
        <p:spPr>
          <a:xfrm>
            <a:off x="392113" y="692150"/>
            <a:ext cx="6072187" cy="3416300"/>
          </a:xfrm>
          <a:ln w="12700" cap="flat">
            <a:solidFill>
              <a:schemeClr val="tx1"/>
            </a:solidFill>
          </a:ln>
        </p:spPr>
      </p:sp>
      <p:sp>
        <p:nvSpPr>
          <p:cNvPr id="162820" name="Rectangle 3"/>
          <p:cNvSpPr>
            <a:spLocks noGrp="1" noChangeArrowheads="1"/>
          </p:cNvSpPr>
          <p:nvPr>
            <p:ph type="body" idx="1"/>
          </p:nvPr>
        </p:nvSpPr>
        <p:spPr>
          <a:xfrm>
            <a:off x="914400" y="4343400"/>
            <a:ext cx="5029200" cy="4114800"/>
          </a:xfrm>
          <a:noFill/>
          <a:ln/>
        </p:spPr>
        <p:txBody>
          <a:bodyPr lIns="90488" tIns="44450" rIns="90488" bIns="44450"/>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545C9077-BFF2-453E-9A84-66BD2F8CFB1F}" type="slidenum">
              <a:rPr lang="ar-SA" smtClean="0"/>
              <a:pPr/>
              <a:t>109</a:t>
            </a:fld>
            <a:endParaRPr lang="en-US" smtClean="0"/>
          </a:p>
        </p:txBody>
      </p:sp>
      <p:sp>
        <p:nvSpPr>
          <p:cNvPr id="162819" name="Rectangle 2"/>
          <p:cNvSpPr>
            <a:spLocks noGrp="1" noRot="1" noChangeAspect="1" noChangeArrowheads="1" noTextEdit="1"/>
          </p:cNvSpPr>
          <p:nvPr>
            <p:ph type="sldImg"/>
          </p:nvPr>
        </p:nvSpPr>
        <p:spPr>
          <a:xfrm>
            <a:off x="392113" y="692150"/>
            <a:ext cx="6072187" cy="3416300"/>
          </a:xfrm>
          <a:ln w="12700" cap="flat">
            <a:solidFill>
              <a:schemeClr val="tx1"/>
            </a:solidFill>
          </a:ln>
        </p:spPr>
      </p:sp>
      <p:sp>
        <p:nvSpPr>
          <p:cNvPr id="162820" name="Rectangle 3"/>
          <p:cNvSpPr>
            <a:spLocks noGrp="1" noChangeArrowheads="1"/>
          </p:cNvSpPr>
          <p:nvPr>
            <p:ph type="body" idx="1"/>
          </p:nvPr>
        </p:nvSpPr>
        <p:spPr>
          <a:xfrm>
            <a:off x="914400" y="4343400"/>
            <a:ext cx="5029200" cy="4114800"/>
          </a:xfrm>
          <a:noFill/>
          <a:ln/>
        </p:spPr>
        <p:txBody>
          <a:bodyPr lIns="90488" tIns="44450" rIns="90488" bIns="44450"/>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545C9077-BFF2-453E-9A84-66BD2F8CFB1F}" type="slidenum">
              <a:rPr lang="ar-SA" smtClean="0"/>
              <a:pPr/>
              <a:t>110</a:t>
            </a:fld>
            <a:endParaRPr lang="en-US" smtClean="0"/>
          </a:p>
        </p:txBody>
      </p:sp>
      <p:sp>
        <p:nvSpPr>
          <p:cNvPr id="162819" name="Rectangle 2"/>
          <p:cNvSpPr>
            <a:spLocks noGrp="1" noRot="1" noChangeAspect="1" noChangeArrowheads="1" noTextEdit="1"/>
          </p:cNvSpPr>
          <p:nvPr>
            <p:ph type="sldImg"/>
          </p:nvPr>
        </p:nvSpPr>
        <p:spPr>
          <a:xfrm>
            <a:off x="392113" y="692150"/>
            <a:ext cx="6072187" cy="3416300"/>
          </a:xfrm>
          <a:ln w="12700" cap="flat">
            <a:solidFill>
              <a:schemeClr val="tx1"/>
            </a:solidFill>
          </a:ln>
        </p:spPr>
      </p:sp>
      <p:sp>
        <p:nvSpPr>
          <p:cNvPr id="162820" name="Rectangle 3"/>
          <p:cNvSpPr>
            <a:spLocks noGrp="1" noChangeArrowheads="1"/>
          </p:cNvSpPr>
          <p:nvPr>
            <p:ph type="body" idx="1"/>
          </p:nvPr>
        </p:nvSpPr>
        <p:spPr>
          <a:xfrm>
            <a:off x="914400" y="4343400"/>
            <a:ext cx="5029200" cy="4114800"/>
          </a:xfrm>
          <a:noFill/>
          <a:ln/>
        </p:spPr>
        <p:txBody>
          <a:bodyPr lIns="90488" tIns="44450" rIns="90488" bIns="44450"/>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0462D784-ACDC-49BA-9F75-A0412A76F532}" type="slidenum">
              <a:rPr lang="en-US" smtClean="0">
                <a:latin typeface="Arial" charset="0"/>
                <a:cs typeface="Arial" charset="0"/>
              </a:rPr>
              <a:pPr/>
              <a:t>7</a:t>
            </a:fld>
            <a:endParaRPr lang="en-US" smtClean="0">
              <a:latin typeface="Arial" charset="0"/>
              <a:cs typeface="Arial"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fa-IR"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D035329D-385E-4C92-A459-4C752DC844D0}" type="slidenum">
              <a:rPr lang="en-US" smtClean="0">
                <a:latin typeface="Arial" charset="0"/>
                <a:cs typeface="Arial" charset="0"/>
              </a:rPr>
              <a:pPr/>
              <a:t>8</a:t>
            </a:fld>
            <a:endParaRPr lang="en-US" smtClean="0">
              <a:latin typeface="Arial" charset="0"/>
              <a:cs typeface="Arial"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fa-IR" smtClean="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6F0C2AB8-E227-4673-BEA4-46F15CE20929}" type="slidenum">
              <a:rPr lang="en-US" smtClean="0"/>
              <a:pPr/>
              <a:t>26</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fa-I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7CEB72F7-42BC-4F90-BFF9-78FC0D6193E6}" type="slidenum">
              <a:rPr lang="en-US" smtClean="0"/>
              <a:pPr/>
              <a:t>27</a:t>
            </a:fld>
            <a:endParaRPr lang="en-US" smtClean="0"/>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endParaRPr lang="fa-I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F06B52E1-9B62-485D-8838-908FDA34FDD8}" type="slidenum">
              <a:rPr lang="en-US" smtClean="0"/>
              <a:pPr/>
              <a:t>28</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fa-I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4305F255-CB4C-4958-A4B3-A428DF86959B}" type="slidenum">
              <a:rPr lang="ar-SA" smtClean="0"/>
              <a:pPr/>
              <a:t>51</a:t>
            </a:fld>
            <a:endParaRPr lang="en-US" smtClean="0"/>
          </a:p>
        </p:txBody>
      </p:sp>
      <p:sp>
        <p:nvSpPr>
          <p:cNvPr id="163843" name="Rectangle 2"/>
          <p:cNvSpPr>
            <a:spLocks noGrp="1" noRot="1" noChangeAspect="1" noChangeArrowheads="1" noTextEdit="1"/>
          </p:cNvSpPr>
          <p:nvPr>
            <p:ph type="sldImg"/>
          </p:nvPr>
        </p:nvSpPr>
        <p:spPr>
          <a:xfrm>
            <a:off x="392113" y="692150"/>
            <a:ext cx="6072187" cy="3416300"/>
          </a:xfrm>
          <a:ln w="12700" cap="flat">
            <a:solidFill>
              <a:schemeClr val="tx1"/>
            </a:solidFill>
          </a:ln>
        </p:spPr>
      </p:sp>
      <p:sp>
        <p:nvSpPr>
          <p:cNvPr id="163844" name="Rectangle 3"/>
          <p:cNvSpPr>
            <a:spLocks noGrp="1" noChangeArrowheads="1"/>
          </p:cNvSpPr>
          <p:nvPr>
            <p:ph type="body" idx="1"/>
          </p:nvPr>
        </p:nvSpPr>
        <p:spPr>
          <a:xfrm>
            <a:off x="914400" y="4343400"/>
            <a:ext cx="5029200" cy="4114800"/>
          </a:xfrm>
          <a:noFill/>
          <a:ln/>
        </p:spPr>
        <p:txBody>
          <a:bodyPr lIns="90488" tIns="44450" rIns="90488" bIns="44450"/>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545C9077-BFF2-453E-9A84-66BD2F8CFB1F}" type="slidenum">
              <a:rPr lang="ar-SA" smtClean="0"/>
              <a:pPr/>
              <a:t>52</a:t>
            </a:fld>
            <a:endParaRPr lang="en-US" smtClean="0"/>
          </a:p>
        </p:txBody>
      </p:sp>
      <p:sp>
        <p:nvSpPr>
          <p:cNvPr id="162819" name="Rectangle 2"/>
          <p:cNvSpPr>
            <a:spLocks noGrp="1" noRot="1" noChangeAspect="1" noChangeArrowheads="1" noTextEdit="1"/>
          </p:cNvSpPr>
          <p:nvPr>
            <p:ph type="sldImg"/>
          </p:nvPr>
        </p:nvSpPr>
        <p:spPr>
          <a:xfrm>
            <a:off x="392113" y="692150"/>
            <a:ext cx="6072187" cy="3416300"/>
          </a:xfrm>
          <a:ln w="12700" cap="flat">
            <a:solidFill>
              <a:schemeClr val="tx1"/>
            </a:solidFill>
          </a:ln>
        </p:spPr>
      </p:sp>
      <p:sp>
        <p:nvSpPr>
          <p:cNvPr id="162820" name="Rectangle 3"/>
          <p:cNvSpPr>
            <a:spLocks noGrp="1" noChangeArrowheads="1"/>
          </p:cNvSpPr>
          <p:nvPr>
            <p:ph type="body" idx="1"/>
          </p:nvPr>
        </p:nvSpPr>
        <p:spPr>
          <a:xfrm>
            <a:off x="914400" y="4343400"/>
            <a:ext cx="5029200" cy="4114800"/>
          </a:xfrm>
          <a:noFill/>
          <a:ln/>
        </p:spPr>
        <p:txBody>
          <a:bodyPr lIns="90488" tIns="44450" rIns="90488" bIns="44450"/>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545C9077-BFF2-453E-9A84-66BD2F8CFB1F}" type="slidenum">
              <a:rPr lang="ar-SA" smtClean="0"/>
              <a:pPr/>
              <a:t>103</a:t>
            </a:fld>
            <a:endParaRPr lang="en-US" smtClean="0"/>
          </a:p>
        </p:txBody>
      </p:sp>
      <p:sp>
        <p:nvSpPr>
          <p:cNvPr id="162819" name="Rectangle 2"/>
          <p:cNvSpPr>
            <a:spLocks noGrp="1" noRot="1" noChangeAspect="1" noChangeArrowheads="1" noTextEdit="1"/>
          </p:cNvSpPr>
          <p:nvPr>
            <p:ph type="sldImg"/>
          </p:nvPr>
        </p:nvSpPr>
        <p:spPr>
          <a:xfrm>
            <a:off x="392113" y="692150"/>
            <a:ext cx="6072187" cy="3416300"/>
          </a:xfrm>
          <a:ln w="12700" cap="flat">
            <a:solidFill>
              <a:schemeClr val="tx1"/>
            </a:solidFill>
          </a:ln>
        </p:spPr>
      </p:sp>
      <p:sp>
        <p:nvSpPr>
          <p:cNvPr id="162820" name="Rectangle 3"/>
          <p:cNvSpPr>
            <a:spLocks noGrp="1" noChangeArrowheads="1"/>
          </p:cNvSpPr>
          <p:nvPr>
            <p:ph type="body" idx="1"/>
          </p:nvPr>
        </p:nvSpPr>
        <p:spPr>
          <a:xfrm>
            <a:off x="914400" y="4343400"/>
            <a:ext cx="5029200" cy="4114800"/>
          </a:xfrm>
          <a:noFill/>
          <a:ln/>
        </p:spPr>
        <p:txBody>
          <a:bodyPr lIns="90488" tIns="44450" rIns="90488" bIns="44450"/>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pPr/>
              <a:t>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pPr/>
              <a:t>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pPr/>
              <a:t>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44476"/>
            <a:ext cx="11184467"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9E04557-F2CC-4B67-80ED-5000425544F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fa-IR"/>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9FAAAB9D-66C1-4163-A581-AF20243F4F53}" type="slidenum">
              <a:rPr lang="ar-SA"/>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pPr/>
              <a:t>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A87A34-81AB-432B-8DAE-1953F412C126}" type="datetimeFigureOut">
              <a:rPr lang="en-US" smtClean="0"/>
              <a:pPr/>
              <a:t>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A87A34-81AB-432B-8DAE-1953F412C126}" type="datetimeFigureOut">
              <a:rPr lang="en-US" smtClean="0"/>
              <a:pPr/>
              <a:t>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A87A34-81AB-432B-8DAE-1953F412C126}" type="datetimeFigureOut">
              <a:rPr lang="en-US" smtClean="0"/>
              <a:pPr/>
              <a:t>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pPr/>
              <a:t>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alphaModFix amt="45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2/8/2021</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hyperlink" Target="&#1601;&#1604;&#1608;&#1670;&#1575;&#1585;&#1578;%20&#1711;&#1586;&#1575;&#1585;&#1588;%20&#1581;&#1575;&#1583;&#1579;&#1607;.vsd" TargetMode="Externa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google.com/url?sa=i&amp;rct=j&amp;q=&amp;esrc=s&amp;frm=1&amp;source=images&amp;cd=&amp;cad=rja&amp;uact=8&amp;ved=0CAcQjRxqFQoTCJiwlNH3nMgCFWKNcgodSVgFEg&amp;url=http://irartesh.ir/Forum/Post/138&amp;psig=AFQjCNFyXrGbAgTpeE43u0pRC66LOp9kdg&amp;ust=1443639718751303" TargetMode="Externa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www.bimetime.com/building-liability-insurance/" TargetMode="Externa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871133" y="0"/>
            <a:ext cx="7780867" cy="10668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sz="4400" b="1" i="0" u="none" strike="noStrike" kern="1200" cap="none" spc="0" normalizeH="0" baseline="0" noProof="0" dirty="0" smtClean="0">
                <a:ln>
                  <a:noFill/>
                </a:ln>
                <a:solidFill>
                  <a:srgbClr val="C00000"/>
                </a:solidFill>
                <a:effectLst/>
                <a:uLnTx/>
                <a:uFillTx/>
                <a:latin typeface="+mj-lt"/>
                <a:ea typeface="+mj-ea"/>
                <a:cs typeface="B Titr" pitchFamily="2" charset="-78"/>
              </a:rPr>
              <a:t>حوادث ناشی از کار در ایران</a:t>
            </a:r>
            <a:endParaRPr kumimoji="0" lang="en-US" sz="4400" b="1" i="0" u="none" strike="noStrike" kern="1200" cap="none" spc="0" normalizeH="0" baseline="0" noProof="0" dirty="0" smtClean="0">
              <a:ln>
                <a:noFill/>
              </a:ln>
              <a:solidFill>
                <a:srgbClr val="C00000"/>
              </a:solidFill>
              <a:effectLst/>
              <a:uLnTx/>
              <a:uFillTx/>
              <a:latin typeface="+mj-lt"/>
              <a:ea typeface="+mj-ea"/>
              <a:cs typeface="B Titr" pitchFamily="2" charset="-78"/>
            </a:endParaRPr>
          </a:p>
        </p:txBody>
      </p:sp>
      <p:pic>
        <p:nvPicPr>
          <p:cNvPr id="23553" name="Picture 1"/>
          <p:cNvPicPr>
            <a:picLocks noChangeAspect="1" noChangeArrowheads="1"/>
          </p:cNvPicPr>
          <p:nvPr/>
        </p:nvPicPr>
        <p:blipFill>
          <a:blip r:embed="rId2"/>
          <a:srcRect/>
          <a:stretch>
            <a:fillRect/>
          </a:stretch>
        </p:blipFill>
        <p:spPr bwMode="auto">
          <a:xfrm>
            <a:off x="1028700" y="1066800"/>
            <a:ext cx="10212537" cy="5092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1"/>
          <p:cNvSpPr>
            <a:spLocks noChangeArrowheads="1"/>
          </p:cNvSpPr>
          <p:nvPr/>
        </p:nvSpPr>
        <p:spPr bwMode="auto">
          <a:xfrm>
            <a:off x="0" y="177800"/>
            <a:ext cx="12192000" cy="5262979"/>
          </a:xfrm>
          <a:prstGeom prst="rect">
            <a:avLst/>
          </a:prstGeom>
          <a:noFill/>
          <a:ln w="9525">
            <a:noFill/>
            <a:miter lim="800000"/>
            <a:headEnd/>
            <a:tailEnd/>
          </a:ln>
        </p:spPr>
        <p:txBody>
          <a:bodyPr anchor="ctr">
            <a:spAutoFit/>
          </a:bodyPr>
          <a:lstStyle/>
          <a:p>
            <a:pPr algn="justLow" rtl="1" eaLnBrk="0" hangingPunct="0">
              <a:lnSpc>
                <a:spcPct val="150000"/>
              </a:lnSpc>
            </a:pPr>
            <a:r>
              <a:rPr lang="ar-SA" sz="3200" b="1" u="sng" dirty="0">
                <a:solidFill>
                  <a:schemeClr val="accent6">
                    <a:lumMod val="75000"/>
                  </a:schemeClr>
                </a:solidFill>
                <a:latin typeface="Calibri" pitchFamily="34" charset="0"/>
                <a:cs typeface="B Titr" pitchFamily="2" charset="-78"/>
              </a:rPr>
              <a:t>گواهی پزشکی فراموش نشود</a:t>
            </a:r>
            <a:r>
              <a:rPr lang="fa-IR" sz="3200" b="1" u="sng" dirty="0">
                <a:solidFill>
                  <a:schemeClr val="accent6">
                    <a:lumMod val="75000"/>
                  </a:schemeClr>
                </a:solidFill>
                <a:latin typeface="Calibri" pitchFamily="34" charset="0"/>
                <a:cs typeface="B Titr" pitchFamily="2" charset="-78"/>
              </a:rPr>
              <a:t>:</a:t>
            </a:r>
            <a:r>
              <a:rPr lang="ar-SA" sz="3200" b="1" u="sng" dirty="0">
                <a:solidFill>
                  <a:schemeClr val="accent6">
                    <a:lumMod val="75000"/>
                  </a:schemeClr>
                </a:solidFill>
                <a:latin typeface="Calibri" pitchFamily="34" charset="0"/>
                <a:cs typeface="B Titr" pitchFamily="2" charset="-78"/>
              </a:rPr>
              <a:t> </a:t>
            </a:r>
            <a:endParaRPr lang="en-US" sz="3200" b="1" u="sng" dirty="0">
              <a:solidFill>
                <a:schemeClr val="accent6">
                  <a:lumMod val="75000"/>
                </a:schemeClr>
              </a:solidFill>
              <a:cs typeface="B Titr" pitchFamily="2" charset="-78"/>
            </a:endParaRPr>
          </a:p>
          <a:p>
            <a:pPr algn="justLow" rtl="1" eaLnBrk="0" hangingPunct="0">
              <a:lnSpc>
                <a:spcPct val="150000"/>
              </a:lnSpc>
              <a:buFont typeface="Wingdings" pitchFamily="2" charset="2"/>
              <a:buChar char="q"/>
            </a:pPr>
            <a:r>
              <a:rPr lang="ar-SA" sz="3200" b="1" dirty="0" smtClean="0">
                <a:solidFill>
                  <a:srgbClr val="7030A0"/>
                </a:solidFill>
                <a:latin typeface="Calibri" pitchFamily="34" charset="0"/>
                <a:cs typeface="B Titr" pitchFamily="2" charset="-78"/>
              </a:rPr>
              <a:t>چنانچه </a:t>
            </a:r>
            <a:r>
              <a:rPr lang="ar-SA" sz="3200" b="1" dirty="0">
                <a:solidFill>
                  <a:srgbClr val="7030A0"/>
                </a:solidFill>
                <a:latin typeface="Calibri" pitchFamily="34" charset="0"/>
                <a:cs typeface="B Titr" pitchFamily="2" charset="-78"/>
              </a:rPr>
              <a:t>مدت استراحت بیمه شده </a:t>
            </a:r>
            <a:r>
              <a:rPr lang="ar-SA" sz="3200" b="1" u="sng" dirty="0">
                <a:solidFill>
                  <a:srgbClr val="7030A0"/>
                </a:solidFill>
                <a:latin typeface="Calibri" pitchFamily="34" charset="0"/>
                <a:cs typeface="B Titr" pitchFamily="2" charset="-78"/>
              </a:rPr>
              <a:t>در هر نوبت از ٧ روز بیشتر نباشد یا در طول سال ١٥ روز یا کمتر </a:t>
            </a:r>
            <a:r>
              <a:rPr lang="ar-SA" sz="3200" b="1" dirty="0">
                <a:solidFill>
                  <a:srgbClr val="7030A0"/>
                </a:solidFill>
                <a:latin typeface="Calibri" pitchFamily="34" charset="0"/>
                <a:cs typeface="B Titr" pitchFamily="2" charset="-78"/>
              </a:rPr>
              <a:t>باشد ، تایید آن توسط </a:t>
            </a:r>
            <a:r>
              <a:rPr lang="ar-SA" sz="3200" b="1" u="sng" dirty="0">
                <a:solidFill>
                  <a:srgbClr val="7030A0"/>
                </a:solidFill>
                <a:latin typeface="Calibri" pitchFamily="34" charset="0"/>
                <a:cs typeface="B Titr" pitchFamily="2" charset="-78"/>
              </a:rPr>
              <a:t>پزشک معالج </a:t>
            </a:r>
            <a:r>
              <a:rPr lang="ar-SA" sz="3200" b="1" dirty="0">
                <a:solidFill>
                  <a:srgbClr val="7030A0"/>
                </a:solidFill>
                <a:latin typeface="Calibri" pitchFamily="34" charset="0"/>
                <a:cs typeface="B Titr" pitchFamily="2" charset="-78"/>
              </a:rPr>
              <a:t>کافی خواهد بود</a:t>
            </a:r>
            <a:r>
              <a:rPr lang="en-US" sz="3200" b="1" dirty="0">
                <a:solidFill>
                  <a:srgbClr val="7030A0"/>
                </a:solidFill>
                <a:latin typeface="Calibri" pitchFamily="34" charset="0"/>
                <a:cs typeface="B Titr" pitchFamily="2" charset="-78"/>
              </a:rPr>
              <a:t> .</a:t>
            </a:r>
            <a:endParaRPr lang="en-US" sz="3200" b="1" dirty="0">
              <a:solidFill>
                <a:srgbClr val="7030A0"/>
              </a:solidFill>
              <a:cs typeface="B Titr" pitchFamily="2" charset="-78"/>
            </a:endParaRPr>
          </a:p>
          <a:p>
            <a:pPr algn="justLow" rtl="1" eaLnBrk="0" hangingPunct="0">
              <a:lnSpc>
                <a:spcPct val="150000"/>
              </a:lnSpc>
              <a:buFont typeface="Wingdings" pitchFamily="2" charset="2"/>
              <a:buChar char="q"/>
            </a:pPr>
            <a:r>
              <a:rPr lang="ar-SA" sz="3200" b="1" dirty="0">
                <a:solidFill>
                  <a:srgbClr val="7030A0"/>
                </a:solidFill>
                <a:latin typeface="Calibri" pitchFamily="34" charset="0"/>
                <a:cs typeface="B Titr" pitchFamily="2" charset="-78"/>
              </a:rPr>
              <a:t>چنانچه مدت استراحت </a:t>
            </a:r>
            <a:r>
              <a:rPr lang="ar-SA" sz="3200" b="1" u="sng" dirty="0">
                <a:solidFill>
                  <a:srgbClr val="7030A0"/>
                </a:solidFill>
                <a:latin typeface="Calibri" pitchFamily="34" charset="0"/>
                <a:cs typeface="B Titr" pitchFamily="2" charset="-78"/>
              </a:rPr>
              <a:t>بیش از ١٥ روز در سال و کمتر از ٦٠ روز </a:t>
            </a:r>
            <a:r>
              <a:rPr lang="ar-SA" sz="3200" b="1" dirty="0">
                <a:solidFill>
                  <a:srgbClr val="7030A0"/>
                </a:solidFill>
                <a:latin typeface="Calibri" pitchFamily="34" charset="0"/>
                <a:cs typeface="B Titr" pitchFamily="2" charset="-78"/>
              </a:rPr>
              <a:t>باشد باید به </a:t>
            </a:r>
            <a:r>
              <a:rPr lang="ar-SA" sz="3200" b="1" u="sng" dirty="0">
                <a:solidFill>
                  <a:srgbClr val="7030A0"/>
                </a:solidFill>
                <a:latin typeface="Calibri" pitchFamily="34" charset="0"/>
                <a:cs typeface="B Titr" pitchFamily="2" charset="-78"/>
              </a:rPr>
              <a:t>تایید پزشک معتمد سازمان </a:t>
            </a:r>
            <a:r>
              <a:rPr lang="ar-SA" sz="3200" b="1" dirty="0">
                <a:solidFill>
                  <a:srgbClr val="7030A0"/>
                </a:solidFill>
                <a:latin typeface="Calibri" pitchFamily="34" charset="0"/>
                <a:cs typeface="B Titr" pitchFamily="2" charset="-78"/>
              </a:rPr>
              <a:t>برسد</a:t>
            </a:r>
            <a:r>
              <a:rPr lang="en-US" sz="3200" b="1" dirty="0">
                <a:solidFill>
                  <a:srgbClr val="7030A0"/>
                </a:solidFill>
                <a:latin typeface="Calibri" pitchFamily="34" charset="0"/>
                <a:cs typeface="B Titr" pitchFamily="2" charset="-78"/>
              </a:rPr>
              <a:t>.</a:t>
            </a:r>
            <a:endParaRPr lang="en-US" sz="3200" b="1" dirty="0">
              <a:solidFill>
                <a:srgbClr val="7030A0"/>
              </a:solidFill>
              <a:cs typeface="B Titr" pitchFamily="2" charset="-78"/>
            </a:endParaRPr>
          </a:p>
          <a:p>
            <a:pPr algn="justLow" rtl="1" eaLnBrk="0" hangingPunct="0">
              <a:lnSpc>
                <a:spcPct val="150000"/>
              </a:lnSpc>
              <a:buFont typeface="Wingdings" pitchFamily="2" charset="2"/>
              <a:buChar char="q"/>
            </a:pPr>
            <a:r>
              <a:rPr lang="ar-SA" sz="3200" b="1" dirty="0">
                <a:solidFill>
                  <a:srgbClr val="7030A0"/>
                </a:solidFill>
                <a:latin typeface="Calibri" pitchFamily="34" charset="0"/>
                <a:cs typeface="B Titr" pitchFamily="2" charset="-78"/>
              </a:rPr>
              <a:t>در صورتی که مدت استراحت بیمه شده ٦٠</a:t>
            </a:r>
            <a:r>
              <a:rPr lang="ar-SA" sz="3200" b="1" u="sng" dirty="0">
                <a:solidFill>
                  <a:srgbClr val="7030A0"/>
                </a:solidFill>
                <a:latin typeface="Calibri" pitchFamily="34" charset="0"/>
                <a:cs typeface="B Titr" pitchFamily="2" charset="-78"/>
              </a:rPr>
              <a:t> روز و بیشتر در سال </a:t>
            </a:r>
            <a:r>
              <a:rPr lang="ar-SA" sz="3200" b="1" dirty="0">
                <a:solidFill>
                  <a:srgbClr val="7030A0"/>
                </a:solidFill>
                <a:latin typeface="Calibri" pitchFamily="34" charset="0"/>
                <a:cs typeface="B Titr" pitchFamily="2" charset="-78"/>
              </a:rPr>
              <a:t>باشد ، باید به </a:t>
            </a:r>
            <a:r>
              <a:rPr lang="ar-SA" sz="3200" b="1" u="sng" dirty="0">
                <a:solidFill>
                  <a:srgbClr val="7030A0"/>
                </a:solidFill>
                <a:latin typeface="Calibri" pitchFamily="34" charset="0"/>
                <a:cs typeface="B Titr" pitchFamily="2" charset="-78"/>
              </a:rPr>
              <a:t>تایید شورای پزشکی تامین اجتماعی </a:t>
            </a:r>
            <a:r>
              <a:rPr lang="ar-SA" sz="3200" b="1" dirty="0">
                <a:solidFill>
                  <a:srgbClr val="7030A0"/>
                </a:solidFill>
                <a:latin typeface="Calibri" pitchFamily="34" charset="0"/>
                <a:cs typeface="B Titr" pitchFamily="2" charset="-78"/>
              </a:rPr>
              <a:t>برسد</a:t>
            </a:r>
            <a:r>
              <a:rPr lang="en-US" sz="3200" b="1" dirty="0">
                <a:solidFill>
                  <a:srgbClr val="7030A0"/>
                </a:solidFill>
                <a:latin typeface="Calibri" pitchFamily="34" charset="0"/>
                <a:cs typeface="B Titr" pitchFamily="2" charset="-78"/>
              </a:rPr>
              <a:t>.</a:t>
            </a:r>
            <a:endParaRPr lang="en-US" sz="3200" b="1" dirty="0">
              <a:solidFill>
                <a:srgbClr val="7030A0"/>
              </a:solidFill>
              <a:cs typeface="B Titr" pitchFamily="2" charset="-78"/>
            </a:endParaRPr>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1"/>
          <p:cNvSpPr>
            <a:spLocks noChangeArrowheads="1"/>
          </p:cNvSpPr>
          <p:nvPr/>
        </p:nvSpPr>
        <p:spPr bwMode="auto">
          <a:xfrm>
            <a:off x="0" y="1"/>
            <a:ext cx="12192000" cy="5940088"/>
          </a:xfrm>
          <a:prstGeom prst="rect">
            <a:avLst/>
          </a:prstGeom>
          <a:noFill/>
          <a:ln w="9525">
            <a:noFill/>
            <a:miter lim="800000"/>
            <a:headEnd/>
            <a:tailEnd/>
          </a:ln>
        </p:spPr>
        <p:txBody>
          <a:bodyPr>
            <a:spAutoFit/>
          </a:bodyPr>
          <a:lstStyle/>
          <a:p>
            <a:pPr algn="justLow" rtl="1">
              <a:lnSpc>
                <a:spcPct val="150000"/>
              </a:lnSpc>
            </a:pPr>
            <a:r>
              <a:rPr lang="ar-SA" sz="4000" b="1" u="sng" dirty="0">
                <a:solidFill>
                  <a:schemeClr val="accent6">
                    <a:lumMod val="75000"/>
                  </a:schemeClr>
                </a:solidFill>
                <a:latin typeface="Calibri" pitchFamily="34" charset="0"/>
                <a:cs typeface="B Titr" pitchFamily="2" charset="-78"/>
              </a:rPr>
              <a:t>ماده </a:t>
            </a:r>
            <a:r>
              <a:rPr lang="fa-IR" sz="4000" b="1" u="sng" dirty="0">
                <a:solidFill>
                  <a:schemeClr val="accent6">
                    <a:lumMod val="75000"/>
                  </a:schemeClr>
                </a:solidFill>
                <a:latin typeface="Calibri" pitchFamily="34" charset="0"/>
                <a:cs typeface="B Titr" pitchFamily="2" charset="-78"/>
              </a:rPr>
              <a:t>۶۵ </a:t>
            </a:r>
            <a:r>
              <a:rPr lang="ar-SA" sz="4000" b="1" u="sng" dirty="0">
                <a:solidFill>
                  <a:schemeClr val="accent6">
                    <a:lumMod val="75000"/>
                  </a:schemeClr>
                </a:solidFill>
                <a:latin typeface="Calibri" pitchFamily="34" charset="0"/>
                <a:cs typeface="B Titr" pitchFamily="2" charset="-78"/>
              </a:rPr>
              <a:t>قانون تامین اجتماعی</a:t>
            </a:r>
            <a:r>
              <a:rPr lang="fa-IR" sz="4000" b="1" u="sng" dirty="0">
                <a:solidFill>
                  <a:schemeClr val="accent6">
                    <a:lumMod val="75000"/>
                  </a:schemeClr>
                </a:solidFill>
                <a:latin typeface="Calibri" pitchFamily="34" charset="0"/>
                <a:cs typeface="B Titr" pitchFamily="2" charset="-78"/>
              </a:rPr>
              <a:t>:</a:t>
            </a:r>
            <a:endParaRPr lang="en-US" sz="4000" b="1" u="sng" dirty="0">
              <a:solidFill>
                <a:schemeClr val="accent6">
                  <a:lumMod val="75000"/>
                </a:schemeClr>
              </a:solidFill>
              <a:latin typeface="Calibri" pitchFamily="34" charset="0"/>
              <a:cs typeface="B Titr" pitchFamily="2" charset="-78"/>
            </a:endParaRPr>
          </a:p>
          <a:p>
            <a:pPr algn="justLow" rtl="1" eaLnBrk="0" hangingPunct="0">
              <a:lnSpc>
                <a:spcPct val="200000"/>
              </a:lnSpc>
            </a:pPr>
            <a:r>
              <a:rPr lang="ar-SA" sz="3200" b="1" dirty="0">
                <a:latin typeface="Calibri" pitchFamily="34" charset="0"/>
                <a:cs typeface="B Titr" pitchFamily="2" charset="-78"/>
              </a:rPr>
              <a:t>در صورت وقوع حادثه ناشی از کار کارفرما مکلف است اقدامات لازم اولیه را برای جلوگیری از تشدید وضع حادثه‌ دیده‌ به عمل آورده و مراتب را </a:t>
            </a:r>
            <a:r>
              <a:rPr lang="ar-SA" sz="3200" b="1" dirty="0">
                <a:latin typeface="Calibri" pitchFamily="34" charset="0"/>
                <a:cs typeface="B Titr" pitchFamily="2" charset="-78"/>
                <a:hlinkClick r:id="rId2" action="ppaction://hlinkfile"/>
              </a:rPr>
              <a:t>ظرف سه روز اداری کتباً به اطلاع‌ سازمان </a:t>
            </a:r>
            <a:r>
              <a:rPr lang="ar-SA" sz="3200" b="1" dirty="0">
                <a:latin typeface="Calibri" pitchFamily="34" charset="0"/>
                <a:cs typeface="B Titr" pitchFamily="2" charset="-78"/>
              </a:rPr>
              <a:t>برساند. در صورتی که کارفرما بابت اقدامات اولیه‌ مذکور متحمل هزینه‌ای شده باشد سازمان تامین خدمات درمانی‌ هزینه‌ های مربوطه را خواهد پرداخ</a:t>
            </a:r>
            <a:r>
              <a:rPr lang="fa-IR" sz="3200" b="1" dirty="0">
                <a:latin typeface="Calibri" pitchFamily="34" charset="0"/>
                <a:cs typeface="B Titr" pitchFamily="2" charset="-78"/>
              </a:rPr>
              <a:t>ت . </a:t>
            </a:r>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177800"/>
            <a:ext cx="12192000" cy="5940088"/>
          </a:xfrm>
          <a:prstGeom prst="rect">
            <a:avLst/>
          </a:prstGeom>
          <a:noFill/>
          <a:ln w="9525">
            <a:noFill/>
            <a:miter lim="800000"/>
            <a:headEnd/>
            <a:tailEnd/>
          </a:ln>
        </p:spPr>
        <p:txBody>
          <a:bodyPr>
            <a:spAutoFit/>
          </a:bodyPr>
          <a:lstStyle/>
          <a:p>
            <a:pPr algn="justLow" rtl="1" eaLnBrk="0" hangingPunct="0"/>
            <a:r>
              <a:rPr lang="ar-SA" sz="2800" b="1" u="sng" dirty="0">
                <a:solidFill>
                  <a:srgbClr val="0070C0"/>
                </a:solidFill>
                <a:latin typeface="Calibri" pitchFamily="34" charset="0"/>
                <a:cs typeface="B Titr" pitchFamily="2" charset="-78"/>
              </a:rPr>
              <a:t>آیا مسئول ایمنی کارگاه هنگام وقوع حادثه می بایست گزارش تهیه نماید ؟</a:t>
            </a:r>
            <a:endParaRPr lang="fa-IR" sz="2800" b="1" u="sng" dirty="0">
              <a:solidFill>
                <a:srgbClr val="0070C0"/>
              </a:solidFill>
              <a:latin typeface="Calibri" pitchFamily="34" charset="0"/>
              <a:cs typeface="B Titr" pitchFamily="2" charset="-78"/>
            </a:endParaRPr>
          </a:p>
          <a:p>
            <a:pPr algn="justLow" rtl="1" eaLnBrk="0" hangingPunct="0"/>
            <a:endParaRPr lang="en-US" sz="2800" u="sng" dirty="0">
              <a:solidFill>
                <a:srgbClr val="FFFF00"/>
              </a:solidFill>
              <a:cs typeface="B Titr" pitchFamily="2" charset="-78"/>
            </a:endParaRPr>
          </a:p>
          <a:p>
            <a:pPr algn="justLow" rtl="1" eaLnBrk="0" hangingPunct="0">
              <a:lnSpc>
                <a:spcPct val="150000"/>
              </a:lnSpc>
            </a:pPr>
            <a:r>
              <a:rPr lang="ar-SA" sz="3600" b="1" dirty="0">
                <a:latin typeface="Calibri" pitchFamily="34" charset="0"/>
                <a:cs typeface="B Titr" pitchFamily="2" charset="-78"/>
              </a:rPr>
              <a:t>مطابق مفاد ماده 93 قانون کار </a:t>
            </a:r>
            <a:r>
              <a:rPr lang="fa-IR" sz="3600" b="1" dirty="0">
                <a:latin typeface="Calibri" pitchFamily="34" charset="0"/>
                <a:cs typeface="B Titr" pitchFamily="2" charset="-78"/>
              </a:rPr>
              <a:t>:</a:t>
            </a:r>
          </a:p>
          <a:p>
            <a:pPr algn="justLow" rtl="1" eaLnBrk="0" hangingPunct="0">
              <a:lnSpc>
                <a:spcPct val="150000"/>
              </a:lnSpc>
              <a:buFontTx/>
              <a:buChar char="-"/>
            </a:pPr>
            <a:r>
              <a:rPr lang="ar-SA" sz="3600" b="1" dirty="0">
                <a:latin typeface="Calibri" pitchFamily="34" charset="0"/>
                <a:cs typeface="B Titr" pitchFamily="2" charset="-78"/>
              </a:rPr>
              <a:t>مهم ترین وظیفه مسئول ایمنی راهنمایی برای کاربرد فنون موثر برای پیشگیری از وقوع حادثه یا وقوع مجدد حادثه در کارگاه می باشد</a:t>
            </a:r>
            <a:r>
              <a:rPr lang="fa-IR" sz="3600" b="1" dirty="0">
                <a:latin typeface="Calibri" pitchFamily="34" charset="0"/>
                <a:cs typeface="B Titr" pitchFamily="2" charset="-78"/>
              </a:rPr>
              <a:t> . </a:t>
            </a:r>
          </a:p>
          <a:p>
            <a:pPr algn="justLow" rtl="1" eaLnBrk="0" hangingPunct="0">
              <a:lnSpc>
                <a:spcPct val="150000"/>
              </a:lnSpc>
              <a:buFontTx/>
              <a:buChar char="-"/>
            </a:pPr>
            <a:r>
              <a:rPr lang="ar-SA" sz="3600" b="1" dirty="0">
                <a:latin typeface="Calibri" pitchFamily="34" charset="0"/>
                <a:cs typeface="B Titr" pitchFamily="2" charset="-78"/>
              </a:rPr>
              <a:t> اعلام گزارش حادثه در زمره وظایف کارفرما یا نماینده قانونی وی </a:t>
            </a:r>
            <a:r>
              <a:rPr lang="fa-IR" sz="3600" b="1" dirty="0" smtClean="0">
                <a:latin typeface="Calibri" pitchFamily="34" charset="0"/>
                <a:cs typeface="B Titr" pitchFamily="2" charset="-78"/>
              </a:rPr>
              <a:t>         </a:t>
            </a:r>
            <a:r>
              <a:rPr lang="ar-SA" sz="3600" b="1" dirty="0" smtClean="0">
                <a:latin typeface="Calibri" pitchFamily="34" charset="0"/>
                <a:cs typeface="B Titr" pitchFamily="2" charset="-78"/>
              </a:rPr>
              <a:t>می </a:t>
            </a:r>
            <a:r>
              <a:rPr lang="ar-SA" sz="3600" b="1" dirty="0">
                <a:latin typeface="Calibri" pitchFamily="34" charset="0"/>
                <a:cs typeface="B Titr" pitchFamily="2" charset="-78"/>
              </a:rPr>
              <a:t>باشد که این راهکار بعنوان یکی از روشهای پیشگیری از بروز حوادث مشابه محسوب می گردد.</a:t>
            </a:r>
            <a:endParaRPr lang="ar-SA" sz="3600" dirty="0">
              <a:cs typeface="B Titr" pitchFamily="2" charset="-78"/>
            </a:endParaRPr>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2192000" cy="6247864"/>
          </a:xfrm>
          <a:prstGeom prst="rect">
            <a:avLst/>
          </a:prstGeom>
          <a:noFill/>
        </p:spPr>
        <p:txBody>
          <a:bodyPr wrap="square" rtlCol="0">
            <a:spAutoFit/>
          </a:bodyPr>
          <a:lstStyle/>
          <a:p>
            <a:pPr algn="just" rtl="1">
              <a:lnSpc>
                <a:spcPct val="200000"/>
              </a:lnSpc>
            </a:pPr>
            <a:r>
              <a:rPr lang="fa-IR" sz="4000" b="1" dirty="0" smtClean="0">
                <a:solidFill>
                  <a:schemeClr val="accent6">
                    <a:lumMod val="50000"/>
                  </a:schemeClr>
                </a:solidFill>
                <a:cs typeface="B Jadid" pitchFamily="2" charset="-78"/>
              </a:rPr>
              <a:t>آیا سوابق کاری و مهارت کارگر تاثیری در تعیین میزان قصور کارگر در حوادث ناشی از کار دارد ؟ </a:t>
            </a:r>
            <a:endParaRPr lang="fa-IR" sz="4000" dirty="0" smtClean="0">
              <a:solidFill>
                <a:schemeClr val="accent6">
                  <a:lumMod val="50000"/>
                </a:schemeClr>
              </a:solidFill>
              <a:cs typeface="B Jadid" pitchFamily="2" charset="-78"/>
            </a:endParaRPr>
          </a:p>
          <a:p>
            <a:pPr algn="just" rtl="1">
              <a:lnSpc>
                <a:spcPct val="200000"/>
              </a:lnSpc>
            </a:pPr>
            <a:r>
              <a:rPr lang="fa-IR" sz="4000" b="1" dirty="0" smtClean="0">
                <a:solidFill>
                  <a:srgbClr val="002060"/>
                </a:solidFill>
                <a:cs typeface="B Titr" pitchFamily="2" charset="-78"/>
              </a:rPr>
              <a:t>کارگران در شغلی که دارای سابقه کار کافی باشند مهارت و تبحر پیدا می کنند و در نتیجه این عامل می تواند در تعیین میزان درصد قصور موثر باشد .</a:t>
            </a:r>
            <a:endParaRPr lang="en-US" sz="4000" dirty="0">
              <a:solidFill>
                <a:srgbClr val="002060"/>
              </a:solidFill>
              <a:cs typeface="B Titr"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6740307"/>
          </a:xfrm>
          <a:prstGeom prst="rect">
            <a:avLst/>
          </a:prstGeom>
          <a:noFill/>
        </p:spPr>
        <p:txBody>
          <a:bodyPr wrap="square" rtlCol="0">
            <a:spAutoFit/>
          </a:bodyPr>
          <a:lstStyle/>
          <a:p>
            <a:pPr algn="just" rtl="1">
              <a:lnSpc>
                <a:spcPct val="200000"/>
              </a:lnSpc>
              <a:buFont typeface="Wingdings" pitchFamily="2" charset="2"/>
              <a:buChar char="ü"/>
            </a:pPr>
            <a:r>
              <a:rPr lang="fa-IR" sz="2800" dirty="0" smtClean="0">
                <a:solidFill>
                  <a:srgbClr val="002060"/>
                </a:solidFill>
                <a:cs typeface="B Titr" pitchFamily="2" charset="-78"/>
              </a:rPr>
              <a:t>بیمه کارگران اختصاص به کاری دارد که انجام می دهند . </a:t>
            </a:r>
          </a:p>
          <a:p>
            <a:pPr algn="just" rtl="1">
              <a:lnSpc>
                <a:spcPct val="200000"/>
              </a:lnSpc>
              <a:buFont typeface="Wingdings" pitchFamily="2" charset="2"/>
              <a:buChar char="ü"/>
            </a:pPr>
            <a:r>
              <a:rPr lang="fa-IR" sz="2800" dirty="0" smtClean="0">
                <a:solidFill>
                  <a:srgbClr val="C00000"/>
                </a:solidFill>
                <a:cs typeface="B Titr" pitchFamily="2" charset="-78"/>
              </a:rPr>
              <a:t>اگردر کاری غیراز آنچه بیمه شده اند دچار حادثه شوند بیمه شامل حال آنها نمی شود .</a:t>
            </a:r>
          </a:p>
          <a:p>
            <a:pPr algn="just" rtl="1">
              <a:lnSpc>
                <a:spcPct val="200000"/>
              </a:lnSpc>
              <a:buFont typeface="Wingdings" pitchFamily="2" charset="2"/>
              <a:buChar char="ü"/>
            </a:pPr>
            <a:r>
              <a:rPr lang="fa-IR" sz="2800" dirty="0" smtClean="0">
                <a:solidFill>
                  <a:srgbClr val="C00000"/>
                </a:solidFill>
                <a:cs typeface="B Titr" pitchFamily="2" charset="-78"/>
              </a:rPr>
              <a:t>بعنوان مثال راننده لیفتراک  اقدام به سیم کشی کند و دچار برقگرفتگی شود بیمه هزینه آنرا پرداخت نخواهد کرد .</a:t>
            </a:r>
          </a:p>
          <a:p>
            <a:pPr algn="just" rtl="1">
              <a:lnSpc>
                <a:spcPct val="200000"/>
              </a:lnSpc>
              <a:buFont typeface="Wingdings" pitchFamily="2" charset="2"/>
              <a:buChar char="ü"/>
            </a:pPr>
            <a:r>
              <a:rPr lang="fa-IR" sz="2800" dirty="0" smtClean="0">
                <a:solidFill>
                  <a:srgbClr val="C00000"/>
                </a:solidFill>
                <a:cs typeface="B Titr" pitchFamily="2" charset="-78"/>
              </a:rPr>
              <a:t>اگر کارگر در حین </a:t>
            </a:r>
            <a:r>
              <a:rPr lang="fa-IR" sz="2800" u="sng" dirty="0" smtClean="0">
                <a:solidFill>
                  <a:srgbClr val="FF0000"/>
                </a:solidFill>
                <a:cs typeface="B Titr" pitchFamily="2" charset="-78"/>
              </a:rPr>
              <a:t>ترک غیرموجه محیط کار </a:t>
            </a:r>
            <a:r>
              <a:rPr lang="fa-IR" sz="2800" dirty="0" smtClean="0">
                <a:solidFill>
                  <a:srgbClr val="C00000"/>
                </a:solidFill>
                <a:cs typeface="B Titr" pitchFamily="2" charset="-78"/>
              </a:rPr>
              <a:t>دچار حادثه شود کارفرما مسئولیتی نخواهد داشت .</a:t>
            </a:r>
          </a:p>
          <a:p>
            <a:pPr algn="just" rtl="1">
              <a:lnSpc>
                <a:spcPct val="200000"/>
              </a:lnSpc>
              <a:buFont typeface="Wingdings" pitchFamily="2" charset="2"/>
              <a:buChar char="ü"/>
            </a:pPr>
            <a:r>
              <a:rPr lang="fa-IR" sz="2800" dirty="0" smtClean="0">
                <a:solidFill>
                  <a:srgbClr val="C00000"/>
                </a:solidFill>
                <a:cs typeface="B Titr" pitchFamily="2" charset="-78"/>
              </a:rPr>
              <a:t>ولی اگر حادثه در ترک موجه کار بوده و کارفرما خسارات مربوطه را پرداخت نکند موضوع از طریق محاکم قضایی قابل پیگیری است . </a:t>
            </a:r>
          </a:p>
          <a:p>
            <a:pPr algn="just" rtl="1"/>
            <a:endParaRPr lang="fa-IR" sz="2000" dirty="0" smtClean="0">
              <a:cs typeface="B Titr" pitchFamily="2" charset="-78"/>
            </a:endParaRPr>
          </a:p>
          <a:p>
            <a:pPr algn="just" rtl="1"/>
            <a:endParaRPr lang="en-US" sz="2000" dirty="0">
              <a:cs typeface="B Titr"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heel(4)">
                                      <p:cBhvr>
                                        <p:cTn id="7" dur="20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 calcmode="lin" valueType="num">
                                      <p:cBhvr>
                                        <p:cTn id="12" dur="1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13"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14" dur="1000"/>
                                        <p:tgtEl>
                                          <p:spTgt spid="4">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diamond(in)">
                                      <p:cBhvr>
                                        <p:cTn id="19" dur="2000"/>
                                        <p:tgtEl>
                                          <p:spTgt spid="4">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checkerboard(across)">
                                      <p:cBhvr>
                                        <p:cTn id="24"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2192000" cy="6247864"/>
          </a:xfrm>
          <a:prstGeom prst="rect">
            <a:avLst/>
          </a:prstGeom>
          <a:noFill/>
        </p:spPr>
        <p:txBody>
          <a:bodyPr wrap="square" rtlCol="0">
            <a:spAutoFit/>
          </a:bodyPr>
          <a:lstStyle/>
          <a:p>
            <a:pPr algn="just" rtl="1">
              <a:lnSpc>
                <a:spcPct val="200000"/>
              </a:lnSpc>
            </a:pPr>
            <a:r>
              <a:rPr lang="fa-IR" sz="3200" b="1" dirty="0" smtClean="0">
                <a:solidFill>
                  <a:srgbClr val="C00000"/>
                </a:solidFill>
                <a:cs typeface="B Titr" pitchFamily="2" charset="-78"/>
              </a:rPr>
              <a:t>به چه مواردی بیماری ناشی از کار اطلاق می شود و مرجع رسیدگی به آن کجاست ؟</a:t>
            </a:r>
            <a:endParaRPr lang="fa-IR" sz="3200" dirty="0" smtClean="0">
              <a:solidFill>
                <a:srgbClr val="C00000"/>
              </a:solidFill>
              <a:cs typeface="B Titr" pitchFamily="2" charset="-78"/>
            </a:endParaRPr>
          </a:p>
          <a:p>
            <a:pPr algn="just" rtl="1">
              <a:lnSpc>
                <a:spcPct val="200000"/>
              </a:lnSpc>
            </a:pPr>
            <a:r>
              <a:rPr lang="fa-IR" sz="2800" b="1" dirty="0" smtClean="0">
                <a:solidFill>
                  <a:srgbClr val="002060"/>
                </a:solidFill>
                <a:cs typeface="B Titr" pitchFamily="2" charset="-78"/>
              </a:rPr>
              <a:t>مطابق ماده 7 قانون تامین اجتماعی : </a:t>
            </a:r>
          </a:p>
          <a:p>
            <a:pPr algn="just" rtl="1">
              <a:lnSpc>
                <a:spcPct val="200000"/>
              </a:lnSpc>
            </a:pPr>
            <a:r>
              <a:rPr lang="fa-IR" sz="2800" b="1" dirty="0" smtClean="0">
                <a:solidFill>
                  <a:srgbClr val="002060"/>
                </a:solidFill>
                <a:cs typeface="B Titr" pitchFamily="2" charset="-78"/>
              </a:rPr>
              <a:t>بیماری ، وضع غیر عادی جسمی یا روحی است که نیاز به خدمات درمانی دارد ،</a:t>
            </a:r>
          </a:p>
          <a:p>
            <a:pPr algn="just" rtl="1">
              <a:lnSpc>
                <a:spcPct val="200000"/>
              </a:lnSpc>
            </a:pPr>
            <a:r>
              <a:rPr lang="fa-IR" sz="2800" b="1" dirty="0" smtClean="0">
                <a:solidFill>
                  <a:srgbClr val="002060"/>
                </a:solidFill>
                <a:cs typeface="B Titr" pitchFamily="2" charset="-78"/>
              </a:rPr>
              <a:t>یا موجب عدم توانایی موقت اشتغال به کار می شود ، </a:t>
            </a:r>
          </a:p>
          <a:p>
            <a:pPr algn="just" rtl="1">
              <a:lnSpc>
                <a:spcPct val="200000"/>
              </a:lnSpc>
            </a:pPr>
            <a:r>
              <a:rPr lang="fa-IR" sz="2800" b="1" dirty="0" smtClean="0">
                <a:solidFill>
                  <a:srgbClr val="002060"/>
                </a:solidFill>
                <a:cs typeface="B Titr" pitchFamily="2" charset="-78"/>
              </a:rPr>
              <a:t>یا اینکه موجب هر دو بطور همزمان می گردد .</a:t>
            </a:r>
          </a:p>
          <a:p>
            <a:pPr algn="just" rtl="1">
              <a:lnSpc>
                <a:spcPct val="200000"/>
              </a:lnSpc>
            </a:pPr>
            <a:r>
              <a:rPr lang="fa-IR" sz="2800" b="1" dirty="0" smtClean="0">
                <a:solidFill>
                  <a:srgbClr val="002060"/>
                </a:solidFill>
                <a:cs typeface="B Titr" pitchFamily="2" charset="-78"/>
              </a:rPr>
              <a:t>عوارضی به مرور زمان </a:t>
            </a:r>
            <a:r>
              <a:rPr lang="fa-IR" sz="2800" b="1" u="sng" dirty="0" smtClean="0">
                <a:solidFill>
                  <a:schemeClr val="accent6">
                    <a:lumMod val="50000"/>
                  </a:schemeClr>
                </a:solidFill>
                <a:cs typeface="B Titr" pitchFamily="2" charset="-78"/>
              </a:rPr>
              <a:t>دراثر آلاینده های محیط کار </a:t>
            </a:r>
            <a:r>
              <a:rPr lang="fa-IR" sz="2800" b="1" dirty="0" smtClean="0">
                <a:solidFill>
                  <a:srgbClr val="002060"/>
                </a:solidFill>
                <a:cs typeface="B Titr" pitchFamily="2" charset="-78"/>
              </a:rPr>
              <a:t>در فرد ایجاد می شود. </a:t>
            </a:r>
          </a:p>
          <a:p>
            <a:pPr algn="just" rtl="1">
              <a:lnSpc>
                <a:spcPct val="200000"/>
              </a:lnSpc>
            </a:pPr>
            <a:r>
              <a:rPr lang="fa-IR" sz="2800" b="1" dirty="0" smtClean="0">
                <a:solidFill>
                  <a:srgbClr val="002060"/>
                </a:solidFill>
                <a:cs typeface="B Titr" pitchFamily="2" charset="-78"/>
              </a:rPr>
              <a:t>مرجع رسیدگی به آن کمیسیون های پزشکی یا  شورای پزشکی می باشد. </a:t>
            </a:r>
            <a:endParaRPr lang="fa-IR" sz="2800" dirty="0">
              <a:solidFill>
                <a:srgbClr val="002060"/>
              </a:solidFill>
              <a:cs typeface="B Titr"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blinds(horizontal)">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box(in)">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checkerboard(across)">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 calcmode="lin" valueType="num">
                                      <p:cBhvr>
                                        <p:cTn id="22" dur="1000" fill="hold"/>
                                        <p:tgtEl>
                                          <p:spTgt spid="5">
                                            <p:txEl>
                                              <p:pRg st="5" end="5"/>
                                            </p:txEl>
                                          </p:spTgt>
                                        </p:tgtEl>
                                        <p:attrNameLst>
                                          <p:attrName>ppt_w</p:attrName>
                                        </p:attrNameLst>
                                      </p:cBhvr>
                                      <p:tavLst>
                                        <p:tav tm="0">
                                          <p:val>
                                            <p:strVal val="#ppt_w*0.70"/>
                                          </p:val>
                                        </p:tav>
                                        <p:tav tm="100000">
                                          <p:val>
                                            <p:strVal val="#ppt_w"/>
                                          </p:val>
                                        </p:tav>
                                      </p:tavLst>
                                    </p:anim>
                                    <p:anim calcmode="lin" valueType="num">
                                      <p:cBhvr>
                                        <p:cTn id="23" dur="1000" fill="hold"/>
                                        <p:tgtEl>
                                          <p:spTgt spid="5">
                                            <p:txEl>
                                              <p:pRg st="5" end="5"/>
                                            </p:txEl>
                                          </p:spTgt>
                                        </p:tgtEl>
                                        <p:attrNameLst>
                                          <p:attrName>ppt_h</p:attrName>
                                        </p:attrNameLst>
                                      </p:cBhvr>
                                      <p:tavLst>
                                        <p:tav tm="0">
                                          <p:val>
                                            <p:strVal val="#ppt_h"/>
                                          </p:val>
                                        </p:tav>
                                        <p:tav tm="100000">
                                          <p:val>
                                            <p:strVal val="#ppt_h"/>
                                          </p:val>
                                        </p:tav>
                                      </p:tavLst>
                                    </p:anim>
                                    <p:animEffect transition="in" filter="fade">
                                      <p:cBhvr>
                                        <p:cTn id="24" dur="1000"/>
                                        <p:tgtEl>
                                          <p:spTgt spid="5">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 calcmode="lin" valueType="num">
                                      <p:cBhvr additive="base">
                                        <p:cTn id="2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2192000" cy="6740307"/>
          </a:xfrm>
          <a:prstGeom prst="rect">
            <a:avLst/>
          </a:prstGeom>
          <a:noFill/>
        </p:spPr>
        <p:txBody>
          <a:bodyPr wrap="square" rtlCol="0">
            <a:spAutoFit/>
          </a:bodyPr>
          <a:lstStyle/>
          <a:p>
            <a:pPr algn="just" rtl="1">
              <a:lnSpc>
                <a:spcPct val="200000"/>
              </a:lnSpc>
            </a:pPr>
            <a:r>
              <a:rPr lang="fa-IR" sz="4000" b="1" dirty="0" smtClean="0">
                <a:solidFill>
                  <a:srgbClr val="C00000"/>
                </a:solidFill>
                <a:cs typeface="B Jadid" pitchFamily="2" charset="-78"/>
              </a:rPr>
              <a:t>آیا در صورت رضایت محضری کارگر حادثه دیده به کارفرما ،  کارگر می تواند مجددا اقامه دعوی نماید ؟</a:t>
            </a:r>
            <a:endParaRPr lang="fa-IR" sz="4000" dirty="0" smtClean="0">
              <a:solidFill>
                <a:srgbClr val="C00000"/>
              </a:solidFill>
              <a:cs typeface="B Jadid" pitchFamily="2" charset="-78"/>
            </a:endParaRPr>
          </a:p>
          <a:p>
            <a:pPr algn="just" rtl="1">
              <a:lnSpc>
                <a:spcPct val="200000"/>
              </a:lnSpc>
            </a:pPr>
            <a:r>
              <a:rPr lang="fa-IR" sz="3600" b="1" dirty="0" smtClean="0">
                <a:solidFill>
                  <a:srgbClr val="002060"/>
                </a:solidFill>
                <a:cs typeface="B Titr" pitchFamily="2" charset="-78"/>
              </a:rPr>
              <a:t>در صورتیکه کلیه خسارتهای فرد حادثه دیده پرداخت شده باشد شکایت مسموع نخواهد بود ولیکن در صورت احراز خیار غبن،کارگر می تواند اقامه دعوی کند.</a:t>
            </a:r>
            <a:endParaRPr lang="fa-IR" sz="3600" dirty="0" smtClean="0">
              <a:solidFill>
                <a:srgbClr val="002060"/>
              </a:solidFill>
              <a:cs typeface="B Titr" pitchFamily="2" charset="-78"/>
            </a:endParaRPr>
          </a:p>
          <a:p>
            <a:pPr algn="just" rtl="1">
              <a:lnSpc>
                <a:spcPct val="200000"/>
              </a:lnSpc>
            </a:pPr>
            <a:endParaRPr lang="fa-IR" sz="2800" dirty="0">
              <a:solidFill>
                <a:srgbClr val="002060"/>
              </a:solidFill>
              <a:cs typeface="B Titr"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heel(4)">
                                      <p:cBhvr>
                                        <p:cTn id="7"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2192000" cy="7494359"/>
          </a:xfrm>
          <a:prstGeom prst="rect">
            <a:avLst/>
          </a:prstGeom>
          <a:noFill/>
        </p:spPr>
        <p:txBody>
          <a:bodyPr wrap="square" rtlCol="0">
            <a:spAutoFit/>
          </a:bodyPr>
          <a:lstStyle/>
          <a:p>
            <a:pPr algn="just" rtl="1">
              <a:lnSpc>
                <a:spcPct val="150000"/>
              </a:lnSpc>
            </a:pPr>
            <a:r>
              <a:rPr lang="fa-IR" sz="3200" b="1" dirty="0" smtClean="0">
                <a:solidFill>
                  <a:srgbClr val="C00000"/>
                </a:solidFill>
                <a:cs typeface="B Jadid" pitchFamily="2" charset="-78"/>
              </a:rPr>
              <a:t>در صورت ورود افراد متفرقه به کارگاه بدون اجازه کارفرما و بروز حادثه مقصر کیست ؟</a:t>
            </a:r>
            <a:endParaRPr lang="fa-IR" sz="3200" dirty="0" smtClean="0">
              <a:solidFill>
                <a:srgbClr val="C00000"/>
              </a:solidFill>
              <a:cs typeface="B Jadid" pitchFamily="2" charset="-78"/>
            </a:endParaRPr>
          </a:p>
          <a:p>
            <a:pPr algn="just" rtl="1">
              <a:lnSpc>
                <a:spcPct val="150000"/>
              </a:lnSpc>
              <a:buFont typeface="Wingdings" pitchFamily="2" charset="2"/>
              <a:buChar char="ü"/>
            </a:pPr>
            <a:r>
              <a:rPr lang="fa-IR" sz="3200" b="1" dirty="0" smtClean="0">
                <a:solidFill>
                  <a:srgbClr val="002060"/>
                </a:solidFill>
                <a:cs typeface="B Titr" pitchFamily="2" charset="-78"/>
              </a:rPr>
              <a:t>مطابق ماده 10 آئین نامه حفاظتی کارگاه های ساختمانی، کارگاه ساختمان باید به طور مطمئن و ایمن محصور و از ورود افراد متفرقه و غیر مسئول به داخل آن جلوگیری به عمل آید . </a:t>
            </a:r>
          </a:p>
          <a:p>
            <a:pPr algn="just" rtl="1">
              <a:lnSpc>
                <a:spcPct val="150000"/>
              </a:lnSpc>
              <a:buFont typeface="Wingdings" pitchFamily="2" charset="2"/>
              <a:buChar char="ü"/>
            </a:pPr>
            <a:r>
              <a:rPr lang="fa-IR" sz="3200" b="1" dirty="0" smtClean="0">
                <a:solidFill>
                  <a:srgbClr val="002060"/>
                </a:solidFill>
                <a:cs typeface="B Titr" pitchFamily="2" charset="-78"/>
              </a:rPr>
              <a:t>همچنین نصب تابلوها و علائم هشداردهنده که در شب و روز قابل رویت باشد در اطراف کارگاه ساختمانی ضروری است . </a:t>
            </a:r>
          </a:p>
          <a:p>
            <a:pPr algn="just" rtl="1">
              <a:lnSpc>
                <a:spcPct val="150000"/>
              </a:lnSpc>
              <a:buFont typeface="Wingdings" pitchFamily="2" charset="2"/>
              <a:buChar char="ü"/>
            </a:pPr>
            <a:r>
              <a:rPr lang="fa-IR" sz="3200" b="1" dirty="0" smtClean="0">
                <a:solidFill>
                  <a:srgbClr val="002060"/>
                </a:solidFill>
                <a:cs typeface="B Titr" pitchFamily="2" charset="-78"/>
              </a:rPr>
              <a:t>در صورت وقوع چنین اتفاقی کارفرما نیز مقصر خواهد بود و بصورت کلی کارفرما در محدوده کارگاه دارای مسولیت قانونی می باشد.</a:t>
            </a:r>
            <a:endParaRPr lang="fa-IR" sz="3200" dirty="0" smtClean="0">
              <a:solidFill>
                <a:srgbClr val="002060"/>
              </a:solidFill>
              <a:cs typeface="B Titr" pitchFamily="2" charset="-78"/>
            </a:endParaRPr>
          </a:p>
          <a:p>
            <a:pPr algn="just" rtl="1">
              <a:lnSpc>
                <a:spcPct val="200000"/>
              </a:lnSpc>
            </a:pPr>
            <a:endParaRPr lang="fa-IR" sz="2800" dirty="0">
              <a:solidFill>
                <a:srgbClr val="002060"/>
              </a:solidFill>
              <a:cs typeface="B Titr"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ox(in)">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checkerboard(across)">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2192000" cy="6494085"/>
          </a:xfrm>
          <a:prstGeom prst="rect">
            <a:avLst/>
          </a:prstGeom>
          <a:noFill/>
        </p:spPr>
        <p:txBody>
          <a:bodyPr wrap="square" rtlCol="0">
            <a:spAutoFit/>
          </a:bodyPr>
          <a:lstStyle/>
          <a:p>
            <a:pPr algn="just" rtl="1">
              <a:lnSpc>
                <a:spcPct val="250000"/>
              </a:lnSpc>
            </a:pPr>
            <a:r>
              <a:rPr lang="fa-IR" sz="3200" b="1" dirty="0" smtClean="0">
                <a:solidFill>
                  <a:srgbClr val="C00000"/>
                </a:solidFill>
                <a:cs typeface="B Jadid" pitchFamily="2" charset="-78"/>
              </a:rPr>
              <a:t>آیا بعد از بازنشستگی می توان در خصوص حوادث ناشی از کار پیش آمده در زمان اشتغال از کارفرمایان اقامه دعوی نمود ؟</a:t>
            </a:r>
            <a:endParaRPr lang="fa-IR" sz="3200" dirty="0" smtClean="0">
              <a:solidFill>
                <a:srgbClr val="C00000"/>
              </a:solidFill>
              <a:cs typeface="B Jadid" pitchFamily="2" charset="-78"/>
            </a:endParaRPr>
          </a:p>
          <a:p>
            <a:pPr algn="just" rtl="1">
              <a:lnSpc>
                <a:spcPct val="250000"/>
              </a:lnSpc>
            </a:pPr>
            <a:r>
              <a:rPr lang="fa-IR" sz="4000" b="1" dirty="0" smtClean="0">
                <a:solidFill>
                  <a:srgbClr val="002060"/>
                </a:solidFill>
                <a:cs typeface="B Titr" pitchFamily="2" charset="-78"/>
              </a:rPr>
              <a:t>بلی، بر اساس استفساریه شورای نگهبان امور مالی مشمول مرور زمان نمی شود و بنابراین در هر زمان می توان اقامه دعوی نمود .</a:t>
            </a:r>
            <a:endParaRPr lang="fa-IR" sz="4000" dirty="0" smtClean="0">
              <a:solidFill>
                <a:srgbClr val="002060"/>
              </a:solidFill>
              <a:cs typeface="B Titr" pitchFamily="2" charset="-78"/>
            </a:endParaRPr>
          </a:p>
          <a:p>
            <a:pPr algn="just" rtl="1">
              <a:lnSpc>
                <a:spcPct val="200000"/>
              </a:lnSpc>
            </a:pPr>
            <a:endParaRPr lang="fa-IR" sz="2800" dirty="0">
              <a:solidFill>
                <a:srgbClr val="002060"/>
              </a:solidFill>
              <a:cs typeface="B Jadid"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to="" calcmode="lin" valueType="num">
                                      <p:cBhvr>
                                        <p:cTn id="7" dur="1" fill="hold"/>
                                        <p:tgtEl>
                                          <p:spTgt spid="5">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2192000" cy="6755696"/>
          </a:xfrm>
          <a:prstGeom prst="rect">
            <a:avLst/>
          </a:prstGeom>
          <a:noFill/>
        </p:spPr>
        <p:txBody>
          <a:bodyPr wrap="square" rtlCol="0">
            <a:spAutoFit/>
          </a:bodyPr>
          <a:lstStyle/>
          <a:p>
            <a:pPr algn="just" rtl="1">
              <a:lnSpc>
                <a:spcPct val="200000"/>
              </a:lnSpc>
            </a:pPr>
            <a:r>
              <a:rPr lang="fa-IR" sz="3200" b="1" dirty="0" smtClean="0">
                <a:solidFill>
                  <a:srgbClr val="C00000"/>
                </a:solidFill>
                <a:cs typeface="B Jadid" pitchFamily="2" charset="-78"/>
              </a:rPr>
              <a:t>در صورتی که در کارگاه برای کارگری حادثه اتفاق بیافتد و کارفرما مقصر باشد علاوه بر دیه چه جریمه هایی باید پرداخت کند؟</a:t>
            </a:r>
            <a:endParaRPr lang="fa-IR" sz="3200" dirty="0" smtClean="0">
              <a:solidFill>
                <a:srgbClr val="C00000"/>
              </a:solidFill>
              <a:cs typeface="B Jadid" pitchFamily="2" charset="-78"/>
            </a:endParaRPr>
          </a:p>
          <a:p>
            <a:pPr algn="just" rtl="1">
              <a:lnSpc>
                <a:spcPct val="200000"/>
              </a:lnSpc>
            </a:pPr>
            <a:r>
              <a:rPr lang="fa-IR" sz="3200" b="1" dirty="0" smtClean="0">
                <a:solidFill>
                  <a:srgbClr val="002060"/>
                </a:solidFill>
                <a:cs typeface="B Titr" pitchFamily="2" charset="-78"/>
              </a:rPr>
              <a:t>1-پرداخت خسارت به صندوق تأمین اجتماعی جهت برقراری مستمری و یا غرامت نقص عضو مستند به ماده 66 قانون تأمین اجتماعی</a:t>
            </a:r>
            <a:endParaRPr lang="fa-IR" sz="3200" dirty="0" smtClean="0">
              <a:solidFill>
                <a:srgbClr val="002060"/>
              </a:solidFill>
              <a:cs typeface="B Titr" pitchFamily="2" charset="-78"/>
            </a:endParaRPr>
          </a:p>
          <a:p>
            <a:pPr algn="just" rtl="1">
              <a:lnSpc>
                <a:spcPct val="200000"/>
              </a:lnSpc>
            </a:pPr>
            <a:r>
              <a:rPr lang="fa-IR" sz="3200" b="1" dirty="0" smtClean="0">
                <a:solidFill>
                  <a:srgbClr val="002060"/>
                </a:solidFill>
                <a:cs typeface="B Titr" pitchFamily="2" charset="-78"/>
              </a:rPr>
              <a:t>2- مجازات های مقرر در فصل یازدهم قانون کار از جمله مواد 171 و 176  قانون کار </a:t>
            </a:r>
            <a:endParaRPr lang="fa-IR" sz="3200" dirty="0" smtClean="0">
              <a:solidFill>
                <a:srgbClr val="002060"/>
              </a:solidFill>
              <a:cs typeface="B Titr" pitchFamily="2" charset="-78"/>
            </a:endParaRPr>
          </a:p>
          <a:p>
            <a:pPr algn="just" rtl="1">
              <a:lnSpc>
                <a:spcPct val="200000"/>
              </a:lnSpc>
            </a:pPr>
            <a:r>
              <a:rPr lang="fa-IR" sz="3200" b="1" dirty="0" smtClean="0">
                <a:solidFill>
                  <a:srgbClr val="002060"/>
                </a:solidFill>
                <a:cs typeface="B Titr" pitchFamily="2" charset="-78"/>
              </a:rPr>
              <a:t>3-  جرائم موضوع جنبه عمومی جرم</a:t>
            </a:r>
            <a:endParaRPr lang="fa-IR" sz="3200" dirty="0" smtClean="0">
              <a:solidFill>
                <a:srgbClr val="002060"/>
              </a:solidFill>
              <a:cs typeface="B Titr" pitchFamily="2" charset="-78"/>
            </a:endParaRPr>
          </a:p>
          <a:p>
            <a:pPr algn="just" rtl="1">
              <a:lnSpc>
                <a:spcPct val="200000"/>
              </a:lnSpc>
            </a:pPr>
            <a:endParaRPr lang="fa-IR" sz="2800" dirty="0">
              <a:solidFill>
                <a:srgbClr val="002060"/>
              </a:solidFill>
              <a:cs typeface="B Jadid"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ox(in)">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checkerboard(across)">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871133" y="0"/>
            <a:ext cx="7780867" cy="82905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sz="4400" b="1" i="0" u="none" strike="noStrike" kern="1200" cap="none" spc="0" normalizeH="0" baseline="0" noProof="0" dirty="0" smtClean="0">
                <a:ln>
                  <a:noFill/>
                </a:ln>
                <a:solidFill>
                  <a:srgbClr val="C00000"/>
                </a:solidFill>
                <a:effectLst/>
                <a:uLnTx/>
                <a:uFillTx/>
                <a:latin typeface="+mj-lt"/>
                <a:ea typeface="+mj-ea"/>
                <a:cs typeface="B Titr" pitchFamily="2" charset="-78"/>
              </a:rPr>
              <a:t>حوادث ناشی از کار در ایران</a:t>
            </a:r>
            <a:endParaRPr kumimoji="0" lang="en-US" sz="4400" b="1" i="0" u="none" strike="noStrike" kern="1200" cap="none" spc="0" normalizeH="0" baseline="0" noProof="0" dirty="0" smtClean="0">
              <a:ln>
                <a:noFill/>
              </a:ln>
              <a:solidFill>
                <a:srgbClr val="C00000"/>
              </a:solidFill>
              <a:effectLst/>
              <a:uLnTx/>
              <a:uFillTx/>
              <a:latin typeface="+mj-lt"/>
              <a:ea typeface="+mj-ea"/>
              <a:cs typeface="B Titr" pitchFamily="2" charset="-78"/>
            </a:endParaRPr>
          </a:p>
        </p:txBody>
      </p:sp>
      <p:pic>
        <p:nvPicPr>
          <p:cNvPr id="30722" name="Picture 2"/>
          <p:cNvPicPr>
            <a:picLocks noChangeAspect="1" noChangeArrowheads="1"/>
          </p:cNvPicPr>
          <p:nvPr/>
        </p:nvPicPr>
        <p:blipFill>
          <a:blip r:embed="rId2"/>
          <a:srcRect/>
          <a:stretch>
            <a:fillRect/>
          </a:stretch>
        </p:blipFill>
        <p:spPr bwMode="auto">
          <a:xfrm>
            <a:off x="1231392" y="841971"/>
            <a:ext cx="9448799" cy="57173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2192000" cy="6986528"/>
          </a:xfrm>
          <a:prstGeom prst="rect">
            <a:avLst/>
          </a:prstGeom>
          <a:noFill/>
        </p:spPr>
        <p:txBody>
          <a:bodyPr wrap="square" rtlCol="0">
            <a:spAutoFit/>
          </a:bodyPr>
          <a:lstStyle/>
          <a:p>
            <a:pPr algn="just" rtl="1">
              <a:lnSpc>
                <a:spcPct val="200000"/>
              </a:lnSpc>
            </a:pPr>
            <a:r>
              <a:rPr lang="fa-IR" sz="3200" b="1" dirty="0" smtClean="0">
                <a:solidFill>
                  <a:srgbClr val="C00000"/>
                </a:solidFill>
                <a:cs typeface="B Jadid" pitchFamily="2" charset="-78"/>
              </a:rPr>
              <a:t>چند سال پیش در کارگاهی دچار حادثه ناشی از کار شدم و طبق وعده و وعیدهای کارفرما، از ایشان شکایت نکردم اما در حال حاضر قصد شکایت دارم ولی جراحت های من بهبود یافته تکلیف چیست ؟</a:t>
            </a:r>
            <a:endParaRPr lang="fa-IR" sz="3200" dirty="0" smtClean="0">
              <a:solidFill>
                <a:srgbClr val="C00000"/>
              </a:solidFill>
              <a:cs typeface="B Jadid" pitchFamily="2" charset="-78"/>
            </a:endParaRPr>
          </a:p>
          <a:p>
            <a:pPr algn="just" rtl="1">
              <a:lnSpc>
                <a:spcPct val="200000"/>
              </a:lnSpc>
            </a:pPr>
            <a:r>
              <a:rPr lang="fa-IR" sz="3200" b="1" dirty="0" smtClean="0">
                <a:solidFill>
                  <a:srgbClr val="002060"/>
                </a:solidFill>
                <a:cs typeface="B Titr" pitchFamily="2" charset="-78"/>
              </a:rPr>
              <a:t>به استناد استفساریه شورای نگهبان و ماده 173 قانون آئین دادرسی کیفری،بررسی حوادث ناشی از کار مشمول مرور زمان نخواهد شد و می تواند اقامه دعوی نماید و حسب دستورات و نظر مقام محترم قضایی از طریق مراجع ذیصلاح و مرتبط مورد رسیدگی قرار می گیرد.</a:t>
            </a:r>
            <a:endParaRPr lang="fa-IR" sz="2800" dirty="0">
              <a:solidFill>
                <a:srgbClr val="002060"/>
              </a:solidFill>
              <a:cs typeface="B Titr"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heel(4)">
                                      <p:cBhvr>
                                        <p:cTn id="7"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Box 2"/>
          <p:cNvSpPr txBox="1">
            <a:spLocks noChangeArrowheads="1"/>
          </p:cNvSpPr>
          <p:nvPr/>
        </p:nvSpPr>
        <p:spPr bwMode="auto">
          <a:xfrm>
            <a:off x="0" y="0"/>
            <a:ext cx="12192000" cy="6007100"/>
          </a:xfrm>
          <a:prstGeom prst="rect">
            <a:avLst/>
          </a:prstGeom>
          <a:noFill/>
          <a:ln w="9525">
            <a:noFill/>
            <a:miter lim="800000"/>
            <a:headEnd/>
            <a:tailEnd/>
          </a:ln>
        </p:spPr>
        <p:txBody>
          <a:bodyPr>
            <a:spAutoFit/>
          </a:bodyPr>
          <a:lstStyle/>
          <a:p>
            <a:pPr algn="just" rtl="1">
              <a:lnSpc>
                <a:spcPct val="110000"/>
              </a:lnSpc>
            </a:pPr>
            <a:r>
              <a:rPr lang="fa-IR" sz="4400" b="1" u="sng" dirty="0">
                <a:solidFill>
                  <a:srgbClr val="0070C0"/>
                </a:solidFill>
                <a:latin typeface="W_titr" pitchFamily="2" charset="0"/>
                <a:cs typeface="B Titr" pitchFamily="2" charset="-78"/>
              </a:rPr>
              <a:t>هدف از تهيه گزارش حوادث</a:t>
            </a:r>
          </a:p>
          <a:p>
            <a:pPr algn="just" rtl="1">
              <a:lnSpc>
                <a:spcPct val="150000"/>
              </a:lnSpc>
            </a:pPr>
            <a:r>
              <a:rPr lang="fa-IR" sz="3200" b="1" dirty="0">
                <a:latin typeface="Times New Roman" pitchFamily="18" charset="0"/>
                <a:cs typeface="B Titr" pitchFamily="2" charset="-78"/>
              </a:rPr>
              <a:t>- درمان شخص يا اشخاص آسيب ديده در اسرع وقت .</a:t>
            </a:r>
          </a:p>
          <a:p>
            <a:pPr algn="just" rtl="1">
              <a:lnSpc>
                <a:spcPct val="150000"/>
              </a:lnSpc>
            </a:pPr>
            <a:r>
              <a:rPr lang="fa-IR" sz="3200" b="1" dirty="0">
                <a:latin typeface="Times New Roman" pitchFamily="18" charset="0"/>
                <a:cs typeface="B Titr" pitchFamily="2" charset="-78"/>
              </a:rPr>
              <a:t>- انجام تشريفات اداري براي پرداخت غرامت يا مستمري .</a:t>
            </a:r>
          </a:p>
          <a:p>
            <a:pPr algn="just" rtl="1">
              <a:lnSpc>
                <a:spcPct val="150000"/>
              </a:lnSpc>
            </a:pPr>
            <a:r>
              <a:rPr lang="fa-IR" sz="3200" b="1" dirty="0">
                <a:latin typeface="Times New Roman" pitchFamily="18" charset="0"/>
                <a:cs typeface="B Titr" pitchFamily="2" charset="-78"/>
              </a:rPr>
              <a:t>- تحقيق و يافتن علل حوادث .</a:t>
            </a:r>
          </a:p>
          <a:p>
            <a:pPr algn="just" rtl="1">
              <a:lnSpc>
                <a:spcPct val="150000"/>
              </a:lnSpc>
            </a:pPr>
            <a:r>
              <a:rPr lang="fa-IR" sz="3200" b="1" dirty="0">
                <a:latin typeface="Times New Roman" pitchFamily="18" charset="0"/>
                <a:cs typeface="B Titr" pitchFamily="2" charset="-78"/>
              </a:rPr>
              <a:t>- شناسايي شرايط ناايمن و اقدامات لازم براي بر طرف نمودن آنها .</a:t>
            </a:r>
          </a:p>
          <a:p>
            <a:pPr algn="just" rtl="1">
              <a:lnSpc>
                <a:spcPct val="150000"/>
              </a:lnSpc>
            </a:pPr>
            <a:r>
              <a:rPr lang="fa-IR" sz="3200" b="1" dirty="0">
                <a:latin typeface="Times New Roman" pitchFamily="18" charset="0"/>
                <a:cs typeface="B Titr" pitchFamily="2" charset="-78"/>
              </a:rPr>
              <a:t>- تهيه آمار حوادث و آتش سوزي و تجزيه و تحليل آنها .</a:t>
            </a:r>
          </a:p>
          <a:p>
            <a:pPr algn="just" rtl="1">
              <a:lnSpc>
                <a:spcPct val="150000"/>
              </a:lnSpc>
            </a:pPr>
            <a:r>
              <a:rPr lang="fa-IR" sz="3200" b="1" dirty="0">
                <a:latin typeface="Times New Roman" pitchFamily="18" charset="0"/>
                <a:cs typeface="B Titr" pitchFamily="2" charset="-78"/>
              </a:rPr>
              <a:t>- برآورد میزان ضرر وزيان مالي وارده به سازمان در اثر حوادث . </a:t>
            </a:r>
          </a:p>
          <a:p>
            <a:pPr algn="just" rtl="1">
              <a:lnSpc>
                <a:spcPct val="150000"/>
              </a:lnSpc>
            </a:pPr>
            <a:r>
              <a:rPr lang="fa-IR" sz="3200" b="1" dirty="0">
                <a:latin typeface="Times New Roman" pitchFamily="18" charset="0"/>
                <a:cs typeface="B Titr" pitchFamily="2" charset="-78"/>
              </a:rPr>
              <a:t>- ارائه گزارش تفصيلي جهت ارائه  به مقامات ونهادهای مسئول .</a:t>
            </a:r>
          </a:p>
        </p:txBody>
      </p:sp>
    </p:spTree>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2"/>
          <p:cNvSpPr txBox="1">
            <a:spLocks noChangeArrowheads="1"/>
          </p:cNvSpPr>
          <p:nvPr/>
        </p:nvSpPr>
        <p:spPr bwMode="auto">
          <a:xfrm>
            <a:off x="0" y="1"/>
            <a:ext cx="12192000" cy="5773888"/>
          </a:xfrm>
          <a:prstGeom prst="rect">
            <a:avLst/>
          </a:prstGeom>
          <a:noFill/>
          <a:ln w="9525">
            <a:noFill/>
            <a:miter lim="800000"/>
            <a:headEnd/>
            <a:tailEnd/>
          </a:ln>
        </p:spPr>
        <p:txBody>
          <a:bodyPr>
            <a:spAutoFit/>
          </a:bodyPr>
          <a:lstStyle/>
          <a:p>
            <a:pPr algn="just" rtl="1">
              <a:lnSpc>
                <a:spcPct val="130000"/>
              </a:lnSpc>
            </a:pPr>
            <a:r>
              <a:rPr lang="fa-IR" sz="4400" b="1" u="sng" dirty="0">
                <a:solidFill>
                  <a:srgbClr val="FFFF00"/>
                </a:solidFill>
                <a:latin typeface="W_titr" pitchFamily="2" charset="0"/>
                <a:cs typeface="B Titr" pitchFamily="2" charset="-78"/>
              </a:rPr>
              <a:t> </a:t>
            </a:r>
            <a:r>
              <a:rPr lang="fa-IR" sz="4400" b="1" u="sng" dirty="0">
                <a:solidFill>
                  <a:srgbClr val="0070C0"/>
                </a:solidFill>
                <a:latin typeface="W_titr" pitchFamily="2" charset="0"/>
                <a:cs typeface="B Titr" pitchFamily="2" charset="-78"/>
              </a:rPr>
              <a:t>مدارک لازم برای تشکیل پرونده فردحادثه دیده :  </a:t>
            </a:r>
          </a:p>
          <a:p>
            <a:pPr algn="just" rtl="1">
              <a:lnSpc>
                <a:spcPct val="130000"/>
              </a:lnSpc>
            </a:pPr>
            <a:r>
              <a:rPr lang="fa-IR" sz="2400" b="1" dirty="0">
                <a:latin typeface="Times New Roman" pitchFamily="18" charset="0"/>
                <a:cs typeface="B Titr" pitchFamily="2" charset="-78"/>
              </a:rPr>
              <a:t>1- تکمیل فرم گزارش حوادث سازمان تامين اجتماعي .</a:t>
            </a:r>
          </a:p>
          <a:p>
            <a:pPr algn="just" rtl="1">
              <a:lnSpc>
                <a:spcPct val="130000"/>
              </a:lnSpc>
            </a:pPr>
            <a:r>
              <a:rPr lang="fa-IR" sz="2400" b="1" dirty="0">
                <a:latin typeface="Times New Roman" pitchFamily="18" charset="0"/>
                <a:cs typeface="B Titr" pitchFamily="2" charset="-78"/>
              </a:rPr>
              <a:t>2- گزارش مشروح سرپرست مربوطه .</a:t>
            </a:r>
          </a:p>
          <a:p>
            <a:pPr algn="just" rtl="1">
              <a:lnSpc>
                <a:spcPct val="130000"/>
              </a:lnSpc>
            </a:pPr>
            <a:r>
              <a:rPr lang="fa-IR" sz="2400" b="1" dirty="0">
                <a:latin typeface="Times New Roman" pitchFamily="18" charset="0"/>
                <a:cs typeface="B Titr" pitchFamily="2" charset="-78"/>
              </a:rPr>
              <a:t>3- گزارش مشروح توام با عکسها و نقشه ها و تحقيقات محلي و اظهارات شهود .</a:t>
            </a:r>
          </a:p>
          <a:p>
            <a:pPr algn="just" rtl="1">
              <a:lnSpc>
                <a:spcPct val="130000"/>
              </a:lnSpc>
            </a:pPr>
            <a:r>
              <a:rPr lang="fa-IR" sz="2400" b="1" dirty="0">
                <a:latin typeface="Times New Roman" pitchFamily="18" charset="0"/>
                <a:cs typeface="B Titr" pitchFamily="2" charset="-78"/>
              </a:rPr>
              <a:t>4- گزارش آخرين بازديد ايمني از محل حادثه .</a:t>
            </a:r>
          </a:p>
          <a:p>
            <a:pPr algn="just" rtl="1">
              <a:lnSpc>
                <a:spcPct val="130000"/>
              </a:lnSpc>
            </a:pPr>
            <a:r>
              <a:rPr lang="fa-IR" sz="2400" b="1" dirty="0">
                <a:latin typeface="Times New Roman" pitchFamily="18" charset="0"/>
                <a:cs typeface="B Titr" pitchFamily="2" charset="-78"/>
              </a:rPr>
              <a:t>5- مشخصات مصدوم شامل : نام ونام خانوادگي  ، سن، حقوق، سابقه خدمت و غيره .</a:t>
            </a:r>
          </a:p>
          <a:p>
            <a:pPr algn="just" rtl="1">
              <a:lnSpc>
                <a:spcPct val="130000"/>
              </a:lnSpc>
            </a:pPr>
            <a:r>
              <a:rPr lang="fa-IR" sz="2400" b="1" dirty="0">
                <a:latin typeface="Times New Roman" pitchFamily="18" charset="0"/>
                <a:cs typeface="B Titr" pitchFamily="2" charset="-78"/>
              </a:rPr>
              <a:t>6- مشخصات راننده وسيله نقليه و يا ماشین آلات ( چنانچه در حادثه دخالت داشته باشد) .</a:t>
            </a:r>
          </a:p>
          <a:p>
            <a:pPr algn="just" rtl="1">
              <a:lnSpc>
                <a:spcPct val="130000"/>
              </a:lnSpc>
            </a:pPr>
            <a:r>
              <a:rPr lang="fa-IR" sz="2400" b="1" dirty="0">
                <a:latin typeface="Times New Roman" pitchFamily="18" charset="0"/>
                <a:cs typeface="B Titr" pitchFamily="2" charset="-78"/>
              </a:rPr>
              <a:t>7- سابقه تعميرات يا تغييرات انجام يافته ( در صورت ارتباط با حادثه).</a:t>
            </a:r>
          </a:p>
          <a:p>
            <a:pPr algn="just" rtl="1">
              <a:lnSpc>
                <a:spcPct val="130000"/>
              </a:lnSpc>
            </a:pPr>
            <a:r>
              <a:rPr lang="fa-IR" sz="2400" b="1" dirty="0">
                <a:latin typeface="Times New Roman" pitchFamily="18" charset="0"/>
                <a:cs typeface="B Titr" pitchFamily="2" charset="-78"/>
              </a:rPr>
              <a:t>8- دستورالمعل هاي روزانه کار در صورتيکه به تشخيص رئيس گروه ايمني </a:t>
            </a:r>
            <a:r>
              <a:rPr lang="fa-IR" sz="2400" b="1" dirty="0" smtClean="0">
                <a:latin typeface="Times New Roman" pitchFamily="18" charset="0"/>
                <a:cs typeface="B Titr" pitchFamily="2" charset="-78"/>
              </a:rPr>
              <a:t>با </a:t>
            </a:r>
            <a:r>
              <a:rPr lang="fa-IR" sz="2400" b="1" dirty="0">
                <a:latin typeface="Times New Roman" pitchFamily="18" charset="0"/>
                <a:cs typeface="B Titr" pitchFamily="2" charset="-78"/>
              </a:rPr>
              <a:t>حادثه ارتباط داشته باشد.</a:t>
            </a:r>
          </a:p>
          <a:p>
            <a:pPr algn="just" rtl="1">
              <a:lnSpc>
                <a:spcPct val="130000"/>
              </a:lnSpc>
            </a:pPr>
            <a:r>
              <a:rPr lang="fa-IR" sz="2400" b="1" dirty="0">
                <a:latin typeface="Times New Roman" pitchFamily="18" charset="0"/>
                <a:cs typeface="B Titr" pitchFamily="2" charset="-78"/>
              </a:rPr>
              <a:t>9- وضعيت وسايل و تجهيزات استحفاظي مربوطه( در صورتيکه ارتباط با حادثه داشته باشد) .</a:t>
            </a:r>
          </a:p>
          <a:p>
            <a:pPr algn="just" rtl="1">
              <a:lnSpc>
                <a:spcPct val="130000"/>
              </a:lnSpc>
            </a:pPr>
            <a:r>
              <a:rPr lang="fa-IR" sz="2400" b="1" dirty="0">
                <a:latin typeface="Times New Roman" pitchFamily="18" charset="0"/>
                <a:cs typeface="B Titr" pitchFamily="2" charset="-78"/>
              </a:rPr>
              <a:t>10 - ساير مدارک از قبيل مجوز انجام کار  و ضمانت نامه ها .</a:t>
            </a:r>
            <a:endParaRPr lang="en-US" sz="2400" b="1" dirty="0">
              <a:latin typeface="Times New Roman" pitchFamily="18" charset="0"/>
              <a:cs typeface="B Titr" pitchFamily="2" charset="-78"/>
            </a:endParaRPr>
          </a:p>
        </p:txBody>
      </p:sp>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ext Box 2"/>
          <p:cNvSpPr txBox="1">
            <a:spLocks noChangeArrowheads="1"/>
          </p:cNvSpPr>
          <p:nvPr/>
        </p:nvSpPr>
        <p:spPr bwMode="auto">
          <a:xfrm>
            <a:off x="0" y="0"/>
            <a:ext cx="12192000" cy="6616700"/>
          </a:xfrm>
          <a:prstGeom prst="rect">
            <a:avLst/>
          </a:prstGeom>
          <a:noFill/>
          <a:ln w="9525">
            <a:noFill/>
            <a:miter lim="800000"/>
            <a:headEnd/>
            <a:tailEnd/>
          </a:ln>
        </p:spPr>
        <p:txBody>
          <a:bodyPr>
            <a:spAutoFit/>
          </a:bodyPr>
          <a:lstStyle/>
          <a:p>
            <a:pPr algn="just" rtl="1"/>
            <a:r>
              <a:rPr lang="fa-IR" sz="3200" b="1" u="sng" dirty="0">
                <a:solidFill>
                  <a:srgbClr val="0070C0"/>
                </a:solidFill>
                <a:latin typeface="Times New Roman" pitchFamily="18" charset="0"/>
                <a:cs typeface="B Titr" pitchFamily="2" charset="-78"/>
              </a:rPr>
              <a:t>وظایف سرپرستان دربررسی ومستندسازی حادثه : </a:t>
            </a:r>
          </a:p>
          <a:p>
            <a:pPr algn="just" rtl="1">
              <a:lnSpc>
                <a:spcPct val="200000"/>
              </a:lnSpc>
            </a:pPr>
            <a:r>
              <a:rPr lang="fa-IR" sz="2800" b="1" dirty="0">
                <a:latin typeface="Times New Roman" pitchFamily="18" charset="0"/>
                <a:cs typeface="B Titr" pitchFamily="2" charset="-78"/>
              </a:rPr>
              <a:t>- تحقيقات اوليه درخصوص چگونگي وقوع حادثه را بلافاصله انجام دهند . </a:t>
            </a:r>
          </a:p>
          <a:p>
            <a:pPr algn="just" rtl="1">
              <a:lnSpc>
                <a:spcPct val="200000"/>
              </a:lnSpc>
            </a:pPr>
            <a:r>
              <a:rPr lang="fa-IR" sz="2800" b="1" dirty="0">
                <a:latin typeface="Times New Roman" pitchFamily="18" charset="0"/>
                <a:cs typeface="B Titr" pitchFamily="2" charset="-78"/>
              </a:rPr>
              <a:t>- کليه حوادث را به محض وقوع به مدير خود گزارش دهند . </a:t>
            </a:r>
          </a:p>
          <a:p>
            <a:pPr algn="just" rtl="1">
              <a:lnSpc>
                <a:spcPct val="200000"/>
              </a:lnSpc>
            </a:pPr>
            <a:r>
              <a:rPr lang="fa-IR" sz="2800" b="1" dirty="0">
                <a:latin typeface="Times New Roman" pitchFamily="18" charset="0"/>
                <a:cs typeface="B Titr" pitchFamily="2" charset="-78"/>
              </a:rPr>
              <a:t>- نسبت به جمع آوري و حفظ تمامي نشانه ها / علائم و غيره که ممکن است در روند تحقيق مفيد باشند ، اقدام نمايند . </a:t>
            </a:r>
          </a:p>
          <a:p>
            <a:pPr algn="just" rtl="1">
              <a:lnSpc>
                <a:spcPct val="200000"/>
              </a:lnSpc>
            </a:pPr>
            <a:r>
              <a:rPr lang="fa-IR" sz="2800" b="1" dirty="0">
                <a:latin typeface="Times New Roman" pitchFamily="18" charset="0"/>
                <a:cs typeface="B Titr" pitchFamily="2" charset="-78"/>
              </a:rPr>
              <a:t>- از شاهدين به گونه اي حرفه اي و مودبانه مصاحبه بعمل آورند . </a:t>
            </a:r>
          </a:p>
          <a:p>
            <a:pPr algn="just" rtl="1">
              <a:lnSpc>
                <a:spcPct val="200000"/>
              </a:lnSpc>
            </a:pPr>
            <a:r>
              <a:rPr lang="fa-IR" sz="2800" b="1" dirty="0">
                <a:latin typeface="Times New Roman" pitchFamily="18" charset="0"/>
                <a:cs typeface="B Titr" pitchFamily="2" charset="-78"/>
              </a:rPr>
              <a:t>- بدنبال يافتن و تعيين مقصر براي حادثه نباشند . </a:t>
            </a:r>
          </a:p>
          <a:p>
            <a:pPr algn="just" rtl="1">
              <a:lnSpc>
                <a:spcPct val="200000"/>
              </a:lnSpc>
            </a:pPr>
            <a:r>
              <a:rPr lang="fa-IR" sz="2800" b="1" dirty="0">
                <a:latin typeface="Times New Roman" pitchFamily="18" charset="0"/>
                <a:cs typeface="B Titr" pitchFamily="2" charset="-78"/>
              </a:rPr>
              <a:t>- اقدامات لازم براي حفظ کارکنان و سرمايه از اثرات ثانويه بعمل آورند . </a:t>
            </a:r>
          </a:p>
        </p:txBody>
      </p:sp>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2"/>
          <p:cNvSpPr txBox="1">
            <a:spLocks noChangeArrowheads="1"/>
          </p:cNvSpPr>
          <p:nvPr/>
        </p:nvSpPr>
        <p:spPr bwMode="auto">
          <a:xfrm>
            <a:off x="0" y="1"/>
            <a:ext cx="12192000" cy="6494085"/>
          </a:xfrm>
          <a:prstGeom prst="rect">
            <a:avLst/>
          </a:prstGeom>
          <a:noFill/>
          <a:ln w="9525">
            <a:noFill/>
            <a:miter lim="800000"/>
            <a:headEnd/>
            <a:tailEnd/>
          </a:ln>
        </p:spPr>
        <p:txBody>
          <a:bodyPr>
            <a:spAutoFit/>
          </a:bodyPr>
          <a:lstStyle/>
          <a:p>
            <a:pPr algn="just" rtl="1">
              <a:lnSpc>
                <a:spcPct val="150000"/>
              </a:lnSpc>
            </a:pPr>
            <a:r>
              <a:rPr lang="fa-IR" sz="4400" b="1" u="sng" dirty="0">
                <a:solidFill>
                  <a:srgbClr val="0070C0"/>
                </a:solidFill>
                <a:latin typeface="Times New Roman" pitchFamily="18" charset="0"/>
                <a:cs typeface="B Titr" pitchFamily="2" charset="-78"/>
              </a:rPr>
              <a:t>کارکنان موظفند که : </a:t>
            </a:r>
          </a:p>
          <a:p>
            <a:pPr algn="just" rtl="1">
              <a:lnSpc>
                <a:spcPct val="250000"/>
              </a:lnSpc>
              <a:buFontTx/>
              <a:buChar char="-"/>
            </a:pPr>
            <a:r>
              <a:rPr lang="fa-IR" sz="2800" b="1" dirty="0">
                <a:latin typeface="Times New Roman" pitchFamily="18" charset="0"/>
                <a:cs typeface="B Titr" pitchFamily="2" charset="-78"/>
              </a:rPr>
              <a:t> به فردحادثه دیده امداد رسانی کنند </a:t>
            </a:r>
          </a:p>
          <a:p>
            <a:pPr algn="just" rtl="1">
              <a:lnSpc>
                <a:spcPct val="250000"/>
              </a:lnSpc>
              <a:buFontTx/>
              <a:buChar char="-"/>
            </a:pPr>
            <a:r>
              <a:rPr lang="fa-IR" sz="2800" b="1" dirty="0">
                <a:latin typeface="Times New Roman" pitchFamily="18" charset="0"/>
                <a:cs typeface="B Titr" pitchFamily="2" charset="-78"/>
              </a:rPr>
              <a:t>  بلافاصله ( فورا" ) کليه حوادث و آسيب ها را به سرپرست خود گزارش دهند . </a:t>
            </a:r>
          </a:p>
          <a:p>
            <a:pPr algn="just" rtl="1">
              <a:lnSpc>
                <a:spcPct val="250000"/>
              </a:lnSpc>
            </a:pPr>
            <a:r>
              <a:rPr lang="fa-IR" sz="2800" b="1" dirty="0">
                <a:latin typeface="Times New Roman" pitchFamily="18" charset="0"/>
                <a:cs typeface="B Titr" pitchFamily="2" charset="-78"/>
              </a:rPr>
              <a:t>- در صورتيکه از ايشان خواسته شود ، به تحقيقات پيرامون حادثه کمک نمايند . </a:t>
            </a:r>
          </a:p>
          <a:p>
            <a:pPr algn="just" rtl="1">
              <a:lnSpc>
                <a:spcPct val="250000"/>
              </a:lnSpc>
              <a:buFontTx/>
              <a:buChar char="-"/>
            </a:pPr>
            <a:r>
              <a:rPr lang="fa-IR" sz="2800" b="1" dirty="0">
                <a:latin typeface="Times New Roman" pitchFamily="18" charset="0"/>
                <a:cs typeface="B Titr" pitchFamily="2" charset="-78"/>
              </a:rPr>
              <a:t>کليه " شرايط مخاطره آميز " و " شبه حوادث " را به سرپرست خود گزارش نمايند .</a:t>
            </a:r>
          </a:p>
          <a:p>
            <a:pPr algn="just" rtl="1">
              <a:lnSpc>
                <a:spcPct val="250000"/>
              </a:lnSpc>
              <a:buFontTx/>
              <a:buChar char="-"/>
            </a:pPr>
            <a:r>
              <a:rPr lang="fa-IR" sz="2800" b="1" dirty="0">
                <a:latin typeface="Times New Roman" pitchFamily="18" charset="0"/>
                <a:cs typeface="B Titr" pitchFamily="2" charset="-78"/>
              </a:rPr>
              <a:t> دربرچیده شدن عوامل موثردرشکل گیری حادثه همکاری نمایند . </a:t>
            </a:r>
            <a:endParaRPr lang="en-US" sz="2800" b="1" dirty="0">
              <a:latin typeface="Times New Roman" pitchFamily="18" charset="0"/>
              <a:cs typeface="B Titr" pitchFamily="2" charset="-78"/>
            </a:endParaRPr>
          </a:p>
        </p:txBody>
      </p:sp>
    </p:spTree>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 Box 2"/>
          <p:cNvSpPr txBox="1">
            <a:spLocks noChangeArrowheads="1"/>
          </p:cNvSpPr>
          <p:nvPr/>
        </p:nvSpPr>
        <p:spPr bwMode="auto">
          <a:xfrm>
            <a:off x="0" y="0"/>
            <a:ext cx="12192000" cy="6247864"/>
          </a:xfrm>
          <a:prstGeom prst="rect">
            <a:avLst/>
          </a:prstGeom>
          <a:noFill/>
          <a:ln w="9525">
            <a:noFill/>
            <a:miter lim="800000"/>
            <a:headEnd/>
            <a:tailEnd/>
          </a:ln>
        </p:spPr>
        <p:txBody>
          <a:bodyPr>
            <a:spAutoFit/>
          </a:bodyPr>
          <a:lstStyle/>
          <a:p>
            <a:pPr algn="just" rtl="1">
              <a:lnSpc>
                <a:spcPct val="200000"/>
              </a:lnSpc>
            </a:pPr>
            <a:r>
              <a:rPr lang="fa-IR" sz="3200" b="1" u="sng" dirty="0">
                <a:solidFill>
                  <a:srgbClr val="0070C0"/>
                </a:solidFill>
                <a:latin typeface="Times New Roman" pitchFamily="18" charset="0"/>
                <a:cs typeface="B Titr" pitchFamily="2" charset="-78"/>
              </a:rPr>
              <a:t>اقدامات لازم پس ازوقوع حادثه : </a:t>
            </a:r>
          </a:p>
          <a:p>
            <a:pPr algn="just" rtl="1">
              <a:lnSpc>
                <a:spcPct val="200000"/>
              </a:lnSpc>
            </a:pPr>
            <a:r>
              <a:rPr lang="fa-IR" sz="2400" b="1" dirty="0">
                <a:latin typeface="Times New Roman" pitchFamily="18" charset="0"/>
                <a:cs typeface="B Titr" pitchFamily="2" charset="-78"/>
              </a:rPr>
              <a:t>الف ) از ناحيه اي که در آن حادثه رخ داده است محافظت کنيد . صحنه حادثه را برهم نزنيد مگر آنکه در آنجا يک خطر ( عامل بالقوه آسيب رسان ) وجود داشته باشد . </a:t>
            </a:r>
          </a:p>
          <a:p>
            <a:pPr algn="just" rtl="1">
              <a:lnSpc>
                <a:spcPct val="200000"/>
              </a:lnSpc>
            </a:pPr>
            <a:r>
              <a:rPr lang="fa-IR" sz="2400" b="1" dirty="0">
                <a:latin typeface="Times New Roman" pitchFamily="18" charset="0"/>
                <a:cs typeface="B Titr" pitchFamily="2" charset="-78"/>
              </a:rPr>
              <a:t>ب ) عکسها ، کروکي ها و کلياتي از صحنه حادثه تهيه کرده و با استفاده از برچسب به دقت آنها را علامت گذاري نماييد . </a:t>
            </a:r>
          </a:p>
          <a:p>
            <a:pPr algn="just" rtl="1">
              <a:lnSpc>
                <a:spcPct val="200000"/>
              </a:lnSpc>
            </a:pPr>
            <a:r>
              <a:rPr lang="fa-IR" sz="2400" b="1" dirty="0">
                <a:latin typeface="Times New Roman" pitchFamily="18" charset="0"/>
                <a:cs typeface="B Titr" pitchFamily="2" charset="-78"/>
              </a:rPr>
              <a:t>ج ) با هريک از افراد آسيب ديده و يا درگير حادثه ، شاهدين ، همچنين کساني که قبل از حادثه در محل حضور داشته اند و کساني که کمي بعد از حادثه در محل حضور پيدا کرده اند مصاحبه نماييد . متن مصاحبه را بدقت ثبت نماييد . در صورت موافقت از ضبط صوت استفاده نماييد .</a:t>
            </a:r>
          </a:p>
        </p:txBody>
      </p:sp>
    </p:spTree>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3"/>
          <p:cNvSpPr>
            <a:spLocks noChangeArrowheads="1"/>
          </p:cNvSpPr>
          <p:nvPr/>
        </p:nvSpPr>
        <p:spPr bwMode="auto">
          <a:xfrm>
            <a:off x="0" y="1"/>
            <a:ext cx="12192000" cy="6717223"/>
          </a:xfrm>
          <a:prstGeom prst="rect">
            <a:avLst/>
          </a:prstGeom>
          <a:noFill/>
          <a:ln w="9525">
            <a:noFill/>
            <a:miter lim="800000"/>
            <a:headEnd/>
            <a:tailEnd/>
          </a:ln>
        </p:spPr>
        <p:txBody>
          <a:bodyPr lIns="68580" tIns="34290" rIns="68580" bIns="34290">
            <a:spAutoFit/>
          </a:bodyPr>
          <a:lstStyle/>
          <a:p>
            <a:pPr algn="just" rtl="1">
              <a:lnSpc>
                <a:spcPct val="200000"/>
              </a:lnSpc>
            </a:pPr>
            <a:r>
              <a:rPr lang="fa-IR" sz="3600" b="1" u="sng" dirty="0">
                <a:solidFill>
                  <a:srgbClr val="0070C0"/>
                </a:solidFill>
                <a:cs typeface="B Titr" pitchFamily="2" charset="-78"/>
              </a:rPr>
              <a:t>ﻋﮑﺲ ﺑﺮداري از محل حادثه :</a:t>
            </a:r>
          </a:p>
          <a:p>
            <a:pPr algn="just" rtl="1">
              <a:lnSpc>
                <a:spcPct val="200000"/>
              </a:lnSpc>
              <a:buFontTx/>
              <a:buChar char="-"/>
            </a:pPr>
            <a:r>
              <a:rPr lang="fa-IR" sz="3600" b="1" dirty="0">
                <a:cs typeface="B Titr" pitchFamily="2" charset="-78"/>
              </a:rPr>
              <a:t> ازﻫﺮ ﭼﯿﺰﻣﺮﺑﻮط ﺑﻪ ﺣﺎدﺛﻪ ﻋﮑﺲ ﺗﻬﯿـﻪ ﮐـنید.</a:t>
            </a:r>
          </a:p>
          <a:p>
            <a:pPr algn="just" rtl="1">
              <a:lnSpc>
                <a:spcPct val="200000"/>
              </a:lnSpc>
              <a:buFontTx/>
              <a:buChar char="-"/>
            </a:pPr>
            <a:r>
              <a:rPr lang="fa-IR" sz="3600" b="1" dirty="0">
                <a:cs typeface="B Titr" pitchFamily="2" charset="-78"/>
              </a:rPr>
              <a:t> ﻣﺎﻧﻨـد زﺧﻢ ﻫﺎ، ﻗﻄﻌﺎت ﺧﺮد ﺷﺪه، ﻣﻨﻈﺮه ي ﮐﻠﯽ ﺣﺎدﺛﻪ از ابعاد ﻣﺨﺘﻠﻒ بخشﻫـﺎي ﺷﮑﺴﺘﻪ ﯾﺎ ﭘﺎره ي دﺳﺘﮕﺎهﻫﺎ و وﺳﺎﯾﻞ ، تابلوها و ﭘﻮﺳﺘﺮﻫﺎي ﻧﺼﺐ ﺷﺪه .</a:t>
            </a:r>
          </a:p>
          <a:p>
            <a:pPr algn="just" rtl="1">
              <a:lnSpc>
                <a:spcPct val="200000"/>
              </a:lnSpc>
              <a:buFontTx/>
              <a:buChar char="-"/>
            </a:pPr>
            <a:r>
              <a:rPr lang="fa-IR" sz="3600" b="1" dirty="0">
                <a:cs typeface="B Titr" pitchFamily="2" charset="-78"/>
              </a:rPr>
              <a:t> ﻫﺮ ﻋﮑﺲ ﺑﻪ اﻧﺪازه ي ﻫـﺰار واژه ارزش دارد.</a:t>
            </a:r>
          </a:p>
        </p:txBody>
      </p:sp>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431801" y="68263"/>
            <a:ext cx="11425767" cy="1200150"/>
          </a:xfrm>
          <a:prstGeom prst="rect">
            <a:avLst/>
          </a:prstGeom>
          <a:noFill/>
          <a:ln w="9525">
            <a:noFill/>
            <a:miter lim="800000"/>
            <a:headEnd/>
            <a:tailEnd/>
          </a:ln>
        </p:spPr>
        <p:txBody>
          <a:bodyPr anchor="ctr">
            <a:spAutoFit/>
          </a:bodyPr>
          <a:lstStyle/>
          <a:p>
            <a:pPr algn="just" rtl="1"/>
            <a:r>
              <a:rPr lang="ar-SA" sz="2400" b="1" dirty="0">
                <a:latin typeface="Tahoma" pitchFamily="34" charset="0"/>
                <a:ea typeface="Times New Roman" pitchFamily="18" charset="0"/>
                <a:cs typeface="Simplified Arabic" pitchFamily="18" charset="-78"/>
              </a:rPr>
              <a:t>جدول‌ زير ضرایب‌ عضوها(معلولیت‌ها) را در درجات‌ مختلف‌ به‌ صورت‌ اوقات‌ تلف‌ شده‌ به‌ ساعت‌ برطبق‌ ضوابط‌ و استانداردهای‌ جهانی‌نشان‌ می‌دهد.</a:t>
            </a:r>
            <a:endParaRPr lang="en-US" sz="2400" b="1" dirty="0">
              <a:latin typeface="Times New Roman" pitchFamily="18" charset="0"/>
              <a:ea typeface="Times New Roman" pitchFamily="18" charset="0"/>
              <a:cs typeface="Simplified Arabic" pitchFamily="18" charset="-78"/>
            </a:endParaRPr>
          </a:p>
          <a:p>
            <a:pPr algn="just" rtl="1" eaLnBrk="0" hangingPunct="0"/>
            <a:endParaRPr lang="en-US" sz="2400" b="1" dirty="0">
              <a:latin typeface="Times New Roman" pitchFamily="18" charset="0"/>
              <a:ea typeface="Times New Roman" pitchFamily="18" charset="0"/>
              <a:cs typeface="Simplified Arabic" pitchFamily="18" charset="-78"/>
            </a:endParaRPr>
          </a:p>
        </p:txBody>
      </p:sp>
      <p:graphicFrame>
        <p:nvGraphicFramePr>
          <p:cNvPr id="30723" name="Group 3"/>
          <p:cNvGraphicFramePr>
            <a:graphicFrameLocks noGrp="1"/>
          </p:cNvGraphicFramePr>
          <p:nvPr/>
        </p:nvGraphicFramePr>
        <p:xfrm>
          <a:off x="239184" y="981075"/>
          <a:ext cx="11328400" cy="5788978"/>
        </p:xfrm>
        <a:graphic>
          <a:graphicData uri="http://schemas.openxmlformats.org/drawingml/2006/table">
            <a:tbl>
              <a:tblPr rtl="1"/>
              <a:tblGrid>
                <a:gridCol w="1140884"/>
                <a:gridCol w="7334249"/>
                <a:gridCol w="2853267"/>
              </a:tblGrid>
              <a:tr h="355600">
                <a:tc>
                  <a:txBody>
                    <a:bodyPr/>
                    <a:lstStyle/>
                    <a:p>
                      <a:pPr marL="0" marR="0" lvl="0" indent="0" algn="justLow" defTabSz="914400" rtl="1" eaLnBrk="1" fontAlgn="base" latinLnBrk="0" hangingPunct="1">
                        <a:lnSpc>
                          <a:spcPct val="100000"/>
                        </a:lnSpc>
                        <a:spcBef>
                          <a:spcPct val="0"/>
                        </a:spcBef>
                        <a:spcAft>
                          <a:spcPct val="0"/>
                        </a:spcAft>
                        <a:buClr>
                          <a:schemeClr val="hlink"/>
                        </a:buClr>
                        <a:buSzTx/>
                        <a:buFont typeface="Wingdings" pitchFamily="2" charset="2"/>
                        <a:buNone/>
                        <a:tabLst/>
                      </a:pPr>
                      <a:r>
                        <a:rPr kumimoji="0" lang="ar-SA"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B Titr" pitchFamily="2" charset="-78"/>
                        </a:rPr>
                        <a:t>رديف</a:t>
                      </a:r>
                      <a:endParaRPr kumimoji="0" lang="ar-SA" sz="24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1" eaLnBrk="1" fontAlgn="base" latinLnBrk="0" hangingPunct="1">
                        <a:lnSpc>
                          <a:spcPct val="100000"/>
                        </a:lnSpc>
                        <a:spcBef>
                          <a:spcPct val="0"/>
                        </a:spcBef>
                        <a:spcAft>
                          <a:spcPct val="0"/>
                        </a:spcAft>
                        <a:buClr>
                          <a:schemeClr val="hlink"/>
                        </a:buClr>
                        <a:buSzTx/>
                        <a:buFont typeface="Wingdings" pitchFamily="2" charset="2"/>
                        <a:buNone/>
                        <a:tabLst/>
                      </a:pPr>
                      <a:r>
                        <a:rPr kumimoji="0" lang="ar-SA" sz="16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Titr" pitchFamily="2" charset="-78"/>
                        </a:rPr>
                        <a:t>شرح صدمه وارده</a:t>
                      </a:r>
                      <a:endParaRPr kumimoji="0" lang="ar-SA" sz="24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justLow" defTabSz="914400" rtl="1" eaLnBrk="1" fontAlgn="base" latinLnBrk="0" hangingPunct="1">
                        <a:lnSpc>
                          <a:spcPct val="100000"/>
                        </a:lnSpc>
                        <a:spcBef>
                          <a:spcPct val="0"/>
                        </a:spcBef>
                        <a:spcAft>
                          <a:spcPct val="0"/>
                        </a:spcAft>
                        <a:buClr>
                          <a:schemeClr val="hlink"/>
                        </a:buClr>
                        <a:buSzTx/>
                        <a:buFont typeface="Wingdings" pitchFamily="2" charset="2"/>
                        <a:buNone/>
                        <a:tabLst/>
                      </a:pPr>
                      <a:r>
                        <a:rPr kumimoji="0" lang="ar-SA"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B Titr" pitchFamily="2" charset="-78"/>
                        </a:rPr>
                        <a:t>ساعات ازدست رفته </a:t>
                      </a:r>
                      <a:endParaRPr kumimoji="0" lang="ar-SA" sz="24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B050"/>
                    </a:solidFill>
                  </a:tcPr>
                </a:tc>
              </a:tr>
              <a:tr h="415925">
                <a:tc>
                  <a:txBody>
                    <a:bodyPr/>
                    <a:lstStyle/>
                    <a:p>
                      <a:pPr marL="0" marR="0" lvl="0" indent="0" algn="r" defTabSz="914400" rtl="1" eaLnBrk="1" fontAlgn="base" latinLnBrk="0" hangingPunct="1">
                        <a:lnSpc>
                          <a:spcPct val="100000"/>
                        </a:lnSpc>
                        <a:spcBef>
                          <a:spcPct val="0"/>
                        </a:spcBef>
                        <a:spcAft>
                          <a:spcPct val="0"/>
                        </a:spcAft>
                        <a:buClr>
                          <a:schemeClr val="hlink"/>
                        </a:buClr>
                        <a:buSzTx/>
                        <a:buFont typeface="Wingdings" pitchFamily="2" charset="2"/>
                        <a:buNone/>
                        <a:tabLst/>
                      </a:pPr>
                      <a:r>
                        <a:rPr kumimoji="0" lang="ar-SA" sz="16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Titr" pitchFamily="2" charset="-78"/>
                        </a:rPr>
                        <a:t>1</a:t>
                      </a:r>
                      <a:endParaRPr kumimoji="0" lang="ar-SA" sz="24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ct val="0"/>
                        </a:spcBef>
                        <a:spcAft>
                          <a:spcPct val="0"/>
                        </a:spcAft>
                        <a:buClr>
                          <a:schemeClr val="hlink"/>
                        </a:buClr>
                        <a:buSzTx/>
                        <a:buFont typeface="Wingdings" pitchFamily="2" charset="2"/>
                        <a:buNone/>
                        <a:tabLst/>
                      </a:pPr>
                      <a:r>
                        <a:rPr kumimoji="0" lang="ar-SA"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B Titr" pitchFamily="2" charset="-78"/>
                        </a:rPr>
                        <a:t>قطع‌ بازو از بالای‌ آرنج‌</a:t>
                      </a:r>
                      <a:endParaRPr kumimoji="0" lang="ar-SA" sz="24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hlink"/>
                        </a:buClr>
                        <a:buSzTx/>
                        <a:buFont typeface="Wingdings" pitchFamily="2" charset="2"/>
                        <a:buNone/>
                        <a:tabLst/>
                      </a:pPr>
                      <a:r>
                        <a:rPr kumimoji="0" lang="ar-SA"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B Titr" pitchFamily="2" charset="-78"/>
                        </a:rPr>
                        <a:t>36000</a:t>
                      </a:r>
                      <a:endParaRPr kumimoji="0" lang="ar-SA" sz="24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55600">
                <a:tc>
                  <a:txBody>
                    <a:bodyPr/>
                    <a:lstStyle/>
                    <a:p>
                      <a:pPr marL="0" marR="0" lvl="0" indent="0" algn="r" defTabSz="914400" rtl="1" eaLnBrk="1" fontAlgn="base" latinLnBrk="0" hangingPunct="1">
                        <a:lnSpc>
                          <a:spcPct val="100000"/>
                        </a:lnSpc>
                        <a:spcBef>
                          <a:spcPct val="0"/>
                        </a:spcBef>
                        <a:spcAft>
                          <a:spcPct val="0"/>
                        </a:spcAft>
                        <a:buClr>
                          <a:schemeClr val="hlink"/>
                        </a:buClr>
                        <a:buSzTx/>
                        <a:buFont typeface="Wingdings" pitchFamily="2" charset="2"/>
                        <a:buNone/>
                        <a:tabLst/>
                      </a:pPr>
                      <a:r>
                        <a:rPr kumimoji="0" lang="ar-SA" sz="16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Titr" pitchFamily="2" charset="-78"/>
                        </a:rPr>
                        <a:t>2</a:t>
                      </a:r>
                      <a:endParaRPr kumimoji="0" lang="ar-SA" sz="24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ct val="0"/>
                        </a:spcBef>
                        <a:spcAft>
                          <a:spcPct val="0"/>
                        </a:spcAft>
                        <a:buClr>
                          <a:schemeClr val="hlink"/>
                        </a:buClr>
                        <a:buSzTx/>
                        <a:buFont typeface="Wingdings" pitchFamily="2" charset="2"/>
                        <a:buNone/>
                        <a:tabLst/>
                      </a:pPr>
                      <a:r>
                        <a:rPr kumimoji="0" lang="ar-SA"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B Titr" pitchFamily="2" charset="-78"/>
                        </a:rPr>
                        <a:t>قطع‌ بازو از زیرآرنج‌  </a:t>
                      </a:r>
                      <a:endParaRPr kumimoji="0" lang="ar-SA" sz="24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hlink"/>
                        </a:buClr>
                        <a:buSzTx/>
                        <a:buFont typeface="Wingdings" pitchFamily="2" charset="2"/>
                        <a:buNone/>
                        <a:tabLst/>
                      </a:pPr>
                      <a:r>
                        <a:rPr kumimoji="0" lang="ar-SA"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B Titr" pitchFamily="2" charset="-78"/>
                        </a:rPr>
                        <a:t>28800 </a:t>
                      </a:r>
                      <a:endParaRPr kumimoji="0" lang="ar-SA" sz="24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55600">
                <a:tc>
                  <a:txBody>
                    <a:bodyPr/>
                    <a:lstStyle/>
                    <a:p>
                      <a:pPr marL="0" marR="0" lvl="0" indent="0" algn="r" defTabSz="914400" rtl="1" eaLnBrk="1" fontAlgn="base" latinLnBrk="0" hangingPunct="1">
                        <a:lnSpc>
                          <a:spcPct val="100000"/>
                        </a:lnSpc>
                        <a:spcBef>
                          <a:spcPct val="0"/>
                        </a:spcBef>
                        <a:spcAft>
                          <a:spcPct val="0"/>
                        </a:spcAft>
                        <a:buClr>
                          <a:schemeClr val="hlink"/>
                        </a:buClr>
                        <a:buSzTx/>
                        <a:buFont typeface="Wingdings" pitchFamily="2" charset="2"/>
                        <a:buNone/>
                        <a:tabLst/>
                      </a:pPr>
                      <a:r>
                        <a:rPr kumimoji="0" lang="ar-SA" sz="16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Titr" pitchFamily="2" charset="-78"/>
                        </a:rPr>
                        <a:t>3</a:t>
                      </a:r>
                      <a:endParaRPr kumimoji="0" lang="ar-SA" sz="24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ct val="0"/>
                        </a:spcBef>
                        <a:spcAft>
                          <a:spcPct val="0"/>
                        </a:spcAft>
                        <a:buClr>
                          <a:schemeClr val="hlink"/>
                        </a:buClr>
                        <a:buSzTx/>
                        <a:buFont typeface="Wingdings" pitchFamily="2" charset="2"/>
                        <a:buNone/>
                        <a:tabLst/>
                      </a:pPr>
                      <a:r>
                        <a:rPr kumimoji="0" lang="ar-SA"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B Titr" pitchFamily="2" charset="-78"/>
                        </a:rPr>
                        <a:t>قطع‌ دست</a:t>
                      </a:r>
                      <a:endParaRPr kumimoji="0" lang="ar-SA" sz="24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hlink"/>
                        </a:buClr>
                        <a:buSzTx/>
                        <a:buFont typeface="Wingdings" pitchFamily="2" charset="2"/>
                        <a:buNone/>
                        <a:tabLst/>
                      </a:pPr>
                      <a:r>
                        <a:rPr kumimoji="0" lang="ar-SA"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B Titr" pitchFamily="2" charset="-78"/>
                        </a:rPr>
                        <a:t>24000</a:t>
                      </a:r>
                      <a:endParaRPr kumimoji="0" lang="ar-SA" sz="24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55600">
                <a:tc>
                  <a:txBody>
                    <a:bodyPr/>
                    <a:lstStyle/>
                    <a:p>
                      <a:pPr marL="0" marR="0" lvl="0" indent="0" algn="r" defTabSz="914400" rtl="1" eaLnBrk="1" fontAlgn="base" latinLnBrk="0" hangingPunct="1">
                        <a:lnSpc>
                          <a:spcPct val="100000"/>
                        </a:lnSpc>
                        <a:spcBef>
                          <a:spcPct val="0"/>
                        </a:spcBef>
                        <a:spcAft>
                          <a:spcPct val="0"/>
                        </a:spcAft>
                        <a:buClr>
                          <a:schemeClr val="hlink"/>
                        </a:buClr>
                        <a:buSzTx/>
                        <a:buFont typeface="Wingdings" pitchFamily="2" charset="2"/>
                        <a:buNone/>
                        <a:tabLst/>
                      </a:pPr>
                      <a:r>
                        <a:rPr kumimoji="0" lang="ar-SA" sz="16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Titr" pitchFamily="2" charset="-78"/>
                        </a:rPr>
                        <a:t>4</a:t>
                      </a:r>
                      <a:endParaRPr kumimoji="0" lang="ar-SA" sz="24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ct val="0"/>
                        </a:spcBef>
                        <a:spcAft>
                          <a:spcPct val="0"/>
                        </a:spcAft>
                        <a:buClr>
                          <a:schemeClr val="hlink"/>
                        </a:buClr>
                        <a:buSzTx/>
                        <a:buFont typeface="Wingdings" pitchFamily="2" charset="2"/>
                        <a:buNone/>
                        <a:tabLst/>
                      </a:pPr>
                      <a:r>
                        <a:rPr kumimoji="0" lang="ar-SA" sz="16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Titr" pitchFamily="2" charset="-78"/>
                        </a:rPr>
                        <a:t>قطع‌ و نقص‌ دائم‌ و كامل‌ شست‌      </a:t>
                      </a:r>
                      <a:endParaRPr kumimoji="0" lang="ar-SA" sz="24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hlink"/>
                        </a:buClr>
                        <a:buSzTx/>
                        <a:buFont typeface="Wingdings" pitchFamily="2" charset="2"/>
                        <a:buNone/>
                        <a:tabLst/>
                      </a:pPr>
                      <a:r>
                        <a:rPr kumimoji="0" lang="ar-SA"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B Titr" pitchFamily="2" charset="-78"/>
                        </a:rPr>
                        <a:t>4800</a:t>
                      </a:r>
                      <a:endParaRPr kumimoji="0" lang="ar-SA" sz="24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55600">
                <a:tc>
                  <a:txBody>
                    <a:bodyPr/>
                    <a:lstStyle/>
                    <a:p>
                      <a:pPr marL="0" marR="0" lvl="0" indent="0" algn="r" defTabSz="914400" rtl="1" eaLnBrk="1" fontAlgn="base" latinLnBrk="0" hangingPunct="1">
                        <a:lnSpc>
                          <a:spcPct val="100000"/>
                        </a:lnSpc>
                        <a:spcBef>
                          <a:spcPct val="0"/>
                        </a:spcBef>
                        <a:spcAft>
                          <a:spcPct val="0"/>
                        </a:spcAft>
                        <a:buClr>
                          <a:schemeClr val="hlink"/>
                        </a:buClr>
                        <a:buSzTx/>
                        <a:buFont typeface="Wingdings" pitchFamily="2" charset="2"/>
                        <a:buNone/>
                        <a:tabLst/>
                      </a:pPr>
                      <a:r>
                        <a:rPr kumimoji="0" lang="ar-SA" sz="16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Titr" pitchFamily="2" charset="-78"/>
                        </a:rPr>
                        <a:t>5</a:t>
                      </a:r>
                      <a:endParaRPr kumimoji="0" lang="ar-SA" sz="24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ct val="0"/>
                        </a:spcBef>
                        <a:spcAft>
                          <a:spcPct val="0"/>
                        </a:spcAft>
                        <a:buClr>
                          <a:schemeClr val="hlink"/>
                        </a:buClr>
                        <a:buSzTx/>
                        <a:buFont typeface="Wingdings" pitchFamily="2" charset="2"/>
                        <a:buNone/>
                        <a:tabLst/>
                      </a:pPr>
                      <a:r>
                        <a:rPr kumimoji="0" lang="ar-SA"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B Titr" pitchFamily="2" charset="-78"/>
                        </a:rPr>
                        <a:t>قطع‌ یا از كارافتادگی‌ یك‌ انگشت‌      </a:t>
                      </a:r>
                      <a:endParaRPr kumimoji="0" lang="ar-SA" sz="24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hlink"/>
                        </a:buClr>
                        <a:buSzTx/>
                        <a:buFont typeface="Wingdings" pitchFamily="2" charset="2"/>
                        <a:buNone/>
                        <a:tabLst/>
                      </a:pPr>
                      <a:r>
                        <a:rPr kumimoji="0" lang="ar-SA"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B Titr" pitchFamily="2" charset="-78"/>
                        </a:rPr>
                        <a:t>2400</a:t>
                      </a:r>
                      <a:endParaRPr kumimoji="0" lang="ar-SA" sz="24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55600">
                <a:tc>
                  <a:txBody>
                    <a:bodyPr/>
                    <a:lstStyle/>
                    <a:p>
                      <a:pPr marL="0" marR="0" lvl="0" indent="0" algn="r" defTabSz="914400" rtl="1" eaLnBrk="1" fontAlgn="base" latinLnBrk="0" hangingPunct="1">
                        <a:lnSpc>
                          <a:spcPct val="100000"/>
                        </a:lnSpc>
                        <a:spcBef>
                          <a:spcPct val="0"/>
                        </a:spcBef>
                        <a:spcAft>
                          <a:spcPct val="0"/>
                        </a:spcAft>
                        <a:buClr>
                          <a:schemeClr val="hlink"/>
                        </a:buClr>
                        <a:buSzTx/>
                        <a:buFont typeface="Wingdings" pitchFamily="2" charset="2"/>
                        <a:buNone/>
                        <a:tabLst/>
                      </a:pPr>
                      <a:r>
                        <a:rPr kumimoji="0" lang="ar-SA" sz="16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Titr" pitchFamily="2" charset="-78"/>
                        </a:rPr>
                        <a:t>6</a:t>
                      </a:r>
                      <a:endParaRPr kumimoji="0" lang="ar-SA" sz="24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ct val="0"/>
                        </a:spcBef>
                        <a:spcAft>
                          <a:spcPct val="0"/>
                        </a:spcAft>
                        <a:buClr>
                          <a:schemeClr val="hlink"/>
                        </a:buClr>
                        <a:buSzTx/>
                        <a:buFont typeface="Wingdings" pitchFamily="2" charset="2"/>
                        <a:buNone/>
                        <a:tabLst/>
                      </a:pPr>
                      <a:r>
                        <a:rPr kumimoji="0" lang="ar-SA" sz="16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Titr" pitchFamily="2" charset="-78"/>
                        </a:rPr>
                        <a:t>قطع‌ یا از كارافتادگی‌ دو انگشت‌       </a:t>
                      </a:r>
                      <a:endParaRPr kumimoji="0" lang="ar-SA" sz="24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hlink"/>
                        </a:buClr>
                        <a:buSzTx/>
                        <a:buFont typeface="Wingdings" pitchFamily="2" charset="2"/>
                        <a:buNone/>
                        <a:tabLst/>
                      </a:pPr>
                      <a:r>
                        <a:rPr kumimoji="0" lang="ar-SA"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B Titr" pitchFamily="2" charset="-78"/>
                        </a:rPr>
                        <a:t>6000</a:t>
                      </a:r>
                      <a:endParaRPr kumimoji="0" lang="ar-SA" sz="24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55600">
                <a:tc>
                  <a:txBody>
                    <a:bodyPr/>
                    <a:lstStyle/>
                    <a:p>
                      <a:pPr marL="0" marR="0" lvl="0" indent="0" algn="r" defTabSz="914400" rtl="1" eaLnBrk="1" fontAlgn="base" latinLnBrk="0" hangingPunct="1">
                        <a:lnSpc>
                          <a:spcPct val="100000"/>
                        </a:lnSpc>
                        <a:spcBef>
                          <a:spcPct val="0"/>
                        </a:spcBef>
                        <a:spcAft>
                          <a:spcPct val="0"/>
                        </a:spcAft>
                        <a:buClr>
                          <a:schemeClr val="hlink"/>
                        </a:buClr>
                        <a:buSzTx/>
                        <a:buFont typeface="Wingdings" pitchFamily="2" charset="2"/>
                        <a:buNone/>
                        <a:tabLst/>
                      </a:pPr>
                      <a:r>
                        <a:rPr kumimoji="0" lang="ar-SA" sz="16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Titr" pitchFamily="2" charset="-78"/>
                        </a:rPr>
                        <a:t>7</a:t>
                      </a:r>
                      <a:endParaRPr kumimoji="0" lang="ar-SA" sz="24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ct val="0"/>
                        </a:spcBef>
                        <a:spcAft>
                          <a:spcPct val="0"/>
                        </a:spcAft>
                        <a:buClr>
                          <a:schemeClr val="hlink"/>
                        </a:buClr>
                        <a:buSzTx/>
                        <a:buFont typeface="Wingdings" pitchFamily="2" charset="2"/>
                        <a:buNone/>
                        <a:tabLst/>
                      </a:pPr>
                      <a:r>
                        <a:rPr kumimoji="0" lang="ar-SA"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B Titr" pitchFamily="2" charset="-78"/>
                        </a:rPr>
                        <a:t>قطع‌ یا از كارافتادگی‌ سه‌ انگشت‌     </a:t>
                      </a:r>
                      <a:endParaRPr kumimoji="0" lang="ar-SA" sz="24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hlink"/>
                        </a:buClr>
                        <a:buSzTx/>
                        <a:buFont typeface="Wingdings" pitchFamily="2" charset="2"/>
                        <a:buNone/>
                        <a:tabLst/>
                      </a:pPr>
                      <a:r>
                        <a:rPr kumimoji="0" lang="ar-SA"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B Titr" pitchFamily="2" charset="-78"/>
                        </a:rPr>
                        <a:t>9600</a:t>
                      </a:r>
                      <a:endParaRPr kumimoji="0" lang="ar-SA" sz="24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54013">
                <a:tc>
                  <a:txBody>
                    <a:bodyPr/>
                    <a:lstStyle/>
                    <a:p>
                      <a:pPr marL="0" marR="0" lvl="0" indent="0" algn="r" defTabSz="914400" rtl="1" eaLnBrk="1" fontAlgn="base" latinLnBrk="0" hangingPunct="1">
                        <a:lnSpc>
                          <a:spcPct val="100000"/>
                        </a:lnSpc>
                        <a:spcBef>
                          <a:spcPct val="0"/>
                        </a:spcBef>
                        <a:spcAft>
                          <a:spcPct val="0"/>
                        </a:spcAft>
                        <a:buClr>
                          <a:schemeClr val="hlink"/>
                        </a:buClr>
                        <a:buSzTx/>
                        <a:buFont typeface="Wingdings" pitchFamily="2" charset="2"/>
                        <a:buNone/>
                        <a:tabLst/>
                      </a:pPr>
                      <a:r>
                        <a:rPr kumimoji="0" lang="ar-SA" sz="16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Titr" pitchFamily="2" charset="-78"/>
                        </a:rPr>
                        <a:t>8</a:t>
                      </a:r>
                      <a:endParaRPr kumimoji="0" lang="ar-SA" sz="24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ct val="0"/>
                        </a:spcBef>
                        <a:spcAft>
                          <a:spcPct val="0"/>
                        </a:spcAft>
                        <a:buClr>
                          <a:schemeClr val="hlink"/>
                        </a:buClr>
                        <a:buSzTx/>
                        <a:buFont typeface="Wingdings" pitchFamily="2" charset="2"/>
                        <a:buNone/>
                        <a:tabLst/>
                      </a:pPr>
                      <a:r>
                        <a:rPr kumimoji="0" lang="ar-SA" sz="16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Titr" pitchFamily="2" charset="-78"/>
                        </a:rPr>
                        <a:t>قطع‌ یا از كارافتادگی‌ چهار انگشت‌    </a:t>
                      </a:r>
                      <a:endParaRPr kumimoji="0" lang="ar-SA" sz="24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hlink"/>
                        </a:buClr>
                        <a:buSzTx/>
                        <a:buFont typeface="Wingdings" pitchFamily="2" charset="2"/>
                        <a:buNone/>
                        <a:tabLst/>
                      </a:pPr>
                      <a:r>
                        <a:rPr kumimoji="0" lang="ar-SA"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B Titr" pitchFamily="2" charset="-78"/>
                        </a:rPr>
                        <a:t>14400</a:t>
                      </a:r>
                      <a:endParaRPr kumimoji="0" lang="ar-SA" sz="24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55600">
                <a:tc>
                  <a:txBody>
                    <a:bodyPr/>
                    <a:lstStyle/>
                    <a:p>
                      <a:pPr marL="0" marR="0" lvl="0" indent="0" algn="r" defTabSz="914400" rtl="1" eaLnBrk="1" fontAlgn="base" latinLnBrk="0" hangingPunct="1">
                        <a:lnSpc>
                          <a:spcPct val="100000"/>
                        </a:lnSpc>
                        <a:spcBef>
                          <a:spcPct val="0"/>
                        </a:spcBef>
                        <a:spcAft>
                          <a:spcPct val="0"/>
                        </a:spcAft>
                        <a:buClr>
                          <a:schemeClr val="hlink"/>
                        </a:buClr>
                        <a:buSzTx/>
                        <a:buFont typeface="Wingdings" pitchFamily="2" charset="2"/>
                        <a:buNone/>
                        <a:tabLst/>
                      </a:pPr>
                      <a:r>
                        <a:rPr kumimoji="0" lang="ar-SA" sz="16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Titr" pitchFamily="2" charset="-78"/>
                        </a:rPr>
                        <a:t>9</a:t>
                      </a:r>
                      <a:endParaRPr kumimoji="0" lang="ar-SA" sz="24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ct val="0"/>
                        </a:spcBef>
                        <a:spcAft>
                          <a:spcPct val="0"/>
                        </a:spcAft>
                        <a:buClr>
                          <a:schemeClr val="hlink"/>
                        </a:buClr>
                        <a:buSzTx/>
                        <a:buFont typeface="Wingdings" pitchFamily="2" charset="2"/>
                        <a:buNone/>
                        <a:tabLst/>
                      </a:pPr>
                      <a:r>
                        <a:rPr kumimoji="0" lang="ar-SA" sz="16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Titr" pitchFamily="2" charset="-78"/>
                        </a:rPr>
                        <a:t>قطع‌ یا از كارافتادگی‌ شست‌ و یك‌انگشت</a:t>
                      </a:r>
                      <a:endParaRPr kumimoji="0" lang="ar-SA" sz="24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hlink"/>
                        </a:buClr>
                        <a:buSzTx/>
                        <a:buFont typeface="Wingdings" pitchFamily="2" charset="2"/>
                        <a:buNone/>
                        <a:tabLst/>
                      </a:pPr>
                      <a:r>
                        <a:rPr kumimoji="0" lang="ar-SA"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B Titr" pitchFamily="2" charset="-78"/>
                        </a:rPr>
                        <a:t>9600</a:t>
                      </a:r>
                      <a:endParaRPr kumimoji="0" lang="ar-SA" sz="24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55600">
                <a:tc>
                  <a:txBody>
                    <a:bodyPr/>
                    <a:lstStyle/>
                    <a:p>
                      <a:pPr marL="0" marR="0" lvl="0" indent="0" algn="r" defTabSz="914400" rtl="1" eaLnBrk="1" fontAlgn="base" latinLnBrk="0" hangingPunct="1">
                        <a:lnSpc>
                          <a:spcPct val="100000"/>
                        </a:lnSpc>
                        <a:spcBef>
                          <a:spcPct val="0"/>
                        </a:spcBef>
                        <a:spcAft>
                          <a:spcPct val="0"/>
                        </a:spcAft>
                        <a:buClr>
                          <a:schemeClr val="hlink"/>
                        </a:buClr>
                        <a:buSzTx/>
                        <a:buFont typeface="Wingdings" pitchFamily="2" charset="2"/>
                        <a:buNone/>
                        <a:tabLst/>
                      </a:pPr>
                      <a:r>
                        <a:rPr kumimoji="0" lang="ar-SA" sz="16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Titr" pitchFamily="2" charset="-78"/>
                        </a:rPr>
                        <a:t>10</a:t>
                      </a:r>
                      <a:endParaRPr kumimoji="0" lang="ar-SA" sz="24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ct val="0"/>
                        </a:spcBef>
                        <a:spcAft>
                          <a:spcPct val="0"/>
                        </a:spcAft>
                        <a:buClr>
                          <a:schemeClr val="hlink"/>
                        </a:buClr>
                        <a:buSzTx/>
                        <a:buFont typeface="Wingdings" pitchFamily="2" charset="2"/>
                        <a:buNone/>
                        <a:tabLst/>
                      </a:pPr>
                      <a:r>
                        <a:rPr kumimoji="0" lang="ar-SA" sz="16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Titr" pitchFamily="2" charset="-78"/>
                        </a:rPr>
                        <a:t>قطع‌ یا از كارافتادگی‌ شست‌ و دوانگشت‌  </a:t>
                      </a:r>
                      <a:endParaRPr kumimoji="0" lang="ar-SA" sz="24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hlink"/>
                        </a:buClr>
                        <a:buSzTx/>
                        <a:buFont typeface="Wingdings" pitchFamily="2" charset="2"/>
                        <a:buNone/>
                        <a:tabLst/>
                      </a:pPr>
                      <a:r>
                        <a:rPr kumimoji="0" lang="ar-SA"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B Titr" pitchFamily="2" charset="-78"/>
                        </a:rPr>
                        <a:t>12000</a:t>
                      </a:r>
                      <a:endParaRPr kumimoji="0" lang="ar-SA" sz="24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55600">
                <a:tc>
                  <a:txBody>
                    <a:bodyPr/>
                    <a:lstStyle/>
                    <a:p>
                      <a:pPr marL="0" marR="0" lvl="0" indent="0" algn="r" defTabSz="914400" rtl="1" eaLnBrk="1" fontAlgn="base" latinLnBrk="0" hangingPunct="1">
                        <a:lnSpc>
                          <a:spcPct val="100000"/>
                        </a:lnSpc>
                        <a:spcBef>
                          <a:spcPct val="0"/>
                        </a:spcBef>
                        <a:spcAft>
                          <a:spcPct val="0"/>
                        </a:spcAft>
                        <a:buClr>
                          <a:schemeClr val="hlink"/>
                        </a:buClr>
                        <a:buSzTx/>
                        <a:buFont typeface="Wingdings" pitchFamily="2" charset="2"/>
                        <a:buNone/>
                        <a:tabLst/>
                      </a:pPr>
                      <a:r>
                        <a:rPr kumimoji="0" lang="ar-SA" sz="16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Titr" pitchFamily="2" charset="-78"/>
                        </a:rPr>
                        <a:t>11</a:t>
                      </a:r>
                      <a:endParaRPr kumimoji="0" lang="ar-SA" sz="24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ct val="0"/>
                        </a:spcBef>
                        <a:spcAft>
                          <a:spcPct val="0"/>
                        </a:spcAft>
                        <a:buClr>
                          <a:schemeClr val="hlink"/>
                        </a:buClr>
                        <a:buSzTx/>
                        <a:buFont typeface="Wingdings" pitchFamily="2" charset="2"/>
                        <a:buNone/>
                        <a:tabLst/>
                      </a:pPr>
                      <a:r>
                        <a:rPr kumimoji="0" lang="ar-SA" sz="16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Titr" pitchFamily="2" charset="-78"/>
                        </a:rPr>
                        <a:t>قطع‌ بازو از بالای‌ آرنج‌</a:t>
                      </a:r>
                      <a:endParaRPr kumimoji="0" lang="ar-SA" sz="24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hlink"/>
                        </a:buClr>
                        <a:buSzTx/>
                        <a:buFont typeface="Wingdings" pitchFamily="2" charset="2"/>
                        <a:buNone/>
                        <a:tabLst/>
                      </a:pPr>
                      <a:r>
                        <a:rPr kumimoji="0" lang="ar-SA"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B Titr" pitchFamily="2" charset="-78"/>
                        </a:rPr>
                        <a:t>36000</a:t>
                      </a:r>
                      <a:endParaRPr kumimoji="0" lang="ar-SA" sz="24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55600">
                <a:tc>
                  <a:txBody>
                    <a:bodyPr/>
                    <a:lstStyle/>
                    <a:p>
                      <a:pPr marL="0" marR="0" lvl="0" indent="0" algn="r" defTabSz="914400" rtl="1" eaLnBrk="1" fontAlgn="base" latinLnBrk="0" hangingPunct="1">
                        <a:lnSpc>
                          <a:spcPct val="100000"/>
                        </a:lnSpc>
                        <a:spcBef>
                          <a:spcPct val="0"/>
                        </a:spcBef>
                        <a:spcAft>
                          <a:spcPct val="0"/>
                        </a:spcAft>
                        <a:buClr>
                          <a:schemeClr val="hlink"/>
                        </a:buClr>
                        <a:buSzTx/>
                        <a:buFont typeface="Wingdings" pitchFamily="2" charset="2"/>
                        <a:buNone/>
                        <a:tabLst/>
                      </a:pPr>
                      <a:r>
                        <a:rPr kumimoji="0" lang="ar-SA" sz="16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Titr" pitchFamily="2" charset="-78"/>
                        </a:rPr>
                        <a:t>12</a:t>
                      </a:r>
                      <a:endParaRPr kumimoji="0" lang="ar-SA" sz="24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ct val="0"/>
                        </a:spcBef>
                        <a:spcAft>
                          <a:spcPct val="0"/>
                        </a:spcAft>
                        <a:buClr>
                          <a:schemeClr val="hlink"/>
                        </a:buClr>
                        <a:buSzTx/>
                        <a:buFont typeface="Wingdings" pitchFamily="2" charset="2"/>
                        <a:buNone/>
                        <a:tabLst/>
                      </a:pPr>
                      <a:r>
                        <a:rPr kumimoji="0" lang="ar-SA" sz="16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Titr" pitchFamily="2" charset="-78"/>
                        </a:rPr>
                        <a:t>قطع‌ بازو از زیرآرنج‌  </a:t>
                      </a:r>
                      <a:endParaRPr kumimoji="0" lang="ar-SA" sz="24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hlink"/>
                        </a:buClr>
                        <a:buSzTx/>
                        <a:buFont typeface="Wingdings" pitchFamily="2" charset="2"/>
                        <a:buNone/>
                        <a:tabLst/>
                      </a:pPr>
                      <a:r>
                        <a:rPr kumimoji="0" lang="ar-SA"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B Titr" pitchFamily="2" charset="-78"/>
                        </a:rPr>
                        <a:t>28800 </a:t>
                      </a:r>
                      <a:endParaRPr kumimoji="0" lang="ar-SA" sz="24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55600">
                <a:tc>
                  <a:txBody>
                    <a:bodyPr/>
                    <a:lstStyle/>
                    <a:p>
                      <a:pPr marL="0" marR="0" lvl="0" indent="0" algn="r" defTabSz="914400" rtl="1" eaLnBrk="1" fontAlgn="base" latinLnBrk="0" hangingPunct="1">
                        <a:lnSpc>
                          <a:spcPct val="100000"/>
                        </a:lnSpc>
                        <a:spcBef>
                          <a:spcPct val="0"/>
                        </a:spcBef>
                        <a:spcAft>
                          <a:spcPct val="0"/>
                        </a:spcAft>
                        <a:buClr>
                          <a:schemeClr val="hlink"/>
                        </a:buClr>
                        <a:buSzTx/>
                        <a:buFont typeface="Wingdings" pitchFamily="2" charset="2"/>
                        <a:buNone/>
                        <a:tabLst/>
                      </a:pPr>
                      <a:r>
                        <a:rPr kumimoji="0" lang="ar-SA" sz="16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Titr" pitchFamily="2" charset="-78"/>
                        </a:rPr>
                        <a:t>13</a:t>
                      </a:r>
                      <a:endParaRPr kumimoji="0" lang="ar-SA" sz="24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ct val="0"/>
                        </a:spcBef>
                        <a:spcAft>
                          <a:spcPct val="0"/>
                        </a:spcAft>
                        <a:buClr>
                          <a:schemeClr val="hlink"/>
                        </a:buClr>
                        <a:buSzTx/>
                        <a:buFont typeface="Wingdings" pitchFamily="2" charset="2"/>
                        <a:buNone/>
                        <a:tabLst/>
                      </a:pPr>
                      <a:r>
                        <a:rPr kumimoji="0" lang="ar-SA"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B Titr" pitchFamily="2" charset="-78"/>
                        </a:rPr>
                        <a:t>قطع‌ یا از كارافتادگی‌ یك‌ انگشت‌      </a:t>
                      </a:r>
                      <a:endParaRPr kumimoji="0" lang="ar-SA" sz="24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hlink"/>
                        </a:buClr>
                        <a:buSzTx/>
                        <a:buFont typeface="Wingdings" pitchFamily="2" charset="2"/>
                        <a:buNone/>
                        <a:tabLst/>
                      </a:pPr>
                      <a:r>
                        <a:rPr kumimoji="0" lang="ar-SA"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B Titr" pitchFamily="2" charset="-78"/>
                        </a:rPr>
                        <a:t>2400</a:t>
                      </a:r>
                      <a:endParaRPr kumimoji="0" lang="ar-SA" sz="24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55600">
                <a:tc>
                  <a:txBody>
                    <a:bodyPr/>
                    <a:lstStyle/>
                    <a:p>
                      <a:pPr marL="0" marR="0" lvl="0" indent="0" algn="r" defTabSz="914400" rtl="1" eaLnBrk="1" fontAlgn="base" latinLnBrk="0" hangingPunct="1">
                        <a:lnSpc>
                          <a:spcPct val="100000"/>
                        </a:lnSpc>
                        <a:spcBef>
                          <a:spcPct val="0"/>
                        </a:spcBef>
                        <a:spcAft>
                          <a:spcPct val="0"/>
                        </a:spcAft>
                        <a:buClr>
                          <a:schemeClr val="hlink"/>
                        </a:buClr>
                        <a:buSzTx/>
                        <a:buFont typeface="Wingdings" pitchFamily="2" charset="2"/>
                        <a:buNone/>
                        <a:tabLst/>
                      </a:pPr>
                      <a:r>
                        <a:rPr kumimoji="0" lang="ar-SA"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B Titr" pitchFamily="2" charset="-78"/>
                        </a:rPr>
                        <a:t>‌14</a:t>
                      </a:r>
                      <a:endParaRPr kumimoji="0" lang="ar-SA" sz="24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ct val="0"/>
                        </a:spcBef>
                        <a:spcAft>
                          <a:spcPct val="0"/>
                        </a:spcAft>
                        <a:buClr>
                          <a:schemeClr val="hlink"/>
                        </a:buClr>
                        <a:buSzTx/>
                        <a:buFont typeface="Wingdings" pitchFamily="2" charset="2"/>
                        <a:buNone/>
                        <a:tabLst/>
                      </a:pPr>
                      <a:r>
                        <a:rPr kumimoji="0" lang="ar-SA" sz="16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B Titr" pitchFamily="2" charset="-78"/>
                        </a:rPr>
                        <a:t>قطع‌ یا از كارافتادگی‌ دو انگشت‌       </a:t>
                      </a:r>
                      <a:endParaRPr kumimoji="0" lang="ar-SA" sz="2400" b="0"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hlink"/>
                        </a:buClr>
                        <a:buSzTx/>
                        <a:buFont typeface="Wingdings" pitchFamily="2" charset="2"/>
                        <a:buNone/>
                        <a:tabLst/>
                      </a:pPr>
                      <a:r>
                        <a:rPr kumimoji="0" lang="ar-SA"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B Titr" pitchFamily="2" charset="-78"/>
                        </a:rPr>
                        <a:t>6000</a:t>
                      </a:r>
                      <a:endParaRPr kumimoji="0" lang="ar-SA" sz="24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55600">
                <a:tc>
                  <a:txBody>
                    <a:bodyPr/>
                    <a:lstStyle/>
                    <a:p>
                      <a:pPr marL="0" marR="0" lvl="0" indent="0" algn="r" defTabSz="914400" rtl="1" eaLnBrk="1" fontAlgn="base" latinLnBrk="0" hangingPunct="1">
                        <a:lnSpc>
                          <a:spcPct val="100000"/>
                        </a:lnSpc>
                        <a:spcBef>
                          <a:spcPct val="0"/>
                        </a:spcBef>
                        <a:spcAft>
                          <a:spcPct val="0"/>
                        </a:spcAft>
                        <a:buClr>
                          <a:schemeClr val="hlink"/>
                        </a:buClr>
                        <a:buSzTx/>
                        <a:buFont typeface="Wingdings" pitchFamily="2" charset="2"/>
                        <a:buNone/>
                        <a:tabLst/>
                      </a:pPr>
                      <a:r>
                        <a:rPr kumimoji="0" lang="ar-SA"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B Titr" pitchFamily="2" charset="-78"/>
                        </a:rPr>
                        <a:t>15</a:t>
                      </a:r>
                      <a:endParaRPr kumimoji="0" lang="ar-SA" sz="24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ct val="0"/>
                        </a:spcBef>
                        <a:spcAft>
                          <a:spcPct val="0"/>
                        </a:spcAft>
                        <a:buClr>
                          <a:schemeClr val="hlink"/>
                        </a:buClr>
                        <a:buSzTx/>
                        <a:buFont typeface="Wingdings" pitchFamily="2" charset="2"/>
                        <a:buNone/>
                        <a:tabLst/>
                      </a:pPr>
                      <a:r>
                        <a:rPr kumimoji="0" lang="ar-SA" sz="20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mn-cs"/>
                        </a:rPr>
                        <a:t>قطع‌ یا از كارافتادگی‌ سه‌ انگشت‌     </a:t>
                      </a:r>
                      <a:endParaRPr kumimoji="0" lang="ar-SA" sz="20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mn-cs"/>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hlink"/>
                        </a:buClr>
                        <a:buSzTx/>
                        <a:buFont typeface="Wingdings" pitchFamily="2" charset="2"/>
                        <a:buNone/>
                        <a:tabLst/>
                      </a:pPr>
                      <a:r>
                        <a:rPr kumimoji="0" lang="ar-SA" sz="20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mn-cs"/>
                        </a:rPr>
                        <a:t>9600</a:t>
                      </a:r>
                      <a:endParaRPr kumimoji="0" lang="ar-SA" sz="20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mn-cs"/>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2601" name="Rectangle 73"/>
          <p:cNvSpPr>
            <a:spLocks noChangeArrowheads="1"/>
          </p:cNvSpPr>
          <p:nvPr/>
        </p:nvSpPr>
        <p:spPr bwMode="auto">
          <a:xfrm>
            <a:off x="-702733" y="8780463"/>
            <a:ext cx="184731" cy="461665"/>
          </a:xfrm>
          <a:prstGeom prst="rect">
            <a:avLst/>
          </a:prstGeom>
          <a:noFill/>
          <a:ln w="9525">
            <a:noFill/>
            <a:miter lim="800000"/>
            <a:headEnd/>
            <a:tailEnd/>
          </a:ln>
        </p:spPr>
        <p:txBody>
          <a:bodyPr wrap="none" anchor="ctr">
            <a:spAutoFit/>
          </a:bodyPr>
          <a:lstStyle/>
          <a:p>
            <a:endParaRPr lang="fa-IR" sz="240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46" name="Group 2"/>
          <p:cNvGraphicFramePr>
            <a:graphicFrameLocks noGrp="1"/>
          </p:cNvGraphicFramePr>
          <p:nvPr/>
        </p:nvGraphicFramePr>
        <p:xfrm>
          <a:off x="292608" y="333376"/>
          <a:ext cx="11226293" cy="6347839"/>
        </p:xfrm>
        <a:graphic>
          <a:graphicData uri="http://schemas.openxmlformats.org/drawingml/2006/table">
            <a:tbl>
              <a:tblPr rtl="1"/>
              <a:tblGrid>
                <a:gridCol w="1130296"/>
                <a:gridCol w="7268067"/>
                <a:gridCol w="2827930"/>
              </a:tblGrid>
              <a:tr h="450485">
                <a:tc>
                  <a:txBody>
                    <a:bodyPr/>
                    <a:lstStyle/>
                    <a:p>
                      <a:pPr marL="0" marR="0" lvl="0" indent="0" algn="r" defTabSz="914400" rtl="1" eaLnBrk="1" fontAlgn="base" latinLnBrk="0" hangingPunct="1">
                        <a:lnSpc>
                          <a:spcPct val="100000"/>
                        </a:lnSpc>
                        <a:spcBef>
                          <a:spcPct val="0"/>
                        </a:spcBef>
                        <a:spcAft>
                          <a:spcPct val="0"/>
                        </a:spcAft>
                        <a:buClr>
                          <a:schemeClr val="hlink"/>
                        </a:buClr>
                        <a:buSzTx/>
                        <a:buFont typeface="Wingdings" pitchFamily="2" charset="2"/>
                        <a:buNone/>
                        <a:tabLst/>
                      </a:pPr>
                      <a:r>
                        <a:rPr kumimoji="0" lang="ar-SA" sz="20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mn-cs"/>
                        </a:rPr>
                        <a:t>رديف</a:t>
                      </a: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1" eaLnBrk="1" fontAlgn="base" latinLnBrk="0" hangingPunct="1">
                        <a:lnSpc>
                          <a:spcPct val="100000"/>
                        </a:lnSpc>
                        <a:spcBef>
                          <a:spcPct val="0"/>
                        </a:spcBef>
                        <a:spcAft>
                          <a:spcPct val="0"/>
                        </a:spcAft>
                        <a:buClr>
                          <a:schemeClr val="hlink"/>
                        </a:buClr>
                        <a:buSzTx/>
                        <a:buFont typeface="Wingdings" pitchFamily="2" charset="2"/>
                        <a:buNone/>
                        <a:tabLst/>
                      </a:pPr>
                      <a:r>
                        <a:rPr kumimoji="0" lang="ar-SA" sz="20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mn-cs"/>
                        </a:rPr>
                        <a:t>شرح صدمه وارده</a:t>
                      </a: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justLow" defTabSz="914400" rtl="1" eaLnBrk="1" fontAlgn="base" latinLnBrk="0" hangingPunct="1">
                        <a:lnSpc>
                          <a:spcPct val="100000"/>
                        </a:lnSpc>
                        <a:spcBef>
                          <a:spcPct val="0"/>
                        </a:spcBef>
                        <a:spcAft>
                          <a:spcPct val="0"/>
                        </a:spcAft>
                        <a:buClr>
                          <a:schemeClr val="hlink"/>
                        </a:buClr>
                        <a:buSzTx/>
                        <a:buFont typeface="Wingdings" pitchFamily="2" charset="2"/>
                        <a:buNone/>
                        <a:tabLst/>
                      </a:pPr>
                      <a:r>
                        <a:rPr kumimoji="0" lang="ar-SA" sz="20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mn-cs"/>
                        </a:rPr>
                        <a:t>ساعات ازدست رفته </a:t>
                      </a: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B050"/>
                    </a:solidFill>
                  </a:tcPr>
                </a:tc>
              </a:tr>
              <a:tr h="498871">
                <a:tc>
                  <a:txBody>
                    <a:bodyPr/>
                    <a:lstStyle/>
                    <a:p>
                      <a:pPr marL="0" marR="0" lvl="0" indent="0" algn="r" defTabSz="914400" rtl="1" eaLnBrk="1" fontAlgn="base" latinLnBrk="0" hangingPunct="1">
                        <a:lnSpc>
                          <a:spcPct val="100000"/>
                        </a:lnSpc>
                        <a:spcBef>
                          <a:spcPct val="0"/>
                        </a:spcBef>
                        <a:spcAft>
                          <a:spcPct val="0"/>
                        </a:spcAft>
                        <a:buClr>
                          <a:schemeClr val="hlink"/>
                        </a:buClr>
                        <a:buSzTx/>
                        <a:buFont typeface="Wingdings" pitchFamily="2" charset="2"/>
                        <a:buNone/>
                        <a:tabLst/>
                      </a:pPr>
                      <a:r>
                        <a:rPr kumimoji="0" lang="ar-SA"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mn-cs"/>
                        </a:rPr>
                        <a:t>‌16</a:t>
                      </a:r>
                      <a:endParaRPr kumimoji="0" lang="ar-SA"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mn-cs"/>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ct val="0"/>
                        </a:spcBef>
                        <a:spcAft>
                          <a:spcPct val="0"/>
                        </a:spcAft>
                        <a:buClr>
                          <a:schemeClr val="hlink"/>
                        </a:buClr>
                        <a:buSzTx/>
                        <a:buFont typeface="Wingdings" pitchFamily="2" charset="2"/>
                        <a:buNone/>
                        <a:tabLst/>
                      </a:pPr>
                      <a:r>
                        <a:rPr kumimoji="0" lang="ar-SA" sz="20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mn-cs"/>
                        </a:rPr>
                        <a:t>قطع‌ یا از كارافتادگی‌ چهار انگشت‌    </a:t>
                      </a:r>
                      <a:endParaRPr kumimoji="0" lang="ar-SA" sz="20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mn-cs"/>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hlink"/>
                        </a:buClr>
                        <a:buSzTx/>
                        <a:buFont typeface="Wingdings" pitchFamily="2" charset="2"/>
                        <a:buNone/>
                        <a:tabLst/>
                      </a:pPr>
                      <a:r>
                        <a:rPr kumimoji="0" lang="ar-SA"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mn-cs"/>
                        </a:rPr>
                        <a:t>14400</a:t>
                      </a:r>
                      <a:endParaRPr kumimoji="0" lang="ar-SA"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mn-cs"/>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97202">
                <a:tc>
                  <a:txBody>
                    <a:bodyPr/>
                    <a:lstStyle/>
                    <a:p>
                      <a:pPr marL="0" marR="0" lvl="0" indent="0" algn="r" defTabSz="914400" rtl="1" eaLnBrk="1" fontAlgn="base" latinLnBrk="0" hangingPunct="1">
                        <a:lnSpc>
                          <a:spcPct val="100000"/>
                        </a:lnSpc>
                        <a:spcBef>
                          <a:spcPct val="0"/>
                        </a:spcBef>
                        <a:spcAft>
                          <a:spcPct val="0"/>
                        </a:spcAft>
                        <a:buClr>
                          <a:schemeClr val="hlink"/>
                        </a:buClr>
                        <a:buSzTx/>
                        <a:buFont typeface="Wingdings" pitchFamily="2" charset="2"/>
                        <a:buNone/>
                        <a:tabLst/>
                      </a:pPr>
                      <a:r>
                        <a:rPr kumimoji="0" lang="ar-SA"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mn-cs"/>
                        </a:rPr>
                        <a:t>17</a:t>
                      </a:r>
                      <a:endParaRPr kumimoji="0" lang="ar-SA"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mn-cs"/>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ct val="0"/>
                        </a:spcBef>
                        <a:spcAft>
                          <a:spcPct val="0"/>
                        </a:spcAft>
                        <a:buClr>
                          <a:schemeClr val="hlink"/>
                        </a:buClr>
                        <a:buSzTx/>
                        <a:buFont typeface="Wingdings" pitchFamily="2" charset="2"/>
                        <a:buNone/>
                        <a:tabLst/>
                      </a:pPr>
                      <a:r>
                        <a:rPr kumimoji="0" lang="ar-SA" sz="20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mn-cs"/>
                        </a:rPr>
                        <a:t>قطع‌ یا از كارافتادگی‌ شست‌ و یك‌انگشت‌ </a:t>
                      </a:r>
                      <a:endParaRPr kumimoji="0" lang="ar-SA" sz="20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mn-cs"/>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hlink"/>
                        </a:buClr>
                        <a:buSzTx/>
                        <a:buFont typeface="Wingdings" pitchFamily="2" charset="2"/>
                        <a:buNone/>
                        <a:tabLst/>
                      </a:pPr>
                      <a:r>
                        <a:rPr kumimoji="0" lang="ar-SA"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mn-cs"/>
                        </a:rPr>
                        <a:t>9600 </a:t>
                      </a:r>
                      <a:endParaRPr kumimoji="0" lang="ar-SA"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mn-cs"/>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98871">
                <a:tc>
                  <a:txBody>
                    <a:bodyPr/>
                    <a:lstStyle/>
                    <a:p>
                      <a:pPr marL="0" marR="0" lvl="0" indent="0" algn="r" defTabSz="914400" rtl="1" eaLnBrk="1" fontAlgn="base" latinLnBrk="0" hangingPunct="1">
                        <a:lnSpc>
                          <a:spcPct val="100000"/>
                        </a:lnSpc>
                        <a:spcBef>
                          <a:spcPct val="0"/>
                        </a:spcBef>
                        <a:spcAft>
                          <a:spcPct val="0"/>
                        </a:spcAft>
                        <a:buClr>
                          <a:schemeClr val="hlink"/>
                        </a:buClr>
                        <a:buSzTx/>
                        <a:buFont typeface="Wingdings" pitchFamily="2" charset="2"/>
                        <a:buNone/>
                        <a:tabLst/>
                      </a:pPr>
                      <a:r>
                        <a:rPr kumimoji="0" lang="ar-SA"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mn-cs"/>
                        </a:rPr>
                        <a:t>‌18</a:t>
                      </a:r>
                      <a:endParaRPr kumimoji="0" lang="ar-SA"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mn-cs"/>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ct val="0"/>
                        </a:spcBef>
                        <a:spcAft>
                          <a:spcPct val="0"/>
                        </a:spcAft>
                        <a:buClr>
                          <a:schemeClr val="hlink"/>
                        </a:buClr>
                        <a:buSzTx/>
                        <a:buFont typeface="Wingdings" pitchFamily="2" charset="2"/>
                        <a:buNone/>
                        <a:tabLst/>
                      </a:pPr>
                      <a:r>
                        <a:rPr kumimoji="0" lang="ar-SA" sz="20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mn-cs"/>
                        </a:rPr>
                        <a:t>قطع‌ یا از كارافتادگی‌ شست‌ و دوانگشت‌  </a:t>
                      </a:r>
                      <a:endParaRPr kumimoji="0" lang="ar-SA" sz="20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mn-cs"/>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hlink"/>
                        </a:buClr>
                        <a:buSzTx/>
                        <a:buFont typeface="Wingdings" pitchFamily="2" charset="2"/>
                        <a:buNone/>
                        <a:tabLst/>
                      </a:pPr>
                      <a:r>
                        <a:rPr kumimoji="0" lang="ar-SA"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mn-cs"/>
                        </a:rPr>
                        <a:t>12000 </a:t>
                      </a:r>
                      <a:endParaRPr kumimoji="0" lang="ar-SA"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mn-cs"/>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98871">
                <a:tc>
                  <a:txBody>
                    <a:bodyPr/>
                    <a:lstStyle/>
                    <a:p>
                      <a:pPr marL="0" marR="0" lvl="0" indent="0" algn="r" defTabSz="914400" rtl="1" eaLnBrk="1" fontAlgn="base" latinLnBrk="0" hangingPunct="1">
                        <a:lnSpc>
                          <a:spcPct val="100000"/>
                        </a:lnSpc>
                        <a:spcBef>
                          <a:spcPct val="0"/>
                        </a:spcBef>
                        <a:spcAft>
                          <a:spcPct val="0"/>
                        </a:spcAft>
                        <a:buClr>
                          <a:schemeClr val="hlink"/>
                        </a:buClr>
                        <a:buSzTx/>
                        <a:buFont typeface="Wingdings" pitchFamily="2" charset="2"/>
                        <a:buNone/>
                        <a:tabLst/>
                      </a:pPr>
                      <a:r>
                        <a:rPr kumimoji="0" lang="ar-SA"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mn-cs"/>
                        </a:rPr>
                        <a:t>19</a:t>
                      </a:r>
                      <a:endParaRPr kumimoji="0" lang="ar-SA"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mn-cs"/>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ct val="0"/>
                        </a:spcBef>
                        <a:spcAft>
                          <a:spcPct val="0"/>
                        </a:spcAft>
                        <a:buClr>
                          <a:schemeClr val="hlink"/>
                        </a:buClr>
                        <a:buSzTx/>
                        <a:buFont typeface="Wingdings" pitchFamily="2" charset="2"/>
                        <a:buNone/>
                        <a:tabLst/>
                      </a:pPr>
                      <a:r>
                        <a:rPr kumimoji="0" lang="ar-SA"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mn-cs"/>
                        </a:rPr>
                        <a:t>قطع‌ یا از كارافتادگی‌ شست‌ و سه‌انگشت‌</a:t>
                      </a:r>
                      <a:endParaRPr kumimoji="0" lang="ar-SA"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mn-cs"/>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hlink"/>
                        </a:buClr>
                        <a:buSzTx/>
                        <a:buFont typeface="Wingdings" pitchFamily="2" charset="2"/>
                        <a:buNone/>
                        <a:tabLst/>
                      </a:pPr>
                      <a:r>
                        <a:rPr kumimoji="0" lang="ar-SA"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mn-cs"/>
                        </a:rPr>
                        <a:t>16000</a:t>
                      </a:r>
                      <a:endParaRPr kumimoji="0" lang="ar-SA"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mn-cs"/>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97202">
                <a:tc>
                  <a:txBody>
                    <a:bodyPr/>
                    <a:lstStyle/>
                    <a:p>
                      <a:pPr marL="0" marR="0" lvl="0" indent="0" algn="r" defTabSz="914400" rtl="1" eaLnBrk="1" fontAlgn="base" latinLnBrk="0" hangingPunct="1">
                        <a:lnSpc>
                          <a:spcPct val="100000"/>
                        </a:lnSpc>
                        <a:spcBef>
                          <a:spcPct val="0"/>
                        </a:spcBef>
                        <a:spcAft>
                          <a:spcPct val="0"/>
                        </a:spcAft>
                        <a:buClr>
                          <a:schemeClr val="hlink"/>
                        </a:buClr>
                        <a:buSzTx/>
                        <a:buFont typeface="Wingdings" pitchFamily="2" charset="2"/>
                        <a:buNone/>
                        <a:tabLst/>
                      </a:pPr>
                      <a:r>
                        <a:rPr kumimoji="0" lang="ar-SA"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mn-cs"/>
                        </a:rPr>
                        <a:t>‌20</a:t>
                      </a:r>
                      <a:endParaRPr kumimoji="0" lang="ar-SA"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mn-cs"/>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ct val="0"/>
                        </a:spcBef>
                        <a:spcAft>
                          <a:spcPct val="0"/>
                        </a:spcAft>
                        <a:buClr>
                          <a:schemeClr val="hlink"/>
                        </a:buClr>
                        <a:buSzTx/>
                        <a:buFont typeface="Wingdings" pitchFamily="2" charset="2"/>
                        <a:buNone/>
                        <a:tabLst/>
                      </a:pPr>
                      <a:r>
                        <a:rPr kumimoji="0" lang="ar-SA"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mn-cs"/>
                        </a:rPr>
                        <a:t>قطع‌ یا از كارافتادگی‌ شست‌ و چهارانگشت‌      </a:t>
                      </a:r>
                      <a:endParaRPr kumimoji="0" lang="ar-SA"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mn-cs"/>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hlink"/>
                        </a:buClr>
                        <a:buSzTx/>
                        <a:buFont typeface="Wingdings" pitchFamily="2" charset="2"/>
                        <a:buNone/>
                        <a:tabLst/>
                      </a:pPr>
                      <a:r>
                        <a:rPr kumimoji="0" lang="ar-SA"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mn-cs"/>
                        </a:rPr>
                        <a:t>19000</a:t>
                      </a:r>
                      <a:endParaRPr kumimoji="0" lang="ar-SA"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mn-cs"/>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98871">
                <a:tc>
                  <a:txBody>
                    <a:bodyPr/>
                    <a:lstStyle/>
                    <a:p>
                      <a:pPr marL="0" marR="0" lvl="0" indent="0" algn="r" defTabSz="914400" rtl="1" eaLnBrk="1" fontAlgn="base" latinLnBrk="0" hangingPunct="1">
                        <a:lnSpc>
                          <a:spcPct val="100000"/>
                        </a:lnSpc>
                        <a:spcBef>
                          <a:spcPct val="0"/>
                        </a:spcBef>
                        <a:spcAft>
                          <a:spcPct val="0"/>
                        </a:spcAft>
                        <a:buClr>
                          <a:schemeClr val="hlink"/>
                        </a:buClr>
                        <a:buSzTx/>
                        <a:buFont typeface="Wingdings" pitchFamily="2" charset="2"/>
                        <a:buNone/>
                        <a:tabLst/>
                      </a:pPr>
                      <a:r>
                        <a:rPr kumimoji="0" lang="ar-SA"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mn-cs"/>
                        </a:rPr>
                        <a:t>21</a:t>
                      </a:r>
                      <a:endParaRPr kumimoji="0" lang="ar-SA"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mn-cs"/>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ct val="0"/>
                        </a:spcBef>
                        <a:spcAft>
                          <a:spcPct val="0"/>
                        </a:spcAft>
                        <a:buClr>
                          <a:schemeClr val="hlink"/>
                        </a:buClr>
                        <a:buSzTx/>
                        <a:buFont typeface="Wingdings" pitchFamily="2" charset="2"/>
                        <a:buNone/>
                        <a:tabLst/>
                      </a:pPr>
                      <a:r>
                        <a:rPr kumimoji="0" lang="ar-SA"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mn-cs"/>
                        </a:rPr>
                        <a:t>قطع‌ ران‌ از بالای‌ زانو</a:t>
                      </a:r>
                      <a:endParaRPr kumimoji="0" lang="ar-SA"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mn-cs"/>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hlink"/>
                        </a:buClr>
                        <a:buSzTx/>
                        <a:buFont typeface="Wingdings" pitchFamily="2" charset="2"/>
                        <a:buNone/>
                        <a:tabLst/>
                      </a:pPr>
                      <a:r>
                        <a:rPr kumimoji="0" lang="ar-SA"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mn-cs"/>
                        </a:rPr>
                        <a:t>36000 </a:t>
                      </a:r>
                      <a:endParaRPr kumimoji="0" lang="ar-SA"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mn-cs"/>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98871">
                <a:tc>
                  <a:txBody>
                    <a:bodyPr/>
                    <a:lstStyle/>
                    <a:p>
                      <a:pPr marL="0" marR="0" lvl="0" indent="0" algn="r" defTabSz="914400" rtl="1" eaLnBrk="1" fontAlgn="base" latinLnBrk="0" hangingPunct="1">
                        <a:lnSpc>
                          <a:spcPct val="100000"/>
                        </a:lnSpc>
                        <a:spcBef>
                          <a:spcPct val="0"/>
                        </a:spcBef>
                        <a:spcAft>
                          <a:spcPct val="0"/>
                        </a:spcAft>
                        <a:buClr>
                          <a:schemeClr val="hlink"/>
                        </a:buClr>
                        <a:buSzTx/>
                        <a:buFont typeface="Wingdings" pitchFamily="2" charset="2"/>
                        <a:buNone/>
                        <a:tabLst/>
                      </a:pPr>
                      <a:r>
                        <a:rPr kumimoji="0" lang="ar-SA"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mn-cs"/>
                        </a:rPr>
                        <a:t>‌22</a:t>
                      </a:r>
                      <a:endParaRPr kumimoji="0" lang="ar-SA"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mn-cs"/>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ct val="0"/>
                        </a:spcBef>
                        <a:spcAft>
                          <a:spcPct val="0"/>
                        </a:spcAft>
                        <a:buClr>
                          <a:schemeClr val="hlink"/>
                        </a:buClr>
                        <a:buSzTx/>
                        <a:buFont typeface="Wingdings" pitchFamily="2" charset="2"/>
                        <a:buNone/>
                        <a:tabLst/>
                      </a:pPr>
                      <a:r>
                        <a:rPr kumimoji="0" lang="ar-SA"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mn-cs"/>
                        </a:rPr>
                        <a:t>قطع‌ ساق‌ از زير‌ زانو</a:t>
                      </a:r>
                      <a:endParaRPr kumimoji="0" lang="ar-SA"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mn-cs"/>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hlink"/>
                        </a:buClr>
                        <a:buSzTx/>
                        <a:buFont typeface="Wingdings" pitchFamily="2" charset="2"/>
                        <a:buNone/>
                        <a:tabLst/>
                      </a:pPr>
                      <a:r>
                        <a:rPr kumimoji="0" lang="ar-SA"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mn-cs"/>
                        </a:rPr>
                        <a:t>24000</a:t>
                      </a:r>
                      <a:endParaRPr kumimoji="0" lang="ar-SA"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mn-cs"/>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97202">
                <a:tc>
                  <a:txBody>
                    <a:bodyPr/>
                    <a:lstStyle/>
                    <a:p>
                      <a:pPr marL="0" marR="0" lvl="0" indent="0" algn="r" defTabSz="914400" rtl="1" eaLnBrk="1" fontAlgn="base" latinLnBrk="0" hangingPunct="1">
                        <a:lnSpc>
                          <a:spcPct val="100000"/>
                        </a:lnSpc>
                        <a:spcBef>
                          <a:spcPct val="0"/>
                        </a:spcBef>
                        <a:spcAft>
                          <a:spcPct val="0"/>
                        </a:spcAft>
                        <a:buClr>
                          <a:schemeClr val="hlink"/>
                        </a:buClr>
                        <a:buSzTx/>
                        <a:buFont typeface="Wingdings" pitchFamily="2" charset="2"/>
                        <a:buNone/>
                        <a:tabLst/>
                      </a:pPr>
                      <a:r>
                        <a:rPr kumimoji="0" lang="ar-SA"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mn-cs"/>
                        </a:rPr>
                        <a:t>23</a:t>
                      </a:r>
                      <a:endParaRPr kumimoji="0" lang="ar-SA"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mn-cs"/>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ct val="0"/>
                        </a:spcBef>
                        <a:spcAft>
                          <a:spcPct val="0"/>
                        </a:spcAft>
                        <a:buClr>
                          <a:schemeClr val="hlink"/>
                        </a:buClr>
                        <a:buSzTx/>
                        <a:buFont typeface="Wingdings" pitchFamily="2" charset="2"/>
                        <a:buNone/>
                        <a:tabLst/>
                      </a:pPr>
                      <a:r>
                        <a:rPr kumimoji="0" lang="ar-SA"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mn-cs"/>
                        </a:rPr>
                        <a:t>قطع‌ یا از كارافتادگی‌ یك‌ شست‌ پا یا بدون‌ سایر انگشتان‌    </a:t>
                      </a:r>
                      <a:endParaRPr kumimoji="0" lang="ar-SA"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mn-cs"/>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hlink"/>
                        </a:buClr>
                        <a:buSzTx/>
                        <a:buFont typeface="Wingdings" pitchFamily="2" charset="2"/>
                        <a:buNone/>
                        <a:tabLst/>
                      </a:pPr>
                      <a:r>
                        <a:rPr kumimoji="0" lang="ar-SA"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mn-cs"/>
                        </a:rPr>
                        <a:t>24000</a:t>
                      </a:r>
                      <a:endParaRPr kumimoji="0" lang="ar-SA"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mn-cs"/>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16449">
                <a:tc>
                  <a:txBody>
                    <a:bodyPr/>
                    <a:lstStyle/>
                    <a:p>
                      <a:pPr marL="0" marR="0" lvl="0" indent="0" algn="r" defTabSz="914400" rtl="1" eaLnBrk="1" fontAlgn="base" latinLnBrk="0" hangingPunct="1">
                        <a:lnSpc>
                          <a:spcPct val="100000"/>
                        </a:lnSpc>
                        <a:spcBef>
                          <a:spcPct val="0"/>
                        </a:spcBef>
                        <a:spcAft>
                          <a:spcPct val="0"/>
                        </a:spcAft>
                        <a:buClr>
                          <a:schemeClr val="hlink"/>
                        </a:buClr>
                        <a:buSzTx/>
                        <a:buFont typeface="Wingdings" pitchFamily="2" charset="2"/>
                        <a:buNone/>
                        <a:tabLst/>
                      </a:pPr>
                      <a:r>
                        <a:rPr kumimoji="0" lang="ar-SA"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mn-cs"/>
                        </a:rPr>
                        <a:t>‌24</a:t>
                      </a:r>
                      <a:endParaRPr kumimoji="0" lang="ar-SA"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mn-cs"/>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ct val="0"/>
                        </a:spcBef>
                        <a:spcAft>
                          <a:spcPct val="0"/>
                        </a:spcAft>
                        <a:buClr>
                          <a:schemeClr val="hlink"/>
                        </a:buClr>
                        <a:buSzTx/>
                        <a:buFont typeface="Wingdings" pitchFamily="2" charset="2"/>
                        <a:buNone/>
                        <a:tabLst/>
                      </a:pPr>
                      <a:r>
                        <a:rPr kumimoji="0" lang="ar-SA"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mn-cs"/>
                        </a:rPr>
                        <a:t>كوری‌ كامل‌ یك‌ چشم‌</a:t>
                      </a:r>
                      <a:endParaRPr kumimoji="0" lang="ar-SA"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mn-cs"/>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hlink"/>
                        </a:buClr>
                        <a:buSzTx/>
                        <a:buFont typeface="Wingdings" pitchFamily="2" charset="2"/>
                        <a:buNone/>
                        <a:tabLst/>
                      </a:pPr>
                      <a:r>
                        <a:rPr kumimoji="0" lang="ar-SA"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mn-cs"/>
                        </a:rPr>
                        <a:t>14400 </a:t>
                      </a:r>
                      <a:endParaRPr kumimoji="0" lang="ar-SA"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mn-cs"/>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98871">
                <a:tc>
                  <a:txBody>
                    <a:bodyPr/>
                    <a:lstStyle/>
                    <a:p>
                      <a:pPr marL="0" marR="0" lvl="0" indent="0" algn="r" defTabSz="914400" rtl="1" eaLnBrk="1" fontAlgn="base" latinLnBrk="0" hangingPunct="1">
                        <a:lnSpc>
                          <a:spcPct val="100000"/>
                        </a:lnSpc>
                        <a:spcBef>
                          <a:spcPct val="0"/>
                        </a:spcBef>
                        <a:spcAft>
                          <a:spcPct val="0"/>
                        </a:spcAft>
                        <a:buClr>
                          <a:schemeClr val="hlink"/>
                        </a:buClr>
                        <a:buSzTx/>
                        <a:buFont typeface="Wingdings" pitchFamily="2" charset="2"/>
                        <a:buNone/>
                        <a:tabLst/>
                      </a:pPr>
                      <a:r>
                        <a:rPr kumimoji="0" lang="ar-SA"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mn-cs"/>
                        </a:rPr>
                        <a:t>25</a:t>
                      </a:r>
                      <a:endParaRPr kumimoji="0" lang="ar-SA"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mn-cs"/>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ct val="0"/>
                        </a:spcBef>
                        <a:spcAft>
                          <a:spcPct val="0"/>
                        </a:spcAft>
                        <a:buClr>
                          <a:schemeClr val="hlink"/>
                        </a:buClr>
                        <a:buSzTx/>
                        <a:buFont typeface="Wingdings" pitchFamily="2" charset="2"/>
                        <a:buNone/>
                        <a:tabLst/>
                      </a:pPr>
                      <a:r>
                        <a:rPr kumimoji="0" lang="ar-SA"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mn-cs"/>
                        </a:rPr>
                        <a:t>كوری‌ كامل‌ دو چشم‌</a:t>
                      </a:r>
                      <a:endParaRPr kumimoji="0" lang="ar-SA"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mn-cs"/>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hlink"/>
                        </a:buClr>
                        <a:buSzTx/>
                        <a:buFont typeface="Wingdings" pitchFamily="2" charset="2"/>
                        <a:buNone/>
                        <a:tabLst/>
                      </a:pPr>
                      <a:r>
                        <a:rPr kumimoji="0" lang="ar-SA"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mn-cs"/>
                        </a:rPr>
                        <a:t>48000</a:t>
                      </a:r>
                      <a:endParaRPr kumimoji="0" lang="ar-SA"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mn-cs"/>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98871">
                <a:tc>
                  <a:txBody>
                    <a:bodyPr/>
                    <a:lstStyle/>
                    <a:p>
                      <a:pPr marL="0" marR="0" lvl="0" indent="0" algn="r" defTabSz="914400" rtl="1" eaLnBrk="1" fontAlgn="base" latinLnBrk="0" hangingPunct="1">
                        <a:lnSpc>
                          <a:spcPct val="100000"/>
                        </a:lnSpc>
                        <a:spcBef>
                          <a:spcPct val="0"/>
                        </a:spcBef>
                        <a:spcAft>
                          <a:spcPct val="0"/>
                        </a:spcAft>
                        <a:buClr>
                          <a:schemeClr val="hlink"/>
                        </a:buClr>
                        <a:buSzTx/>
                        <a:buFont typeface="Wingdings" pitchFamily="2" charset="2"/>
                        <a:buNone/>
                        <a:tabLst/>
                      </a:pPr>
                      <a:r>
                        <a:rPr kumimoji="0" lang="ar-SA"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mn-cs"/>
                        </a:rPr>
                        <a:t>‌26</a:t>
                      </a:r>
                      <a:endParaRPr kumimoji="0" lang="ar-SA"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mn-cs"/>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ct val="0"/>
                        </a:spcBef>
                        <a:spcAft>
                          <a:spcPct val="0"/>
                        </a:spcAft>
                        <a:buClr>
                          <a:schemeClr val="hlink"/>
                        </a:buClr>
                        <a:buSzTx/>
                        <a:buFont typeface="Wingdings" pitchFamily="2" charset="2"/>
                        <a:buNone/>
                        <a:tabLst/>
                      </a:pPr>
                      <a:r>
                        <a:rPr kumimoji="0" lang="ar-SA"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mn-cs"/>
                        </a:rPr>
                        <a:t>كری‌ كامل‌ يك گوش‌ </a:t>
                      </a:r>
                      <a:endParaRPr kumimoji="0" lang="ar-SA"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mn-cs"/>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hlink"/>
                        </a:buClr>
                        <a:buSzTx/>
                        <a:buFont typeface="Wingdings" pitchFamily="2" charset="2"/>
                        <a:buNone/>
                        <a:tabLst/>
                      </a:pPr>
                      <a:r>
                        <a:rPr kumimoji="0" lang="ar-SA"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mn-cs"/>
                        </a:rPr>
                        <a:t>4800 </a:t>
                      </a:r>
                      <a:endParaRPr kumimoji="0" lang="ar-SA"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mn-cs"/>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97202">
                <a:tc>
                  <a:txBody>
                    <a:bodyPr/>
                    <a:lstStyle/>
                    <a:p>
                      <a:pPr marL="0" marR="0" lvl="0" indent="0" algn="r" defTabSz="914400" rtl="1" eaLnBrk="1" fontAlgn="base" latinLnBrk="0" hangingPunct="1">
                        <a:lnSpc>
                          <a:spcPct val="100000"/>
                        </a:lnSpc>
                        <a:spcBef>
                          <a:spcPct val="0"/>
                        </a:spcBef>
                        <a:spcAft>
                          <a:spcPct val="0"/>
                        </a:spcAft>
                        <a:buClr>
                          <a:schemeClr val="hlink"/>
                        </a:buClr>
                        <a:buSzTx/>
                        <a:buFont typeface="Wingdings" pitchFamily="2" charset="2"/>
                        <a:buNone/>
                        <a:tabLst/>
                      </a:pPr>
                      <a:r>
                        <a:rPr kumimoji="0" lang="ar-SA"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mn-cs"/>
                        </a:rPr>
                        <a:t>‌27</a:t>
                      </a:r>
                      <a:endParaRPr kumimoji="0" lang="ar-SA"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mn-cs"/>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ct val="0"/>
                        </a:spcBef>
                        <a:spcAft>
                          <a:spcPct val="0"/>
                        </a:spcAft>
                        <a:buClr>
                          <a:schemeClr val="hlink"/>
                        </a:buClr>
                        <a:buSzTx/>
                        <a:buFont typeface="Wingdings" pitchFamily="2" charset="2"/>
                        <a:buNone/>
                        <a:tabLst/>
                      </a:pPr>
                      <a:r>
                        <a:rPr kumimoji="0" lang="ar-SA" sz="20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mn-cs"/>
                        </a:rPr>
                        <a:t>كری‌ كامل‌ دو گوش‌ </a:t>
                      </a:r>
                      <a:endParaRPr kumimoji="0" lang="ar-SA"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mn-cs"/>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hlink"/>
                        </a:buClr>
                        <a:buSzTx/>
                        <a:buFont typeface="Wingdings" pitchFamily="2" charset="2"/>
                        <a:buNone/>
                        <a:tabLst/>
                      </a:pPr>
                      <a:r>
                        <a:rPr kumimoji="0" lang="ar-SA" sz="20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cs typeface="+mn-cs"/>
                        </a:rPr>
                        <a:t>24000 </a:t>
                      </a:r>
                      <a:endParaRPr kumimoji="0" lang="ar-SA" sz="20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mn-cs"/>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616" name="Rectangle 65"/>
          <p:cNvSpPr>
            <a:spLocks noChangeArrowheads="1"/>
          </p:cNvSpPr>
          <p:nvPr/>
        </p:nvSpPr>
        <p:spPr bwMode="auto">
          <a:xfrm>
            <a:off x="0" y="5737225"/>
            <a:ext cx="184731" cy="461665"/>
          </a:xfrm>
          <a:prstGeom prst="rect">
            <a:avLst/>
          </a:prstGeom>
          <a:noFill/>
          <a:ln w="9525">
            <a:noFill/>
            <a:miter lim="800000"/>
            <a:headEnd/>
            <a:tailEnd/>
          </a:ln>
        </p:spPr>
        <p:txBody>
          <a:bodyPr wrap="none" anchor="ctr">
            <a:spAutoFit/>
          </a:bodyPr>
          <a:lstStyle/>
          <a:p>
            <a:endParaRPr lang="fa-IR" sz="240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1347" name="Group 3"/>
          <p:cNvGraphicFramePr>
            <a:graphicFrameLocks noGrp="1"/>
          </p:cNvGraphicFramePr>
          <p:nvPr>
            <p:ph sz="half" idx="1"/>
          </p:nvPr>
        </p:nvGraphicFramePr>
        <p:xfrm>
          <a:off x="914399" y="765176"/>
          <a:ext cx="10261601" cy="5476875"/>
        </p:xfrm>
        <a:graphic>
          <a:graphicData uri="http://schemas.openxmlformats.org/drawingml/2006/table">
            <a:tbl>
              <a:tblPr rtl="1"/>
              <a:tblGrid>
                <a:gridCol w="1557867"/>
                <a:gridCol w="5215467"/>
                <a:gridCol w="3488267"/>
              </a:tblGrid>
              <a:tr h="390525">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dirty="0" smtClean="0">
                          <a:ln>
                            <a:noFill/>
                          </a:ln>
                          <a:solidFill>
                            <a:schemeClr val="tx1"/>
                          </a:solidFill>
                          <a:effectLst/>
                          <a:latin typeface="Times New Roman" pitchFamily="18" charset="0"/>
                          <a:cs typeface="B Titr" pitchFamily="2" charset="-78"/>
                        </a:rPr>
                        <a:t>ردیف</a:t>
                      </a:r>
                      <a:endParaRPr kumimoji="0" lang="fa-IR" sz="2000" b="1" i="0" u="none" strike="noStrike" cap="none" normalizeH="0" baseline="0" dirty="0" smtClean="0">
                        <a:ln>
                          <a:noFill/>
                        </a:ln>
                        <a:solidFill>
                          <a:schemeClr val="tx1"/>
                        </a:solidFill>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CCC"/>
                    </a:solidFill>
                  </a:tcPr>
                </a:tc>
                <a:tc>
                  <a:txBody>
                    <a:bodyPr/>
                    <a:lstStyle/>
                    <a:p>
                      <a:pPr marL="342900" marR="0" lvl="0" indent="-342900" algn="justLow"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نام عضو</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CCC"/>
                    </a:solid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تعداد روزهای از دست‌رفته</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CCC"/>
                    </a:solidFill>
                  </a:tcPr>
                </a:tc>
              </a:tr>
              <a:tr h="504825">
                <a:tc>
                  <a:txBody>
                    <a:bodyPr/>
                    <a:lstStyle/>
                    <a:p>
                      <a:pPr marL="0" marR="0" lvl="0" indent="0" algn="r" defTabSz="914400" rtl="1"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justLow"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dirty="0" smtClean="0">
                          <a:ln>
                            <a:noFill/>
                          </a:ln>
                          <a:solidFill>
                            <a:schemeClr val="tx1"/>
                          </a:solidFill>
                          <a:effectLst/>
                          <a:latin typeface="Times New Roman" pitchFamily="18" charset="0"/>
                          <a:cs typeface="B Titr" pitchFamily="2" charset="-78"/>
                        </a:rPr>
                        <a:t>الف) چشم‌ها</a:t>
                      </a:r>
                      <a:endParaRPr kumimoji="0" lang="fa-IR" sz="2000" b="1" i="0" u="none" strike="noStrike" cap="none" normalizeH="0" baseline="0" dirty="0" smtClean="0">
                        <a:ln>
                          <a:noFill/>
                        </a:ln>
                        <a:solidFill>
                          <a:schemeClr val="tx1"/>
                        </a:solidFill>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41313">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1</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justLow" defTabSz="914400" rtl="1" eaLnBrk="1" fontAlgn="base" latinLnBrk="0" hangingPunct="1">
                        <a:lnSpc>
                          <a:spcPct val="100000"/>
                        </a:lnSpc>
                        <a:spcBef>
                          <a:spcPct val="0"/>
                        </a:spcBef>
                        <a:spcAft>
                          <a:spcPct val="0"/>
                        </a:spcAft>
                        <a:buClrTx/>
                        <a:buSzTx/>
                        <a:buFont typeface="Times New Roman" pitchFamily="18" charset="0"/>
                        <a:buChar char="-"/>
                        <a:tabLst>
                          <a:tab pos="346075" algn="l"/>
                          <a:tab pos="457200" algn="l"/>
                          <a:tab pos="582613" algn="l"/>
                        </a:tabLst>
                      </a:pPr>
                      <a:r>
                        <a:rPr kumimoji="0" lang="fa-IR" sz="2000" b="1" i="0" u="none" strike="noStrike" cap="none" normalizeH="0" baseline="0" dirty="0" smtClean="0">
                          <a:ln>
                            <a:noFill/>
                          </a:ln>
                          <a:solidFill>
                            <a:schemeClr val="tx1"/>
                          </a:solidFill>
                          <a:effectLst/>
                          <a:latin typeface="Times New Roman" pitchFamily="18" charset="0"/>
                          <a:cs typeface="B Titr" pitchFamily="2" charset="-78"/>
                        </a:rPr>
                        <a:t>کوری دو چشم</a:t>
                      </a:r>
                      <a:endParaRPr kumimoji="0" lang="fa-IR" sz="2000" b="1" i="0" u="none" strike="noStrike" cap="none" normalizeH="0" baseline="0" dirty="0" smtClean="0">
                        <a:ln>
                          <a:noFill/>
                        </a:ln>
                        <a:solidFill>
                          <a:schemeClr val="tx1"/>
                        </a:solidFill>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6000 یا 7500</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11150">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2</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justLow" defTabSz="914400" rtl="1" eaLnBrk="1" fontAlgn="base" latinLnBrk="0" hangingPunct="1">
                        <a:lnSpc>
                          <a:spcPct val="100000"/>
                        </a:lnSpc>
                        <a:spcBef>
                          <a:spcPct val="0"/>
                        </a:spcBef>
                        <a:spcAft>
                          <a:spcPct val="0"/>
                        </a:spcAft>
                        <a:buClrTx/>
                        <a:buSzTx/>
                        <a:buFont typeface="Times New Roman" pitchFamily="18" charset="0"/>
                        <a:buChar char="-"/>
                        <a:tabLst>
                          <a:tab pos="346075" algn="l"/>
                          <a:tab pos="457200" algn="l"/>
                          <a:tab pos="582613" algn="l"/>
                        </a:tabLst>
                      </a:pPr>
                      <a:r>
                        <a:rPr kumimoji="0" lang="fa-IR" sz="2000" b="1" i="0" u="none" strike="noStrike" cap="none" normalizeH="0" baseline="0" dirty="0" smtClean="0">
                          <a:ln>
                            <a:noFill/>
                          </a:ln>
                          <a:solidFill>
                            <a:schemeClr val="tx1"/>
                          </a:solidFill>
                          <a:effectLst/>
                          <a:latin typeface="Times New Roman" pitchFamily="18" charset="0"/>
                          <a:cs typeface="B Titr" pitchFamily="2" charset="-78"/>
                        </a:rPr>
                        <a:t>کوری یک چشم</a:t>
                      </a:r>
                      <a:endParaRPr kumimoji="0" lang="fa-IR" sz="2000" b="1" i="0" u="none" strike="noStrike" cap="none" normalizeH="0" baseline="0" dirty="0" smtClean="0">
                        <a:ln>
                          <a:noFill/>
                        </a:ln>
                        <a:solidFill>
                          <a:schemeClr val="tx1"/>
                        </a:solidFill>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1800</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504825">
                <a:tc>
                  <a:txBody>
                    <a:bodyPr/>
                    <a:lstStyle/>
                    <a:p>
                      <a:pPr marL="0" marR="0" lvl="0" indent="0" algn="r" defTabSz="914400" rtl="1"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justLow"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dirty="0" smtClean="0">
                          <a:ln>
                            <a:noFill/>
                          </a:ln>
                          <a:solidFill>
                            <a:schemeClr val="tx1"/>
                          </a:solidFill>
                          <a:effectLst/>
                          <a:latin typeface="Times New Roman" pitchFamily="18" charset="0"/>
                          <a:cs typeface="B Titr" pitchFamily="2" charset="-78"/>
                        </a:rPr>
                        <a:t>ب) گوش‌ها</a:t>
                      </a:r>
                      <a:endParaRPr kumimoji="0" lang="fa-IR" sz="2000" b="1" i="0" u="none" strike="noStrike" cap="none" normalizeH="0" baseline="0" dirty="0" smtClean="0">
                        <a:ln>
                          <a:noFill/>
                        </a:ln>
                        <a:solidFill>
                          <a:schemeClr val="tx1"/>
                        </a:solidFill>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11150">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1</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justLow"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 کری کامل دو گوش</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3000</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11150">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2</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justLow"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 کری کامل یک گوش</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600</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504825">
                <a:tc>
                  <a:txBody>
                    <a:bodyPr/>
                    <a:lstStyle/>
                    <a:p>
                      <a:pPr marL="0" marR="0" lvl="0" indent="0" algn="r" defTabSz="914400" rtl="1"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justLow"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ج) دست‌ها</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11150">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1</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justLow"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 بازو از ناحیه‌ی شانه (بین آرنج و شانه)</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4500</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11150">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2</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justLow"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 ساعد از ناحیه‌ی آرنج (بین مچ و آرنج)</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3600</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09563">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3</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justLow"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 کف دست از ناحیه‌ی مچ</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3000</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11150">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4</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justLow"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 شست</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700</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11150">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5</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justLow"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 دو انگشت</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dirty="0" smtClean="0">
                          <a:ln>
                            <a:noFill/>
                          </a:ln>
                          <a:solidFill>
                            <a:schemeClr val="tx1"/>
                          </a:solidFill>
                          <a:effectLst/>
                          <a:latin typeface="Times New Roman" pitchFamily="18" charset="0"/>
                          <a:cs typeface="B Titr" pitchFamily="2" charset="-78"/>
                        </a:rPr>
                        <a:t>750</a:t>
                      </a:r>
                      <a:endParaRPr kumimoji="0" lang="fa-IR" sz="2000" b="1" i="0" u="none" strike="noStrike" cap="none" normalizeH="0" baseline="0" dirty="0" smtClean="0">
                        <a:ln>
                          <a:noFill/>
                        </a:ln>
                        <a:solidFill>
                          <a:schemeClr val="tx1"/>
                        </a:solidFill>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7" name="Slide Number Placeholder 6"/>
          <p:cNvSpPr>
            <a:spLocks noGrp="1"/>
          </p:cNvSpPr>
          <p:nvPr>
            <p:ph type="sldNum" sz="quarter" idx="12"/>
          </p:nvPr>
        </p:nvSpPr>
        <p:spPr/>
        <p:txBody>
          <a:bodyPr/>
          <a:lstStyle/>
          <a:p>
            <a:pPr>
              <a:defRPr/>
            </a:pPr>
            <a:fld id="{EFEF903B-E857-4EAE-9E7C-6C21ECCAD891}" type="slidenum">
              <a:rPr lang="en-US"/>
              <a:pPr>
                <a:defRPr/>
              </a:pPr>
              <a:t>119</a:t>
            </a:fld>
            <a:endParaRPr lang="en-US"/>
          </a:p>
        </p:txBody>
      </p:sp>
      <p:sp>
        <p:nvSpPr>
          <p:cNvPr id="24637" name="Text Box 115"/>
          <p:cNvSpPr txBox="1">
            <a:spLocks noChangeArrowheads="1"/>
          </p:cNvSpPr>
          <p:nvPr/>
        </p:nvSpPr>
        <p:spPr bwMode="auto">
          <a:xfrm>
            <a:off x="1583267" y="260351"/>
            <a:ext cx="9120717" cy="366713"/>
          </a:xfrm>
          <a:prstGeom prst="rect">
            <a:avLst/>
          </a:prstGeom>
          <a:noFill/>
          <a:ln w="9525">
            <a:noFill/>
            <a:miter lim="800000"/>
            <a:headEnd/>
            <a:tailEnd/>
          </a:ln>
        </p:spPr>
        <p:txBody>
          <a:bodyPr>
            <a:spAutoFit/>
          </a:bodyPr>
          <a:lstStyle/>
          <a:p>
            <a:pPr algn="r" rtl="1">
              <a:spcBef>
                <a:spcPct val="50000"/>
              </a:spcBef>
            </a:pPr>
            <a:endParaRPr lang="fa-IR"/>
          </a:p>
        </p:txBody>
      </p:sp>
      <p:sp>
        <p:nvSpPr>
          <p:cNvPr id="441460" name="Rectangle 116"/>
          <p:cNvSpPr>
            <a:spLocks noRot="1" noChangeArrowheads="1"/>
          </p:cNvSpPr>
          <p:nvPr/>
        </p:nvSpPr>
        <p:spPr bwMode="auto">
          <a:xfrm>
            <a:off x="0" y="115888"/>
            <a:ext cx="12192000" cy="1295400"/>
          </a:xfrm>
          <a:prstGeom prst="rect">
            <a:avLst/>
          </a:prstGeom>
          <a:noFill/>
          <a:ln w="9525">
            <a:noFill/>
            <a:miter lim="800000"/>
            <a:headEnd/>
            <a:tailEnd/>
          </a:ln>
          <a:effectLst/>
        </p:spPr>
        <p:txBody>
          <a:bodyPr/>
          <a:lstStyle/>
          <a:p>
            <a:pPr marL="342900" indent="-342900" algn="ctr">
              <a:spcBef>
                <a:spcPct val="20000"/>
              </a:spcBef>
              <a:buClr>
                <a:schemeClr val="hlink"/>
              </a:buClr>
              <a:buFont typeface="Wingdings" pitchFamily="2" charset="2"/>
              <a:buNone/>
              <a:defRPr/>
            </a:pPr>
            <a:r>
              <a:rPr lang="fa-IR" sz="2800" b="1" dirty="0">
                <a:solidFill>
                  <a:schemeClr val="bg1"/>
                </a:solidFill>
                <a:effectLst>
                  <a:outerShdw blurRad="38100" dist="38100" dir="2700000" algn="tl">
                    <a:srgbClr val="000000"/>
                  </a:outerShdw>
                </a:effectLst>
                <a:latin typeface="Arial" pitchFamily="34" charset="0"/>
                <a:cs typeface="+mn-cs"/>
              </a:rPr>
              <a:t>  جدول ـ تعداد روزهای از دست‌رفته برای از کارافتادگی دائم اعضای بدن</a:t>
            </a:r>
            <a:endParaRPr lang="en-US" sz="2800" b="1" dirty="0">
              <a:solidFill>
                <a:schemeClr val="bg1"/>
              </a:solidFill>
              <a:effectLst>
                <a:outerShdw blurRad="38100" dist="38100" dir="2700000" algn="tl">
                  <a:srgbClr val="000000"/>
                </a:outerShdw>
              </a:effectLst>
              <a:latin typeface="Arial" pitchFamily="34" charset="0"/>
              <a:cs typeface="+mn-cs"/>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sers\RAYA COMPUTER\Desktop\Untitled.png"/>
          <p:cNvPicPr>
            <a:picLocks noChangeAspect="1" noChangeArrowheads="1"/>
          </p:cNvPicPr>
          <p:nvPr/>
        </p:nvPicPr>
        <p:blipFill>
          <a:blip r:embed="rId2"/>
          <a:srcRect/>
          <a:stretch>
            <a:fillRect/>
          </a:stretch>
        </p:blipFill>
        <p:spPr bwMode="auto">
          <a:xfrm>
            <a:off x="841248" y="895819"/>
            <a:ext cx="10094975" cy="5779301"/>
          </a:xfrm>
          <a:prstGeom prst="rect">
            <a:avLst/>
          </a:prstGeom>
          <a:noFill/>
        </p:spPr>
      </p:pic>
      <p:sp>
        <p:nvSpPr>
          <p:cNvPr id="5" name="Rectangle 2"/>
          <p:cNvSpPr txBox="1">
            <a:spLocks noChangeArrowheads="1"/>
          </p:cNvSpPr>
          <p:nvPr/>
        </p:nvSpPr>
        <p:spPr>
          <a:xfrm>
            <a:off x="2023533" y="0"/>
            <a:ext cx="7218003" cy="98145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sz="4400" b="1" i="0" u="none" strike="noStrike" kern="1200" cap="none" spc="0" normalizeH="0" baseline="0" noProof="0" dirty="0" smtClean="0">
                <a:ln>
                  <a:noFill/>
                </a:ln>
                <a:solidFill>
                  <a:srgbClr val="C00000"/>
                </a:solidFill>
                <a:effectLst/>
                <a:uLnTx/>
                <a:uFillTx/>
                <a:latin typeface="+mj-lt"/>
                <a:ea typeface="+mj-ea"/>
                <a:cs typeface="B Titr" pitchFamily="2" charset="-78"/>
              </a:rPr>
              <a:t>حوادث ناشی از کار در ایران</a:t>
            </a:r>
            <a:endParaRPr kumimoji="0" lang="en-US" sz="4400" b="1" i="0" u="none" strike="noStrike" kern="1200" cap="none" spc="0" normalizeH="0" baseline="0" noProof="0" dirty="0" smtClean="0">
              <a:ln>
                <a:noFill/>
              </a:ln>
              <a:solidFill>
                <a:srgbClr val="C00000"/>
              </a:solidFill>
              <a:effectLst/>
              <a:uLnTx/>
              <a:uFillTx/>
              <a:latin typeface="+mj-lt"/>
              <a:ea typeface="+mj-ea"/>
              <a:cs typeface="B Titr" pitchFamily="2" charset="-78"/>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1405" name="Group 61"/>
          <p:cNvGraphicFramePr>
            <a:graphicFrameLocks noGrp="1"/>
          </p:cNvGraphicFramePr>
          <p:nvPr>
            <p:ph sz="half" idx="1"/>
          </p:nvPr>
        </p:nvGraphicFramePr>
        <p:xfrm>
          <a:off x="711201" y="765175"/>
          <a:ext cx="10871199" cy="5937252"/>
        </p:xfrm>
        <a:graphic>
          <a:graphicData uri="http://schemas.openxmlformats.org/drawingml/2006/table">
            <a:tbl>
              <a:tblPr rtl="1"/>
              <a:tblGrid>
                <a:gridCol w="1464733"/>
                <a:gridCol w="5312833"/>
                <a:gridCol w="4093633"/>
              </a:tblGrid>
              <a:tr h="47625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dirty="0" smtClean="0">
                          <a:ln>
                            <a:noFill/>
                          </a:ln>
                          <a:solidFill>
                            <a:schemeClr val="tx1"/>
                          </a:solidFill>
                          <a:effectLst/>
                          <a:latin typeface="Times New Roman" pitchFamily="18" charset="0"/>
                          <a:cs typeface="B Titr" pitchFamily="2" charset="-78"/>
                        </a:rPr>
                        <a:t>ردیف</a:t>
                      </a:r>
                      <a:endParaRPr kumimoji="0" lang="fa-IR" sz="2000" b="1" i="0" u="none" strike="noStrike" cap="none" normalizeH="0" baseline="0" dirty="0" smtClean="0">
                        <a:ln>
                          <a:noFill/>
                        </a:ln>
                        <a:solidFill>
                          <a:schemeClr val="tx1"/>
                        </a:solidFill>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CCC"/>
                    </a:solidFill>
                  </a:tcPr>
                </a:tc>
                <a:tc>
                  <a:txBody>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نام عضو</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dirty="0" smtClean="0">
                          <a:ln>
                            <a:noFill/>
                          </a:ln>
                          <a:solidFill>
                            <a:schemeClr val="tx1"/>
                          </a:solidFill>
                          <a:effectLst/>
                          <a:latin typeface="Times New Roman" pitchFamily="18" charset="0"/>
                          <a:cs typeface="B Titr" pitchFamily="2" charset="-78"/>
                        </a:rPr>
                        <a:t>تعداد روزهای از دست‌رفته</a:t>
                      </a:r>
                      <a:endParaRPr kumimoji="0" lang="fa-IR" sz="2000" b="1" i="0" u="none" strike="noStrike" cap="none" normalizeH="0" baseline="0" dirty="0" smtClean="0">
                        <a:ln>
                          <a:noFill/>
                        </a:ln>
                        <a:solidFill>
                          <a:schemeClr val="tx1"/>
                        </a:solidFill>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CCC"/>
                    </a:solidFill>
                  </a:tcPr>
                </a:tc>
              </a:tr>
              <a:tr h="47466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6</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dirty="0" smtClean="0">
                          <a:ln>
                            <a:noFill/>
                          </a:ln>
                          <a:solidFill>
                            <a:schemeClr val="tx1"/>
                          </a:solidFill>
                          <a:effectLst/>
                          <a:latin typeface="Times New Roman" pitchFamily="18" charset="0"/>
                          <a:cs typeface="B Titr" pitchFamily="2" charset="-78"/>
                        </a:rPr>
                        <a:t>- سه انگشت</a:t>
                      </a:r>
                      <a:endParaRPr kumimoji="0" lang="fa-IR" sz="2000" b="1" i="0" u="none" strike="noStrike" cap="none" normalizeH="0" baseline="0" dirty="0" smtClean="0">
                        <a:ln>
                          <a:noFill/>
                        </a:ln>
                        <a:solidFill>
                          <a:schemeClr val="tx1"/>
                        </a:solidFill>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1200</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7625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7</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dirty="0" smtClean="0">
                          <a:ln>
                            <a:noFill/>
                          </a:ln>
                          <a:solidFill>
                            <a:schemeClr val="tx1"/>
                          </a:solidFill>
                          <a:effectLst/>
                          <a:latin typeface="Times New Roman" pitchFamily="18" charset="0"/>
                          <a:cs typeface="B Titr" pitchFamily="2" charset="-78"/>
                        </a:rPr>
                        <a:t>- چهار انگشت</a:t>
                      </a:r>
                      <a:endParaRPr kumimoji="0" lang="fa-IR" sz="2000" b="1" i="0" u="none" strike="noStrike" cap="none" normalizeH="0" baseline="0" dirty="0" smtClean="0">
                        <a:ln>
                          <a:noFill/>
                        </a:ln>
                        <a:solidFill>
                          <a:schemeClr val="tx1"/>
                        </a:solidFill>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1800</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7625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8</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dirty="0" smtClean="0">
                          <a:ln>
                            <a:noFill/>
                          </a:ln>
                          <a:solidFill>
                            <a:schemeClr val="tx1"/>
                          </a:solidFill>
                          <a:effectLst/>
                          <a:latin typeface="Times New Roman" pitchFamily="18" charset="0"/>
                          <a:cs typeface="B Titr" pitchFamily="2" charset="-78"/>
                        </a:rPr>
                        <a:t>- شست و یک انگشت</a:t>
                      </a:r>
                      <a:endParaRPr kumimoji="0" lang="fa-IR" sz="2000" b="1" i="0" u="none" strike="noStrike" cap="none" normalizeH="0" baseline="0" dirty="0" smtClean="0">
                        <a:ln>
                          <a:noFill/>
                        </a:ln>
                        <a:solidFill>
                          <a:schemeClr val="tx1"/>
                        </a:solidFill>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1200</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7466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9</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 شست و دو انگشت</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1500</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7625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10</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dirty="0" smtClean="0">
                          <a:ln>
                            <a:noFill/>
                          </a:ln>
                          <a:solidFill>
                            <a:schemeClr val="tx1"/>
                          </a:solidFill>
                          <a:effectLst/>
                          <a:latin typeface="Times New Roman" pitchFamily="18" charset="0"/>
                          <a:cs typeface="B Titr" pitchFamily="2" charset="-78"/>
                        </a:rPr>
                        <a:t>- شست و سه انگشت</a:t>
                      </a:r>
                      <a:endParaRPr kumimoji="0" lang="fa-IR" sz="2000" b="1" i="0" u="none" strike="noStrike" cap="none" normalizeH="0" baseline="0" dirty="0" smtClean="0">
                        <a:ln>
                          <a:noFill/>
                        </a:ln>
                        <a:solidFill>
                          <a:schemeClr val="tx1"/>
                        </a:solidFill>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2000</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7466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11</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 شست و چهار انگشت</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2400</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704850">
                <a:tc>
                  <a:txBody>
                    <a:bodyPr/>
                    <a:lstStyle/>
                    <a:p>
                      <a:pPr marL="0" marR="0" lvl="0" indent="0" algn="r" defTabSz="914400" rtl="1"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د) پاها</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7625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1</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 ران از ناحیه‌ی لگن (بین زانو و لگن)</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4500</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7625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2</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 ساق از ناحیه‌ی زانو (بین مچ و زانو)</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3000</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7466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3</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 کف پا از ناحیه‌ی مچ</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2400</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7625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4</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-شست</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dirty="0" smtClean="0">
                          <a:ln>
                            <a:noFill/>
                          </a:ln>
                          <a:solidFill>
                            <a:schemeClr val="tx1"/>
                          </a:solidFill>
                          <a:effectLst/>
                          <a:latin typeface="Times New Roman" pitchFamily="18" charset="0"/>
                          <a:cs typeface="B Titr" pitchFamily="2" charset="-78"/>
                        </a:rPr>
                        <a:t>300</a:t>
                      </a:r>
                      <a:endParaRPr kumimoji="0" lang="fa-IR" sz="2000" b="1" i="0" u="none" strike="noStrike" cap="none" normalizeH="0" baseline="0" dirty="0" smtClean="0">
                        <a:ln>
                          <a:noFill/>
                        </a:ln>
                        <a:solidFill>
                          <a:schemeClr val="tx1"/>
                        </a:solidFill>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7" name="Slide Number Placeholder 6"/>
          <p:cNvSpPr>
            <a:spLocks noGrp="1"/>
          </p:cNvSpPr>
          <p:nvPr>
            <p:ph type="sldNum" sz="quarter" idx="12"/>
          </p:nvPr>
        </p:nvSpPr>
        <p:spPr/>
        <p:txBody>
          <a:bodyPr/>
          <a:lstStyle/>
          <a:p>
            <a:pPr>
              <a:defRPr/>
            </a:pPr>
            <a:fld id="{EF16F79F-D9F7-4EC4-8B47-CF1D77A1E5F6}" type="slidenum">
              <a:rPr lang="en-US"/>
              <a:pPr>
                <a:defRPr/>
              </a:pPr>
              <a:t>120</a:t>
            </a:fld>
            <a:endParaRPr lang="en-US"/>
          </a:p>
        </p:txBody>
      </p:sp>
      <p:sp>
        <p:nvSpPr>
          <p:cNvPr id="25657" name="Text Box 115"/>
          <p:cNvSpPr txBox="1">
            <a:spLocks noChangeArrowheads="1"/>
          </p:cNvSpPr>
          <p:nvPr/>
        </p:nvSpPr>
        <p:spPr bwMode="auto">
          <a:xfrm>
            <a:off x="1583267" y="260351"/>
            <a:ext cx="9120717" cy="366713"/>
          </a:xfrm>
          <a:prstGeom prst="rect">
            <a:avLst/>
          </a:prstGeom>
          <a:noFill/>
          <a:ln w="9525">
            <a:noFill/>
            <a:miter lim="800000"/>
            <a:headEnd/>
            <a:tailEnd/>
          </a:ln>
        </p:spPr>
        <p:txBody>
          <a:bodyPr>
            <a:spAutoFit/>
          </a:bodyPr>
          <a:lstStyle/>
          <a:p>
            <a:pPr algn="r" rtl="1">
              <a:spcBef>
                <a:spcPct val="50000"/>
              </a:spcBef>
            </a:pPr>
            <a:endParaRPr lang="fa-IR"/>
          </a:p>
        </p:txBody>
      </p:sp>
      <p:sp>
        <p:nvSpPr>
          <p:cNvPr id="441460" name="Rectangle 116"/>
          <p:cNvSpPr>
            <a:spLocks noRot="1" noChangeArrowheads="1"/>
          </p:cNvSpPr>
          <p:nvPr/>
        </p:nvSpPr>
        <p:spPr bwMode="auto">
          <a:xfrm>
            <a:off x="0" y="115888"/>
            <a:ext cx="12192000" cy="1295400"/>
          </a:xfrm>
          <a:prstGeom prst="rect">
            <a:avLst/>
          </a:prstGeom>
          <a:noFill/>
          <a:ln w="9525">
            <a:noFill/>
            <a:miter lim="800000"/>
            <a:headEnd/>
            <a:tailEnd/>
          </a:ln>
          <a:effectLst/>
        </p:spPr>
        <p:txBody>
          <a:bodyPr/>
          <a:lstStyle/>
          <a:p>
            <a:pPr marL="342900" indent="-342900" algn="ctr">
              <a:spcBef>
                <a:spcPct val="20000"/>
              </a:spcBef>
              <a:buClr>
                <a:schemeClr val="hlink"/>
              </a:buClr>
              <a:buFont typeface="Wingdings" pitchFamily="2" charset="2"/>
              <a:buNone/>
              <a:defRPr/>
            </a:pPr>
            <a:r>
              <a:rPr lang="fa-IR" sz="2800" b="1" dirty="0">
                <a:solidFill>
                  <a:srgbClr val="FF0000"/>
                </a:solidFill>
                <a:effectLst>
                  <a:outerShdw blurRad="38100" dist="38100" dir="2700000" algn="tl">
                    <a:srgbClr val="000000"/>
                  </a:outerShdw>
                </a:effectLst>
                <a:latin typeface="Arial" pitchFamily="34" charset="0"/>
                <a:cs typeface="+mn-cs"/>
              </a:rPr>
              <a:t>  جدول ـ تعداد روزهای از دست‌رفته برای از کارافتادگی دائم اعضای بدن</a:t>
            </a:r>
            <a:endParaRPr lang="en-US" sz="2800" b="1" dirty="0">
              <a:solidFill>
                <a:srgbClr val="FF0000"/>
              </a:solidFill>
              <a:effectLst>
                <a:outerShdw blurRad="38100" dist="38100" dir="2700000" algn="tl">
                  <a:srgbClr val="000000"/>
                </a:outerShdw>
              </a:effectLst>
              <a:latin typeface="Arial" pitchFamily="34" charset="0"/>
              <a:cs typeface="+mn-cs"/>
            </a:endParaRPr>
          </a:p>
        </p:txBody>
      </p:sp>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Slide Number Placeholder 5"/>
          <p:cNvSpPr>
            <a:spLocks noGrp="1"/>
          </p:cNvSpPr>
          <p:nvPr>
            <p:ph type="sldNum" sz="quarter" idx="12"/>
          </p:nvPr>
        </p:nvSpPr>
        <p:spPr/>
        <p:txBody>
          <a:bodyPr/>
          <a:lstStyle/>
          <a:p>
            <a:pPr>
              <a:defRPr/>
            </a:pPr>
            <a:fld id="{FC7BD58D-E2DB-4002-8034-80C60472733D}" type="slidenum">
              <a:rPr lang="en-US"/>
              <a:pPr>
                <a:defRPr/>
              </a:pPr>
              <a:t>121</a:t>
            </a:fld>
            <a:endParaRPr lang="en-US"/>
          </a:p>
        </p:txBody>
      </p:sp>
      <p:sp>
        <p:nvSpPr>
          <p:cNvPr id="26627" name="Line 3"/>
          <p:cNvSpPr>
            <a:spLocks noChangeShapeType="1"/>
          </p:cNvSpPr>
          <p:nvPr/>
        </p:nvSpPr>
        <p:spPr bwMode="auto">
          <a:xfrm>
            <a:off x="9552517" y="1438275"/>
            <a:ext cx="0" cy="0"/>
          </a:xfrm>
          <a:prstGeom prst="line">
            <a:avLst/>
          </a:prstGeom>
          <a:noFill/>
          <a:ln w="12700" cap="rnd">
            <a:solidFill>
              <a:srgbClr val="000000"/>
            </a:solidFill>
            <a:round/>
            <a:headEnd/>
            <a:tailEnd/>
          </a:ln>
        </p:spPr>
        <p:txBody>
          <a:bodyPr/>
          <a:lstStyle/>
          <a:p>
            <a:endParaRPr lang="en-US"/>
          </a:p>
        </p:txBody>
      </p:sp>
      <p:sp>
        <p:nvSpPr>
          <p:cNvPr id="26628" name="Line 4"/>
          <p:cNvSpPr>
            <a:spLocks noChangeShapeType="1"/>
          </p:cNvSpPr>
          <p:nvPr/>
        </p:nvSpPr>
        <p:spPr bwMode="auto">
          <a:xfrm>
            <a:off x="9552517" y="1438275"/>
            <a:ext cx="0" cy="0"/>
          </a:xfrm>
          <a:prstGeom prst="line">
            <a:avLst/>
          </a:prstGeom>
          <a:noFill/>
          <a:ln w="12700" cap="rnd">
            <a:solidFill>
              <a:srgbClr val="000000"/>
            </a:solidFill>
            <a:round/>
            <a:headEnd/>
            <a:tailEnd/>
          </a:ln>
        </p:spPr>
        <p:txBody>
          <a:bodyPr/>
          <a:lstStyle/>
          <a:p>
            <a:endParaRPr lang="en-US"/>
          </a:p>
        </p:txBody>
      </p:sp>
      <p:graphicFrame>
        <p:nvGraphicFramePr>
          <p:cNvPr id="442373" name="Group 5"/>
          <p:cNvGraphicFramePr>
            <a:graphicFrameLocks noGrp="1"/>
          </p:cNvGraphicFramePr>
          <p:nvPr/>
        </p:nvGraphicFramePr>
        <p:xfrm>
          <a:off x="755651" y="1066800"/>
          <a:ext cx="10850034" cy="5638800"/>
        </p:xfrm>
        <a:graphic>
          <a:graphicData uri="http://schemas.openxmlformats.org/drawingml/2006/table">
            <a:tbl>
              <a:tblPr rtl="1"/>
              <a:tblGrid>
                <a:gridCol w="1983317"/>
                <a:gridCol w="1147233"/>
                <a:gridCol w="1147233"/>
                <a:gridCol w="937683"/>
                <a:gridCol w="819151"/>
                <a:gridCol w="937683"/>
                <a:gridCol w="1164167"/>
                <a:gridCol w="939800"/>
                <a:gridCol w="1773767"/>
              </a:tblGrid>
              <a:tr h="76200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2000" b="1" i="0" u="none" strike="noStrike" cap="none" normalizeH="0" baseline="0" dirty="0" smtClean="0">
                          <a:ln>
                            <a:noFill/>
                          </a:ln>
                          <a:solidFill>
                            <a:schemeClr val="tx1"/>
                          </a:solidFill>
                          <a:effectLst/>
                          <a:latin typeface="Times New Roman" pitchFamily="18" charset="0"/>
                          <a:cs typeface="B Titr" pitchFamily="2" charset="-78"/>
                        </a:rPr>
                        <a:t>انگشتان دست</a:t>
                      </a:r>
                      <a:endParaRPr kumimoji="0" lang="fa-IR" sz="2000" b="1" i="0" u="none" strike="noStrike" cap="none" normalizeH="0" baseline="0" dirty="0" smtClean="0">
                        <a:ln>
                          <a:noFill/>
                        </a:ln>
                        <a:solidFill>
                          <a:schemeClr val="tx1"/>
                        </a:solidFill>
                        <a:effectLst/>
                        <a:latin typeface="Arial" pitchFamily="34" charset="0"/>
                        <a:cs typeface="B Titr" pitchFamily="2" charset="-78"/>
                      </a:endParaRPr>
                    </a:p>
                  </a:txBody>
                  <a:tcPr marL="121920" marR="1219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CCC"/>
                    </a:solidFill>
                  </a:tcPr>
                </a:tc>
                <a:tc hMerge="1">
                  <a:txBody>
                    <a:bodyPr/>
                    <a:lstStyle/>
                    <a:p>
                      <a:endParaRPr lang="en-US"/>
                    </a:p>
                  </a:txBody>
                  <a:tcPr/>
                </a:tc>
                <a:tc hMerge="1">
                  <a:txBody>
                    <a:bodyPr/>
                    <a:lstStyle/>
                    <a:p>
                      <a:endParaRPr lang="en-US"/>
                    </a:p>
                  </a:txBody>
                  <a:tcPr/>
                </a:tc>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انگشتان پا</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CC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6680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B Titr" pitchFamily="2" charset="-78"/>
                      </a:endParaRPr>
                    </a:p>
                  </a:txBody>
                  <a:tcPr marL="121920" marR="1219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شست</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سبابه</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2000" b="1" i="0" u="none" strike="noStrike" cap="none" normalizeH="0" baseline="0" dirty="0" smtClean="0">
                          <a:ln>
                            <a:noFill/>
                          </a:ln>
                          <a:solidFill>
                            <a:schemeClr val="tx1"/>
                          </a:solidFill>
                          <a:effectLst/>
                          <a:latin typeface="Times New Roman" pitchFamily="18" charset="0"/>
                          <a:cs typeface="B Titr" pitchFamily="2" charset="-78"/>
                        </a:rPr>
                        <a:t>وسطی</a:t>
                      </a:r>
                      <a:endParaRPr kumimoji="0" lang="fa-IR" sz="2000" b="1" i="0" u="none" strike="noStrike" cap="none" normalizeH="0" baseline="0" dirty="0" smtClean="0">
                        <a:ln>
                          <a:noFill/>
                        </a:ln>
                        <a:solidFill>
                          <a:schemeClr val="tx1"/>
                        </a:solidFill>
                        <a:effectLst/>
                        <a:latin typeface="Arial" pitchFamily="34" charset="0"/>
                        <a:cs typeface="B Titr" pitchFamily="2" charset="-78"/>
                      </a:endParaRPr>
                    </a:p>
                  </a:txBody>
                  <a:tcPr marL="121920" marR="1219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2000" b="1" i="0" u="none" strike="noStrike" cap="none" normalizeH="0" baseline="0" dirty="0" smtClean="0">
                          <a:ln>
                            <a:noFill/>
                          </a:ln>
                          <a:solidFill>
                            <a:schemeClr val="tx1"/>
                          </a:solidFill>
                          <a:effectLst/>
                          <a:latin typeface="Times New Roman" pitchFamily="18" charset="0"/>
                          <a:cs typeface="B Titr" pitchFamily="2" charset="-78"/>
                        </a:rPr>
                        <a:t>چهارم</a:t>
                      </a:r>
                      <a:endParaRPr kumimoji="0" lang="fa-IR" sz="2000" b="1" i="0" u="none" strike="noStrike" cap="none" normalizeH="0" baseline="0" dirty="0" smtClean="0">
                        <a:ln>
                          <a:noFill/>
                        </a:ln>
                        <a:solidFill>
                          <a:schemeClr val="tx1"/>
                        </a:solidFill>
                        <a:effectLst/>
                        <a:latin typeface="Arial" pitchFamily="34" charset="0"/>
                        <a:cs typeface="B Titr" pitchFamily="2" charset="-78"/>
                      </a:endParaRPr>
                    </a:p>
                  </a:txBody>
                  <a:tcPr marL="121920" marR="1219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کوچک</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B Titr" pitchFamily="2" charset="-78"/>
                      </a:endParaRPr>
                    </a:p>
                  </a:txBody>
                  <a:tcPr marL="121920" marR="1219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انگشت بزرگ</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هر یک از چهار انگشت دیگر</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558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بند اول</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300</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100</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75</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2000" b="1" i="0" u="none" strike="noStrike" cap="none" normalizeH="0" baseline="0" dirty="0" smtClean="0">
                          <a:ln>
                            <a:noFill/>
                          </a:ln>
                          <a:solidFill>
                            <a:schemeClr val="tx1"/>
                          </a:solidFill>
                          <a:effectLst/>
                          <a:latin typeface="Times New Roman" pitchFamily="18" charset="0"/>
                          <a:cs typeface="B Titr" pitchFamily="2" charset="-78"/>
                        </a:rPr>
                        <a:t>60</a:t>
                      </a:r>
                      <a:endParaRPr kumimoji="0" lang="fa-IR" sz="2000" b="1" i="0" u="none" strike="noStrike" cap="none" normalizeH="0" baseline="0" dirty="0" smtClean="0">
                        <a:ln>
                          <a:noFill/>
                        </a:ln>
                        <a:solidFill>
                          <a:schemeClr val="tx1"/>
                        </a:solidFill>
                        <a:effectLst/>
                        <a:latin typeface="Arial" pitchFamily="34" charset="0"/>
                        <a:cs typeface="B Titr" pitchFamily="2" charset="-78"/>
                      </a:endParaRPr>
                    </a:p>
                  </a:txBody>
                  <a:tcPr marL="121920" marR="1219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2000" b="1" i="0" u="none" strike="noStrike" cap="none" normalizeH="0" baseline="0" dirty="0" smtClean="0">
                          <a:ln>
                            <a:noFill/>
                          </a:ln>
                          <a:solidFill>
                            <a:schemeClr val="tx1"/>
                          </a:solidFill>
                          <a:effectLst/>
                          <a:latin typeface="Times New Roman" pitchFamily="18" charset="0"/>
                          <a:cs typeface="B Titr" pitchFamily="2" charset="-78"/>
                        </a:rPr>
                        <a:t>50</a:t>
                      </a:r>
                      <a:endParaRPr kumimoji="0" lang="fa-IR" sz="2000" b="1" i="0" u="none" strike="noStrike" cap="none" normalizeH="0" baseline="0" dirty="0" smtClean="0">
                        <a:ln>
                          <a:noFill/>
                        </a:ln>
                        <a:solidFill>
                          <a:schemeClr val="tx1"/>
                        </a:solidFill>
                        <a:effectLst/>
                        <a:latin typeface="Arial" pitchFamily="34" charset="0"/>
                        <a:cs typeface="B Titr" pitchFamily="2" charset="-78"/>
                      </a:endParaRPr>
                    </a:p>
                  </a:txBody>
                  <a:tcPr marL="121920" marR="1219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بند اول</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150</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35</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558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بند دوم</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ــــ</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200</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2000" b="1" i="0" u="none" strike="noStrike" cap="none" normalizeH="0" baseline="0" dirty="0" smtClean="0">
                          <a:ln>
                            <a:noFill/>
                          </a:ln>
                          <a:solidFill>
                            <a:schemeClr val="tx1"/>
                          </a:solidFill>
                          <a:effectLst/>
                          <a:latin typeface="Times New Roman" pitchFamily="18" charset="0"/>
                          <a:cs typeface="B Titr" pitchFamily="2" charset="-78"/>
                        </a:rPr>
                        <a:t>150</a:t>
                      </a:r>
                      <a:endParaRPr kumimoji="0" lang="fa-IR" sz="2000" b="1" i="0" u="none" strike="noStrike" cap="none" normalizeH="0" baseline="0" dirty="0" smtClean="0">
                        <a:ln>
                          <a:noFill/>
                        </a:ln>
                        <a:solidFill>
                          <a:schemeClr val="tx1"/>
                        </a:solidFill>
                        <a:effectLst/>
                        <a:latin typeface="Arial" pitchFamily="34" charset="0"/>
                        <a:cs typeface="B Titr" pitchFamily="2" charset="-78"/>
                      </a:endParaRPr>
                    </a:p>
                  </a:txBody>
                  <a:tcPr marL="121920" marR="1219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2000" b="1" i="0" u="none" strike="noStrike" cap="none" normalizeH="0" baseline="0" dirty="0" smtClean="0">
                          <a:ln>
                            <a:noFill/>
                          </a:ln>
                          <a:solidFill>
                            <a:schemeClr val="tx1"/>
                          </a:solidFill>
                          <a:effectLst/>
                          <a:latin typeface="Times New Roman" pitchFamily="18" charset="0"/>
                          <a:cs typeface="B Titr" pitchFamily="2" charset="-78"/>
                        </a:rPr>
                        <a:t>120</a:t>
                      </a:r>
                      <a:endParaRPr kumimoji="0" lang="fa-IR" sz="2000" b="1" i="0" u="none" strike="noStrike" cap="none" normalizeH="0" baseline="0" dirty="0" smtClean="0">
                        <a:ln>
                          <a:noFill/>
                        </a:ln>
                        <a:solidFill>
                          <a:schemeClr val="tx1"/>
                        </a:solidFill>
                        <a:effectLst/>
                        <a:latin typeface="Arial" pitchFamily="34" charset="0"/>
                        <a:cs typeface="B Titr" pitchFamily="2" charset="-78"/>
                      </a:endParaRPr>
                    </a:p>
                  </a:txBody>
                  <a:tcPr marL="121920" marR="1219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2000" b="1" i="0" u="none" strike="noStrike" cap="none" normalizeH="0" baseline="0" dirty="0" smtClean="0">
                          <a:ln>
                            <a:noFill/>
                          </a:ln>
                          <a:solidFill>
                            <a:schemeClr val="tx1"/>
                          </a:solidFill>
                          <a:effectLst/>
                          <a:latin typeface="Times New Roman" pitchFamily="18" charset="0"/>
                          <a:cs typeface="B Titr" pitchFamily="2" charset="-78"/>
                        </a:rPr>
                        <a:t>100</a:t>
                      </a:r>
                      <a:endParaRPr kumimoji="0" lang="fa-IR" sz="2000" b="1" i="0" u="none" strike="noStrike" cap="none" normalizeH="0" baseline="0" dirty="0" smtClean="0">
                        <a:ln>
                          <a:noFill/>
                        </a:ln>
                        <a:solidFill>
                          <a:schemeClr val="tx1"/>
                        </a:solidFill>
                        <a:effectLst/>
                        <a:latin typeface="Arial" pitchFamily="34" charset="0"/>
                        <a:cs typeface="B Titr" pitchFamily="2" charset="-78"/>
                      </a:endParaRPr>
                    </a:p>
                  </a:txBody>
                  <a:tcPr marL="121920" marR="1219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بند دوم</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100</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75</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558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بند آخر</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600</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400</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300</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240</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200</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بند آخر</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300</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150</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965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استخوان کف دست</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800</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600</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500</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450</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400</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استخوان کف پا</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600</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350</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116840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3000</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2000" b="1" i="0" u="none" strike="noStrike" cap="none" normalizeH="0" baseline="0" dirty="0" smtClean="0">
                          <a:ln>
                            <a:noFill/>
                          </a:ln>
                          <a:solidFill>
                            <a:schemeClr val="tx1"/>
                          </a:solidFill>
                          <a:effectLst/>
                          <a:latin typeface="Times New Roman" pitchFamily="18" charset="0"/>
                          <a:cs typeface="B Titr" pitchFamily="2" charset="-78"/>
                        </a:rPr>
                        <a:t>2400</a:t>
                      </a:r>
                      <a:endParaRPr kumimoji="0" lang="fa-IR" sz="2000" b="1" i="0" u="none" strike="noStrike" cap="none" normalizeH="0" baseline="0" dirty="0" smtClean="0">
                        <a:ln>
                          <a:noFill/>
                        </a:ln>
                        <a:solidFill>
                          <a:schemeClr val="tx1"/>
                        </a:solidFill>
                        <a:effectLst/>
                        <a:latin typeface="Arial" pitchFamily="34" charset="0"/>
                        <a:cs typeface="B Titr" pitchFamily="2" charset="-78"/>
                      </a:endParaRPr>
                    </a:p>
                  </a:txBody>
                  <a:tcPr marL="121920" marR="12192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6699" name="Line 75"/>
          <p:cNvSpPr>
            <a:spLocks noChangeShapeType="1"/>
          </p:cNvSpPr>
          <p:nvPr/>
        </p:nvSpPr>
        <p:spPr bwMode="auto">
          <a:xfrm>
            <a:off x="5738284" y="3086100"/>
            <a:ext cx="0" cy="0"/>
          </a:xfrm>
          <a:prstGeom prst="line">
            <a:avLst/>
          </a:prstGeom>
          <a:noFill/>
          <a:ln w="12700" cap="rnd">
            <a:solidFill>
              <a:srgbClr val="000000"/>
            </a:solidFill>
            <a:round/>
            <a:headEnd/>
            <a:tailEnd/>
          </a:ln>
        </p:spPr>
        <p:txBody>
          <a:bodyPr/>
          <a:lstStyle/>
          <a:p>
            <a:endParaRPr lang="en-US"/>
          </a:p>
        </p:txBody>
      </p:sp>
      <p:sp>
        <p:nvSpPr>
          <p:cNvPr id="26700" name="Line 76"/>
          <p:cNvSpPr>
            <a:spLocks noChangeShapeType="1"/>
          </p:cNvSpPr>
          <p:nvPr/>
        </p:nvSpPr>
        <p:spPr bwMode="auto">
          <a:xfrm>
            <a:off x="5738284" y="3086100"/>
            <a:ext cx="0" cy="0"/>
          </a:xfrm>
          <a:prstGeom prst="line">
            <a:avLst/>
          </a:prstGeom>
          <a:noFill/>
          <a:ln w="12700" cap="rnd">
            <a:solidFill>
              <a:srgbClr val="000000"/>
            </a:solidFill>
            <a:round/>
            <a:headEnd/>
            <a:tailEnd/>
          </a:ln>
        </p:spPr>
        <p:txBody>
          <a:bodyPr/>
          <a:lstStyle/>
          <a:p>
            <a:endParaRPr lang="en-US"/>
          </a:p>
        </p:txBody>
      </p:sp>
      <p:sp>
        <p:nvSpPr>
          <p:cNvPr id="26701" name="Line 77"/>
          <p:cNvSpPr>
            <a:spLocks noChangeShapeType="1"/>
          </p:cNvSpPr>
          <p:nvPr/>
        </p:nvSpPr>
        <p:spPr bwMode="auto">
          <a:xfrm>
            <a:off x="9552517" y="3086100"/>
            <a:ext cx="0" cy="0"/>
          </a:xfrm>
          <a:prstGeom prst="line">
            <a:avLst/>
          </a:prstGeom>
          <a:noFill/>
          <a:ln w="12700" cap="rnd">
            <a:solidFill>
              <a:srgbClr val="000000"/>
            </a:solidFill>
            <a:round/>
            <a:headEnd/>
            <a:tailEnd/>
          </a:ln>
        </p:spPr>
        <p:txBody>
          <a:bodyPr/>
          <a:lstStyle/>
          <a:p>
            <a:endParaRPr lang="en-US"/>
          </a:p>
        </p:txBody>
      </p:sp>
      <p:sp>
        <p:nvSpPr>
          <p:cNvPr id="26702" name="Line 78"/>
          <p:cNvSpPr>
            <a:spLocks noChangeShapeType="1"/>
          </p:cNvSpPr>
          <p:nvPr/>
        </p:nvSpPr>
        <p:spPr bwMode="auto">
          <a:xfrm>
            <a:off x="9552517" y="3086100"/>
            <a:ext cx="0" cy="0"/>
          </a:xfrm>
          <a:prstGeom prst="line">
            <a:avLst/>
          </a:prstGeom>
          <a:noFill/>
          <a:ln w="12700" cap="rnd">
            <a:solidFill>
              <a:srgbClr val="000000"/>
            </a:solidFill>
            <a:round/>
            <a:headEnd/>
            <a:tailEnd/>
          </a:ln>
        </p:spPr>
        <p:txBody>
          <a:bodyPr/>
          <a:lstStyle/>
          <a:p>
            <a:endParaRPr lang="en-US"/>
          </a:p>
        </p:txBody>
      </p:sp>
      <p:sp>
        <p:nvSpPr>
          <p:cNvPr id="26703" name="Line 79"/>
          <p:cNvSpPr>
            <a:spLocks noChangeShapeType="1"/>
          </p:cNvSpPr>
          <p:nvPr/>
        </p:nvSpPr>
        <p:spPr bwMode="auto">
          <a:xfrm>
            <a:off x="10062633" y="3086100"/>
            <a:ext cx="0" cy="0"/>
          </a:xfrm>
          <a:prstGeom prst="line">
            <a:avLst/>
          </a:prstGeom>
          <a:noFill/>
          <a:ln w="12700" cap="rnd">
            <a:solidFill>
              <a:srgbClr val="000000"/>
            </a:solidFill>
            <a:round/>
            <a:headEnd/>
            <a:tailEnd/>
          </a:ln>
        </p:spPr>
        <p:txBody>
          <a:bodyPr/>
          <a:lstStyle/>
          <a:p>
            <a:endParaRPr lang="en-US"/>
          </a:p>
        </p:txBody>
      </p:sp>
      <p:sp>
        <p:nvSpPr>
          <p:cNvPr id="26704" name="Line 80"/>
          <p:cNvSpPr>
            <a:spLocks noChangeShapeType="1"/>
          </p:cNvSpPr>
          <p:nvPr/>
        </p:nvSpPr>
        <p:spPr bwMode="auto">
          <a:xfrm>
            <a:off x="10062633" y="3086100"/>
            <a:ext cx="0" cy="0"/>
          </a:xfrm>
          <a:prstGeom prst="line">
            <a:avLst/>
          </a:prstGeom>
          <a:noFill/>
          <a:ln w="12700" cap="rnd">
            <a:solidFill>
              <a:srgbClr val="000000"/>
            </a:solidFill>
            <a:round/>
            <a:headEnd/>
            <a:tailEnd/>
          </a:ln>
        </p:spPr>
        <p:txBody>
          <a:bodyPr/>
          <a:lstStyle/>
          <a:p>
            <a:endParaRPr lang="en-US"/>
          </a:p>
        </p:txBody>
      </p:sp>
      <p:sp>
        <p:nvSpPr>
          <p:cNvPr id="26705" name="Text Box 81"/>
          <p:cNvSpPr txBox="1">
            <a:spLocks noChangeArrowheads="1"/>
          </p:cNvSpPr>
          <p:nvPr/>
        </p:nvSpPr>
        <p:spPr bwMode="auto">
          <a:xfrm>
            <a:off x="3215217" y="1"/>
            <a:ext cx="6720416" cy="830263"/>
          </a:xfrm>
          <a:prstGeom prst="rect">
            <a:avLst/>
          </a:prstGeom>
          <a:noFill/>
          <a:ln w="9525">
            <a:noFill/>
            <a:miter lim="800000"/>
            <a:headEnd/>
            <a:tailEnd/>
          </a:ln>
        </p:spPr>
        <p:txBody>
          <a:bodyPr>
            <a:spAutoFit/>
          </a:bodyPr>
          <a:lstStyle/>
          <a:p>
            <a:pPr algn="r" rtl="1">
              <a:spcBef>
                <a:spcPct val="50000"/>
              </a:spcBef>
            </a:pPr>
            <a:r>
              <a:rPr lang="fa-IR" sz="2400" b="1" dirty="0"/>
              <a:t/>
            </a:r>
            <a:br>
              <a:rPr lang="fa-IR" sz="2400" b="1" dirty="0"/>
            </a:br>
            <a:r>
              <a:rPr lang="fa-IR" sz="2400" b="1" dirty="0"/>
              <a:t>تعداد روزهای از دست رفته بر اثر نقص عضو</a:t>
            </a:r>
            <a:endParaRPr lang="en-US" sz="2400" b="1" dirty="0"/>
          </a:p>
        </p:txBody>
      </p:sp>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lide Number Placeholder 5"/>
          <p:cNvSpPr>
            <a:spLocks noGrp="1"/>
          </p:cNvSpPr>
          <p:nvPr>
            <p:ph type="sldNum" sz="quarter" idx="12"/>
          </p:nvPr>
        </p:nvSpPr>
        <p:spPr/>
        <p:txBody>
          <a:bodyPr/>
          <a:lstStyle/>
          <a:p>
            <a:pPr>
              <a:defRPr/>
            </a:pPr>
            <a:fld id="{4200F74D-7D5E-460F-B765-8FD109698A07}" type="slidenum">
              <a:rPr lang="en-US"/>
              <a:pPr>
                <a:defRPr/>
              </a:pPr>
              <a:t>122</a:t>
            </a:fld>
            <a:endParaRPr lang="en-US"/>
          </a:p>
        </p:txBody>
      </p:sp>
      <p:sp>
        <p:nvSpPr>
          <p:cNvPr id="27651" name="Line 3"/>
          <p:cNvSpPr>
            <a:spLocks noChangeShapeType="1"/>
          </p:cNvSpPr>
          <p:nvPr/>
        </p:nvSpPr>
        <p:spPr bwMode="auto">
          <a:xfrm>
            <a:off x="9552517" y="1438275"/>
            <a:ext cx="0" cy="0"/>
          </a:xfrm>
          <a:prstGeom prst="line">
            <a:avLst/>
          </a:prstGeom>
          <a:noFill/>
          <a:ln w="12700" cap="rnd">
            <a:solidFill>
              <a:srgbClr val="000000"/>
            </a:solidFill>
            <a:round/>
            <a:headEnd/>
            <a:tailEnd/>
          </a:ln>
        </p:spPr>
        <p:txBody>
          <a:bodyPr/>
          <a:lstStyle/>
          <a:p>
            <a:endParaRPr lang="en-US"/>
          </a:p>
        </p:txBody>
      </p:sp>
      <p:sp>
        <p:nvSpPr>
          <p:cNvPr id="27652" name="Line 4"/>
          <p:cNvSpPr>
            <a:spLocks noChangeShapeType="1"/>
          </p:cNvSpPr>
          <p:nvPr/>
        </p:nvSpPr>
        <p:spPr bwMode="auto">
          <a:xfrm>
            <a:off x="9552517" y="1438275"/>
            <a:ext cx="0" cy="0"/>
          </a:xfrm>
          <a:prstGeom prst="line">
            <a:avLst/>
          </a:prstGeom>
          <a:noFill/>
          <a:ln w="12700" cap="rnd">
            <a:solidFill>
              <a:srgbClr val="000000"/>
            </a:solidFill>
            <a:round/>
            <a:headEnd/>
            <a:tailEnd/>
          </a:ln>
        </p:spPr>
        <p:txBody>
          <a:bodyPr/>
          <a:lstStyle/>
          <a:p>
            <a:endParaRPr lang="en-US"/>
          </a:p>
        </p:txBody>
      </p:sp>
      <p:sp>
        <p:nvSpPr>
          <p:cNvPr id="27653" name="Line 5"/>
          <p:cNvSpPr>
            <a:spLocks noChangeShapeType="1"/>
          </p:cNvSpPr>
          <p:nvPr/>
        </p:nvSpPr>
        <p:spPr bwMode="auto">
          <a:xfrm>
            <a:off x="5738284" y="3086100"/>
            <a:ext cx="0" cy="0"/>
          </a:xfrm>
          <a:prstGeom prst="line">
            <a:avLst/>
          </a:prstGeom>
          <a:noFill/>
          <a:ln w="12700" cap="rnd">
            <a:solidFill>
              <a:srgbClr val="000000"/>
            </a:solidFill>
            <a:round/>
            <a:headEnd/>
            <a:tailEnd/>
          </a:ln>
        </p:spPr>
        <p:txBody>
          <a:bodyPr/>
          <a:lstStyle/>
          <a:p>
            <a:endParaRPr lang="en-US"/>
          </a:p>
        </p:txBody>
      </p:sp>
      <p:sp>
        <p:nvSpPr>
          <p:cNvPr id="27654" name="Line 6"/>
          <p:cNvSpPr>
            <a:spLocks noChangeShapeType="1"/>
          </p:cNvSpPr>
          <p:nvPr/>
        </p:nvSpPr>
        <p:spPr bwMode="auto">
          <a:xfrm>
            <a:off x="5738284" y="3086100"/>
            <a:ext cx="0" cy="0"/>
          </a:xfrm>
          <a:prstGeom prst="line">
            <a:avLst/>
          </a:prstGeom>
          <a:noFill/>
          <a:ln w="12700" cap="rnd">
            <a:solidFill>
              <a:srgbClr val="000000"/>
            </a:solidFill>
            <a:round/>
            <a:headEnd/>
            <a:tailEnd/>
          </a:ln>
        </p:spPr>
        <p:txBody>
          <a:bodyPr/>
          <a:lstStyle/>
          <a:p>
            <a:endParaRPr lang="en-US"/>
          </a:p>
        </p:txBody>
      </p:sp>
      <p:sp>
        <p:nvSpPr>
          <p:cNvPr id="27655" name="Line 7"/>
          <p:cNvSpPr>
            <a:spLocks noChangeShapeType="1"/>
          </p:cNvSpPr>
          <p:nvPr/>
        </p:nvSpPr>
        <p:spPr bwMode="auto">
          <a:xfrm>
            <a:off x="9552517" y="3086100"/>
            <a:ext cx="0" cy="0"/>
          </a:xfrm>
          <a:prstGeom prst="line">
            <a:avLst/>
          </a:prstGeom>
          <a:noFill/>
          <a:ln w="12700" cap="rnd">
            <a:solidFill>
              <a:srgbClr val="000000"/>
            </a:solidFill>
            <a:round/>
            <a:headEnd/>
            <a:tailEnd/>
          </a:ln>
        </p:spPr>
        <p:txBody>
          <a:bodyPr/>
          <a:lstStyle/>
          <a:p>
            <a:endParaRPr lang="en-US"/>
          </a:p>
        </p:txBody>
      </p:sp>
      <p:sp>
        <p:nvSpPr>
          <p:cNvPr id="27656" name="Line 8"/>
          <p:cNvSpPr>
            <a:spLocks noChangeShapeType="1"/>
          </p:cNvSpPr>
          <p:nvPr/>
        </p:nvSpPr>
        <p:spPr bwMode="auto">
          <a:xfrm>
            <a:off x="9552517" y="3086100"/>
            <a:ext cx="0" cy="0"/>
          </a:xfrm>
          <a:prstGeom prst="line">
            <a:avLst/>
          </a:prstGeom>
          <a:noFill/>
          <a:ln w="12700" cap="rnd">
            <a:solidFill>
              <a:srgbClr val="000000"/>
            </a:solidFill>
            <a:round/>
            <a:headEnd/>
            <a:tailEnd/>
          </a:ln>
        </p:spPr>
        <p:txBody>
          <a:bodyPr/>
          <a:lstStyle/>
          <a:p>
            <a:endParaRPr lang="en-US"/>
          </a:p>
        </p:txBody>
      </p:sp>
      <p:sp>
        <p:nvSpPr>
          <p:cNvPr id="27657" name="Line 9"/>
          <p:cNvSpPr>
            <a:spLocks noChangeShapeType="1"/>
          </p:cNvSpPr>
          <p:nvPr/>
        </p:nvSpPr>
        <p:spPr bwMode="auto">
          <a:xfrm>
            <a:off x="10062633" y="3086100"/>
            <a:ext cx="0" cy="0"/>
          </a:xfrm>
          <a:prstGeom prst="line">
            <a:avLst/>
          </a:prstGeom>
          <a:noFill/>
          <a:ln w="12700" cap="rnd">
            <a:solidFill>
              <a:srgbClr val="000000"/>
            </a:solidFill>
            <a:round/>
            <a:headEnd/>
            <a:tailEnd/>
          </a:ln>
        </p:spPr>
        <p:txBody>
          <a:bodyPr/>
          <a:lstStyle/>
          <a:p>
            <a:endParaRPr lang="en-US"/>
          </a:p>
        </p:txBody>
      </p:sp>
      <p:sp>
        <p:nvSpPr>
          <p:cNvPr id="27658" name="Line 10"/>
          <p:cNvSpPr>
            <a:spLocks noChangeShapeType="1"/>
          </p:cNvSpPr>
          <p:nvPr/>
        </p:nvSpPr>
        <p:spPr bwMode="auto">
          <a:xfrm>
            <a:off x="10062633" y="3086100"/>
            <a:ext cx="0" cy="0"/>
          </a:xfrm>
          <a:prstGeom prst="line">
            <a:avLst/>
          </a:prstGeom>
          <a:noFill/>
          <a:ln w="12700" cap="rnd">
            <a:solidFill>
              <a:srgbClr val="000000"/>
            </a:solidFill>
            <a:round/>
            <a:headEnd/>
            <a:tailEnd/>
          </a:ln>
        </p:spPr>
        <p:txBody>
          <a:bodyPr/>
          <a:lstStyle/>
          <a:p>
            <a:endParaRPr lang="en-US"/>
          </a:p>
        </p:txBody>
      </p:sp>
      <p:sp>
        <p:nvSpPr>
          <p:cNvPr id="27659" name="Line 11"/>
          <p:cNvSpPr>
            <a:spLocks noChangeShapeType="1"/>
          </p:cNvSpPr>
          <p:nvPr/>
        </p:nvSpPr>
        <p:spPr bwMode="auto">
          <a:xfrm>
            <a:off x="10424584" y="1514475"/>
            <a:ext cx="0" cy="0"/>
          </a:xfrm>
          <a:prstGeom prst="line">
            <a:avLst/>
          </a:prstGeom>
          <a:noFill/>
          <a:ln w="12700" cap="rnd">
            <a:solidFill>
              <a:srgbClr val="000000"/>
            </a:solidFill>
            <a:round/>
            <a:headEnd/>
            <a:tailEnd/>
          </a:ln>
        </p:spPr>
        <p:txBody>
          <a:bodyPr/>
          <a:lstStyle/>
          <a:p>
            <a:endParaRPr lang="en-US"/>
          </a:p>
        </p:txBody>
      </p:sp>
      <p:sp>
        <p:nvSpPr>
          <p:cNvPr id="27660" name="Line 12"/>
          <p:cNvSpPr>
            <a:spLocks noChangeShapeType="1"/>
          </p:cNvSpPr>
          <p:nvPr/>
        </p:nvSpPr>
        <p:spPr bwMode="auto">
          <a:xfrm>
            <a:off x="10424584" y="1514475"/>
            <a:ext cx="0" cy="0"/>
          </a:xfrm>
          <a:prstGeom prst="line">
            <a:avLst/>
          </a:prstGeom>
          <a:noFill/>
          <a:ln w="12700" cap="rnd">
            <a:solidFill>
              <a:srgbClr val="000000"/>
            </a:solidFill>
            <a:round/>
            <a:headEnd/>
            <a:tailEnd/>
          </a:ln>
        </p:spPr>
        <p:txBody>
          <a:bodyPr/>
          <a:lstStyle/>
          <a:p>
            <a:endParaRPr lang="en-US"/>
          </a:p>
        </p:txBody>
      </p:sp>
      <p:sp>
        <p:nvSpPr>
          <p:cNvPr id="27661" name="Line 13"/>
          <p:cNvSpPr>
            <a:spLocks noChangeShapeType="1"/>
          </p:cNvSpPr>
          <p:nvPr/>
        </p:nvSpPr>
        <p:spPr bwMode="auto">
          <a:xfrm>
            <a:off x="8773584" y="1819275"/>
            <a:ext cx="0" cy="0"/>
          </a:xfrm>
          <a:prstGeom prst="line">
            <a:avLst/>
          </a:prstGeom>
          <a:noFill/>
          <a:ln w="12700" cap="rnd">
            <a:solidFill>
              <a:srgbClr val="000000"/>
            </a:solidFill>
            <a:round/>
            <a:headEnd/>
            <a:tailEnd/>
          </a:ln>
        </p:spPr>
        <p:txBody>
          <a:bodyPr/>
          <a:lstStyle/>
          <a:p>
            <a:endParaRPr lang="en-US"/>
          </a:p>
        </p:txBody>
      </p:sp>
      <p:sp>
        <p:nvSpPr>
          <p:cNvPr id="27662" name="Line 14"/>
          <p:cNvSpPr>
            <a:spLocks noChangeShapeType="1"/>
          </p:cNvSpPr>
          <p:nvPr/>
        </p:nvSpPr>
        <p:spPr bwMode="auto">
          <a:xfrm>
            <a:off x="8773584" y="1819275"/>
            <a:ext cx="0" cy="0"/>
          </a:xfrm>
          <a:prstGeom prst="line">
            <a:avLst/>
          </a:prstGeom>
          <a:noFill/>
          <a:ln w="12700" cap="rnd">
            <a:solidFill>
              <a:srgbClr val="000000"/>
            </a:solidFill>
            <a:round/>
            <a:headEnd/>
            <a:tailEnd/>
          </a:ln>
        </p:spPr>
        <p:txBody>
          <a:bodyPr/>
          <a:lstStyle/>
          <a:p>
            <a:endParaRPr lang="en-US"/>
          </a:p>
        </p:txBody>
      </p:sp>
      <p:sp>
        <p:nvSpPr>
          <p:cNvPr id="27663" name="Line 15"/>
          <p:cNvSpPr>
            <a:spLocks noChangeShapeType="1"/>
          </p:cNvSpPr>
          <p:nvPr/>
        </p:nvSpPr>
        <p:spPr bwMode="auto">
          <a:xfrm>
            <a:off x="8773584" y="2124075"/>
            <a:ext cx="0" cy="0"/>
          </a:xfrm>
          <a:prstGeom prst="line">
            <a:avLst/>
          </a:prstGeom>
          <a:noFill/>
          <a:ln w="12700" cap="rnd">
            <a:solidFill>
              <a:srgbClr val="000000"/>
            </a:solidFill>
            <a:round/>
            <a:headEnd/>
            <a:tailEnd/>
          </a:ln>
        </p:spPr>
        <p:txBody>
          <a:bodyPr/>
          <a:lstStyle/>
          <a:p>
            <a:endParaRPr lang="en-US"/>
          </a:p>
        </p:txBody>
      </p:sp>
      <p:sp>
        <p:nvSpPr>
          <p:cNvPr id="27664" name="Line 16"/>
          <p:cNvSpPr>
            <a:spLocks noChangeShapeType="1"/>
          </p:cNvSpPr>
          <p:nvPr/>
        </p:nvSpPr>
        <p:spPr bwMode="auto">
          <a:xfrm>
            <a:off x="8773584" y="2124075"/>
            <a:ext cx="0" cy="0"/>
          </a:xfrm>
          <a:prstGeom prst="line">
            <a:avLst/>
          </a:prstGeom>
          <a:noFill/>
          <a:ln w="12700" cap="rnd">
            <a:solidFill>
              <a:srgbClr val="000000"/>
            </a:solidFill>
            <a:round/>
            <a:headEnd/>
            <a:tailEnd/>
          </a:ln>
        </p:spPr>
        <p:txBody>
          <a:bodyPr/>
          <a:lstStyle/>
          <a:p>
            <a:endParaRPr lang="en-US"/>
          </a:p>
        </p:txBody>
      </p:sp>
      <p:sp>
        <p:nvSpPr>
          <p:cNvPr id="27665" name="Line 17"/>
          <p:cNvSpPr>
            <a:spLocks noChangeShapeType="1"/>
          </p:cNvSpPr>
          <p:nvPr/>
        </p:nvSpPr>
        <p:spPr bwMode="auto">
          <a:xfrm>
            <a:off x="8773584" y="2428875"/>
            <a:ext cx="0" cy="0"/>
          </a:xfrm>
          <a:prstGeom prst="line">
            <a:avLst/>
          </a:prstGeom>
          <a:noFill/>
          <a:ln w="12700" cap="rnd">
            <a:solidFill>
              <a:srgbClr val="000000"/>
            </a:solidFill>
            <a:round/>
            <a:headEnd/>
            <a:tailEnd/>
          </a:ln>
        </p:spPr>
        <p:txBody>
          <a:bodyPr/>
          <a:lstStyle/>
          <a:p>
            <a:endParaRPr lang="en-US"/>
          </a:p>
        </p:txBody>
      </p:sp>
      <p:sp>
        <p:nvSpPr>
          <p:cNvPr id="27666" name="Line 18"/>
          <p:cNvSpPr>
            <a:spLocks noChangeShapeType="1"/>
          </p:cNvSpPr>
          <p:nvPr/>
        </p:nvSpPr>
        <p:spPr bwMode="auto">
          <a:xfrm>
            <a:off x="8773584" y="2428875"/>
            <a:ext cx="0" cy="0"/>
          </a:xfrm>
          <a:prstGeom prst="line">
            <a:avLst/>
          </a:prstGeom>
          <a:noFill/>
          <a:ln w="12700" cap="rnd">
            <a:solidFill>
              <a:srgbClr val="000000"/>
            </a:solidFill>
            <a:round/>
            <a:headEnd/>
            <a:tailEnd/>
          </a:ln>
        </p:spPr>
        <p:txBody>
          <a:bodyPr/>
          <a:lstStyle/>
          <a:p>
            <a:endParaRPr lang="en-US"/>
          </a:p>
        </p:txBody>
      </p:sp>
      <p:sp>
        <p:nvSpPr>
          <p:cNvPr id="27667" name="Line 19"/>
          <p:cNvSpPr>
            <a:spLocks noChangeShapeType="1"/>
          </p:cNvSpPr>
          <p:nvPr/>
        </p:nvSpPr>
        <p:spPr bwMode="auto">
          <a:xfrm>
            <a:off x="8773584" y="2733675"/>
            <a:ext cx="0" cy="0"/>
          </a:xfrm>
          <a:prstGeom prst="line">
            <a:avLst/>
          </a:prstGeom>
          <a:noFill/>
          <a:ln w="12700" cap="rnd">
            <a:solidFill>
              <a:srgbClr val="000000"/>
            </a:solidFill>
            <a:round/>
            <a:headEnd/>
            <a:tailEnd/>
          </a:ln>
        </p:spPr>
        <p:txBody>
          <a:bodyPr/>
          <a:lstStyle/>
          <a:p>
            <a:endParaRPr lang="en-US"/>
          </a:p>
        </p:txBody>
      </p:sp>
      <p:sp>
        <p:nvSpPr>
          <p:cNvPr id="27668" name="Line 20"/>
          <p:cNvSpPr>
            <a:spLocks noChangeShapeType="1"/>
          </p:cNvSpPr>
          <p:nvPr/>
        </p:nvSpPr>
        <p:spPr bwMode="auto">
          <a:xfrm>
            <a:off x="8773584" y="2733675"/>
            <a:ext cx="0" cy="0"/>
          </a:xfrm>
          <a:prstGeom prst="line">
            <a:avLst/>
          </a:prstGeom>
          <a:noFill/>
          <a:ln w="12700" cap="rnd">
            <a:solidFill>
              <a:srgbClr val="000000"/>
            </a:solidFill>
            <a:round/>
            <a:headEnd/>
            <a:tailEnd/>
          </a:ln>
        </p:spPr>
        <p:txBody>
          <a:bodyPr/>
          <a:lstStyle/>
          <a:p>
            <a:endParaRPr lang="en-US"/>
          </a:p>
        </p:txBody>
      </p:sp>
      <p:sp>
        <p:nvSpPr>
          <p:cNvPr id="27669" name="Line 21"/>
          <p:cNvSpPr>
            <a:spLocks noChangeShapeType="1"/>
          </p:cNvSpPr>
          <p:nvPr/>
        </p:nvSpPr>
        <p:spPr bwMode="auto">
          <a:xfrm>
            <a:off x="8773584" y="3038475"/>
            <a:ext cx="0" cy="0"/>
          </a:xfrm>
          <a:prstGeom prst="line">
            <a:avLst/>
          </a:prstGeom>
          <a:noFill/>
          <a:ln w="12700" cap="rnd">
            <a:solidFill>
              <a:srgbClr val="000000"/>
            </a:solidFill>
            <a:round/>
            <a:headEnd/>
            <a:tailEnd/>
          </a:ln>
        </p:spPr>
        <p:txBody>
          <a:bodyPr/>
          <a:lstStyle/>
          <a:p>
            <a:endParaRPr lang="en-US"/>
          </a:p>
        </p:txBody>
      </p:sp>
      <p:sp>
        <p:nvSpPr>
          <p:cNvPr id="27670" name="Line 22"/>
          <p:cNvSpPr>
            <a:spLocks noChangeShapeType="1"/>
          </p:cNvSpPr>
          <p:nvPr/>
        </p:nvSpPr>
        <p:spPr bwMode="auto">
          <a:xfrm>
            <a:off x="8773584" y="3038475"/>
            <a:ext cx="0" cy="0"/>
          </a:xfrm>
          <a:prstGeom prst="line">
            <a:avLst/>
          </a:prstGeom>
          <a:noFill/>
          <a:ln w="12700" cap="rnd">
            <a:solidFill>
              <a:srgbClr val="000000"/>
            </a:solidFill>
            <a:round/>
            <a:headEnd/>
            <a:tailEnd/>
          </a:ln>
        </p:spPr>
        <p:txBody>
          <a:bodyPr/>
          <a:lstStyle/>
          <a:p>
            <a:endParaRPr lang="en-US"/>
          </a:p>
        </p:txBody>
      </p:sp>
      <p:sp>
        <p:nvSpPr>
          <p:cNvPr id="27671" name="Line 23"/>
          <p:cNvSpPr>
            <a:spLocks noChangeShapeType="1"/>
          </p:cNvSpPr>
          <p:nvPr/>
        </p:nvSpPr>
        <p:spPr bwMode="auto">
          <a:xfrm>
            <a:off x="8752417" y="3343275"/>
            <a:ext cx="0" cy="0"/>
          </a:xfrm>
          <a:prstGeom prst="line">
            <a:avLst/>
          </a:prstGeom>
          <a:noFill/>
          <a:ln w="12700" cap="rnd">
            <a:solidFill>
              <a:srgbClr val="000000"/>
            </a:solidFill>
            <a:round/>
            <a:headEnd/>
            <a:tailEnd/>
          </a:ln>
        </p:spPr>
        <p:txBody>
          <a:bodyPr/>
          <a:lstStyle/>
          <a:p>
            <a:endParaRPr lang="en-US"/>
          </a:p>
        </p:txBody>
      </p:sp>
      <p:sp>
        <p:nvSpPr>
          <p:cNvPr id="27672" name="Line 24"/>
          <p:cNvSpPr>
            <a:spLocks noChangeShapeType="1"/>
          </p:cNvSpPr>
          <p:nvPr/>
        </p:nvSpPr>
        <p:spPr bwMode="auto">
          <a:xfrm>
            <a:off x="8752417" y="3343275"/>
            <a:ext cx="0" cy="0"/>
          </a:xfrm>
          <a:prstGeom prst="line">
            <a:avLst/>
          </a:prstGeom>
          <a:noFill/>
          <a:ln w="12700" cap="rnd">
            <a:solidFill>
              <a:srgbClr val="000000"/>
            </a:solidFill>
            <a:round/>
            <a:headEnd/>
            <a:tailEnd/>
          </a:ln>
        </p:spPr>
        <p:txBody>
          <a:bodyPr/>
          <a:lstStyle/>
          <a:p>
            <a:endParaRPr lang="en-US"/>
          </a:p>
        </p:txBody>
      </p:sp>
      <p:sp>
        <p:nvSpPr>
          <p:cNvPr id="27673" name="Line 25"/>
          <p:cNvSpPr>
            <a:spLocks noChangeShapeType="1"/>
          </p:cNvSpPr>
          <p:nvPr/>
        </p:nvSpPr>
        <p:spPr bwMode="auto">
          <a:xfrm>
            <a:off x="8794751" y="3343275"/>
            <a:ext cx="0" cy="0"/>
          </a:xfrm>
          <a:prstGeom prst="line">
            <a:avLst/>
          </a:prstGeom>
          <a:noFill/>
          <a:ln w="12700" cap="rnd">
            <a:solidFill>
              <a:srgbClr val="000000"/>
            </a:solidFill>
            <a:round/>
            <a:headEnd/>
            <a:tailEnd/>
          </a:ln>
        </p:spPr>
        <p:txBody>
          <a:bodyPr/>
          <a:lstStyle/>
          <a:p>
            <a:endParaRPr lang="en-US"/>
          </a:p>
        </p:txBody>
      </p:sp>
      <p:sp>
        <p:nvSpPr>
          <p:cNvPr id="27674" name="Line 26"/>
          <p:cNvSpPr>
            <a:spLocks noChangeShapeType="1"/>
          </p:cNvSpPr>
          <p:nvPr/>
        </p:nvSpPr>
        <p:spPr bwMode="auto">
          <a:xfrm>
            <a:off x="8794751" y="3343275"/>
            <a:ext cx="0" cy="0"/>
          </a:xfrm>
          <a:prstGeom prst="line">
            <a:avLst/>
          </a:prstGeom>
          <a:noFill/>
          <a:ln w="12700" cap="rnd">
            <a:solidFill>
              <a:srgbClr val="000000"/>
            </a:solidFill>
            <a:round/>
            <a:headEnd/>
            <a:tailEnd/>
          </a:ln>
        </p:spPr>
        <p:txBody>
          <a:bodyPr/>
          <a:lstStyle/>
          <a:p>
            <a:endParaRPr lang="en-US"/>
          </a:p>
        </p:txBody>
      </p:sp>
      <p:sp>
        <p:nvSpPr>
          <p:cNvPr id="27675" name="Line 27"/>
          <p:cNvSpPr>
            <a:spLocks noChangeShapeType="1"/>
          </p:cNvSpPr>
          <p:nvPr/>
        </p:nvSpPr>
        <p:spPr bwMode="auto">
          <a:xfrm>
            <a:off x="10424584" y="3343275"/>
            <a:ext cx="0" cy="0"/>
          </a:xfrm>
          <a:prstGeom prst="line">
            <a:avLst/>
          </a:prstGeom>
          <a:noFill/>
          <a:ln w="12700" cap="rnd">
            <a:solidFill>
              <a:srgbClr val="000000"/>
            </a:solidFill>
            <a:round/>
            <a:headEnd/>
            <a:tailEnd/>
          </a:ln>
        </p:spPr>
        <p:txBody>
          <a:bodyPr/>
          <a:lstStyle/>
          <a:p>
            <a:endParaRPr lang="en-US"/>
          </a:p>
        </p:txBody>
      </p:sp>
      <p:sp>
        <p:nvSpPr>
          <p:cNvPr id="27676" name="Line 28"/>
          <p:cNvSpPr>
            <a:spLocks noChangeShapeType="1"/>
          </p:cNvSpPr>
          <p:nvPr/>
        </p:nvSpPr>
        <p:spPr bwMode="auto">
          <a:xfrm>
            <a:off x="10424584" y="3343275"/>
            <a:ext cx="0" cy="0"/>
          </a:xfrm>
          <a:prstGeom prst="line">
            <a:avLst/>
          </a:prstGeom>
          <a:noFill/>
          <a:ln w="12700" cap="rnd">
            <a:solidFill>
              <a:srgbClr val="000000"/>
            </a:solidFill>
            <a:round/>
            <a:headEnd/>
            <a:tailEnd/>
          </a:ln>
        </p:spPr>
        <p:txBody>
          <a:bodyPr/>
          <a:lstStyle/>
          <a:p>
            <a:endParaRPr lang="en-US"/>
          </a:p>
        </p:txBody>
      </p:sp>
      <p:sp>
        <p:nvSpPr>
          <p:cNvPr id="27677" name="Line 29"/>
          <p:cNvSpPr>
            <a:spLocks noChangeShapeType="1"/>
          </p:cNvSpPr>
          <p:nvPr/>
        </p:nvSpPr>
        <p:spPr bwMode="auto">
          <a:xfrm>
            <a:off x="10424584" y="1514475"/>
            <a:ext cx="0" cy="0"/>
          </a:xfrm>
          <a:prstGeom prst="line">
            <a:avLst/>
          </a:prstGeom>
          <a:noFill/>
          <a:ln w="12700" cap="rnd">
            <a:solidFill>
              <a:srgbClr val="000000"/>
            </a:solidFill>
            <a:round/>
            <a:headEnd/>
            <a:tailEnd/>
          </a:ln>
        </p:spPr>
        <p:txBody>
          <a:bodyPr/>
          <a:lstStyle/>
          <a:p>
            <a:endParaRPr lang="en-US"/>
          </a:p>
        </p:txBody>
      </p:sp>
      <p:sp>
        <p:nvSpPr>
          <p:cNvPr id="27678" name="Line 30"/>
          <p:cNvSpPr>
            <a:spLocks noChangeShapeType="1"/>
          </p:cNvSpPr>
          <p:nvPr/>
        </p:nvSpPr>
        <p:spPr bwMode="auto">
          <a:xfrm>
            <a:off x="10424584" y="1514475"/>
            <a:ext cx="0" cy="0"/>
          </a:xfrm>
          <a:prstGeom prst="line">
            <a:avLst/>
          </a:prstGeom>
          <a:noFill/>
          <a:ln w="12700" cap="rnd">
            <a:solidFill>
              <a:srgbClr val="000000"/>
            </a:solidFill>
            <a:round/>
            <a:headEnd/>
            <a:tailEnd/>
          </a:ln>
        </p:spPr>
        <p:txBody>
          <a:bodyPr/>
          <a:lstStyle/>
          <a:p>
            <a:endParaRPr lang="en-US"/>
          </a:p>
        </p:txBody>
      </p:sp>
      <p:sp>
        <p:nvSpPr>
          <p:cNvPr id="27679" name="Line 31"/>
          <p:cNvSpPr>
            <a:spLocks noChangeShapeType="1"/>
          </p:cNvSpPr>
          <p:nvPr/>
        </p:nvSpPr>
        <p:spPr bwMode="auto">
          <a:xfrm>
            <a:off x="8773584" y="1819275"/>
            <a:ext cx="0" cy="0"/>
          </a:xfrm>
          <a:prstGeom prst="line">
            <a:avLst/>
          </a:prstGeom>
          <a:noFill/>
          <a:ln w="12700" cap="rnd">
            <a:solidFill>
              <a:srgbClr val="000000"/>
            </a:solidFill>
            <a:round/>
            <a:headEnd/>
            <a:tailEnd/>
          </a:ln>
        </p:spPr>
        <p:txBody>
          <a:bodyPr/>
          <a:lstStyle/>
          <a:p>
            <a:endParaRPr lang="en-US"/>
          </a:p>
        </p:txBody>
      </p:sp>
      <p:sp>
        <p:nvSpPr>
          <p:cNvPr id="27680" name="Line 32"/>
          <p:cNvSpPr>
            <a:spLocks noChangeShapeType="1"/>
          </p:cNvSpPr>
          <p:nvPr/>
        </p:nvSpPr>
        <p:spPr bwMode="auto">
          <a:xfrm>
            <a:off x="8773584" y="1819275"/>
            <a:ext cx="0" cy="0"/>
          </a:xfrm>
          <a:prstGeom prst="line">
            <a:avLst/>
          </a:prstGeom>
          <a:noFill/>
          <a:ln w="12700" cap="rnd">
            <a:solidFill>
              <a:srgbClr val="000000"/>
            </a:solidFill>
            <a:round/>
            <a:headEnd/>
            <a:tailEnd/>
          </a:ln>
        </p:spPr>
        <p:txBody>
          <a:bodyPr/>
          <a:lstStyle/>
          <a:p>
            <a:endParaRPr lang="en-US"/>
          </a:p>
        </p:txBody>
      </p:sp>
      <p:sp>
        <p:nvSpPr>
          <p:cNvPr id="27681" name="Line 33"/>
          <p:cNvSpPr>
            <a:spLocks noChangeShapeType="1"/>
          </p:cNvSpPr>
          <p:nvPr/>
        </p:nvSpPr>
        <p:spPr bwMode="auto">
          <a:xfrm>
            <a:off x="8773584" y="2124075"/>
            <a:ext cx="0" cy="0"/>
          </a:xfrm>
          <a:prstGeom prst="line">
            <a:avLst/>
          </a:prstGeom>
          <a:noFill/>
          <a:ln w="12700" cap="rnd">
            <a:solidFill>
              <a:srgbClr val="000000"/>
            </a:solidFill>
            <a:round/>
            <a:headEnd/>
            <a:tailEnd/>
          </a:ln>
        </p:spPr>
        <p:txBody>
          <a:bodyPr/>
          <a:lstStyle/>
          <a:p>
            <a:endParaRPr lang="en-US"/>
          </a:p>
        </p:txBody>
      </p:sp>
      <p:sp>
        <p:nvSpPr>
          <p:cNvPr id="27682" name="Line 34"/>
          <p:cNvSpPr>
            <a:spLocks noChangeShapeType="1"/>
          </p:cNvSpPr>
          <p:nvPr/>
        </p:nvSpPr>
        <p:spPr bwMode="auto">
          <a:xfrm>
            <a:off x="8773584" y="2124075"/>
            <a:ext cx="0" cy="0"/>
          </a:xfrm>
          <a:prstGeom prst="line">
            <a:avLst/>
          </a:prstGeom>
          <a:noFill/>
          <a:ln w="12700" cap="rnd">
            <a:solidFill>
              <a:srgbClr val="000000"/>
            </a:solidFill>
            <a:round/>
            <a:headEnd/>
            <a:tailEnd/>
          </a:ln>
        </p:spPr>
        <p:txBody>
          <a:bodyPr/>
          <a:lstStyle/>
          <a:p>
            <a:endParaRPr lang="en-US"/>
          </a:p>
        </p:txBody>
      </p:sp>
      <p:sp>
        <p:nvSpPr>
          <p:cNvPr id="27683" name="Line 35"/>
          <p:cNvSpPr>
            <a:spLocks noChangeShapeType="1"/>
          </p:cNvSpPr>
          <p:nvPr/>
        </p:nvSpPr>
        <p:spPr bwMode="auto">
          <a:xfrm>
            <a:off x="8773584" y="2428875"/>
            <a:ext cx="0" cy="0"/>
          </a:xfrm>
          <a:prstGeom prst="line">
            <a:avLst/>
          </a:prstGeom>
          <a:noFill/>
          <a:ln w="12700" cap="rnd">
            <a:solidFill>
              <a:srgbClr val="000000"/>
            </a:solidFill>
            <a:round/>
            <a:headEnd/>
            <a:tailEnd/>
          </a:ln>
        </p:spPr>
        <p:txBody>
          <a:bodyPr/>
          <a:lstStyle/>
          <a:p>
            <a:endParaRPr lang="en-US"/>
          </a:p>
        </p:txBody>
      </p:sp>
      <p:sp>
        <p:nvSpPr>
          <p:cNvPr id="27684" name="Line 36"/>
          <p:cNvSpPr>
            <a:spLocks noChangeShapeType="1"/>
          </p:cNvSpPr>
          <p:nvPr/>
        </p:nvSpPr>
        <p:spPr bwMode="auto">
          <a:xfrm>
            <a:off x="8773584" y="2428875"/>
            <a:ext cx="0" cy="0"/>
          </a:xfrm>
          <a:prstGeom prst="line">
            <a:avLst/>
          </a:prstGeom>
          <a:noFill/>
          <a:ln w="12700" cap="rnd">
            <a:solidFill>
              <a:srgbClr val="000000"/>
            </a:solidFill>
            <a:round/>
            <a:headEnd/>
            <a:tailEnd/>
          </a:ln>
        </p:spPr>
        <p:txBody>
          <a:bodyPr/>
          <a:lstStyle/>
          <a:p>
            <a:endParaRPr lang="en-US"/>
          </a:p>
        </p:txBody>
      </p:sp>
      <p:sp>
        <p:nvSpPr>
          <p:cNvPr id="27685" name="Line 37"/>
          <p:cNvSpPr>
            <a:spLocks noChangeShapeType="1"/>
          </p:cNvSpPr>
          <p:nvPr/>
        </p:nvSpPr>
        <p:spPr bwMode="auto">
          <a:xfrm>
            <a:off x="8773584" y="2733675"/>
            <a:ext cx="0" cy="0"/>
          </a:xfrm>
          <a:prstGeom prst="line">
            <a:avLst/>
          </a:prstGeom>
          <a:noFill/>
          <a:ln w="12700" cap="rnd">
            <a:solidFill>
              <a:srgbClr val="000000"/>
            </a:solidFill>
            <a:round/>
            <a:headEnd/>
            <a:tailEnd/>
          </a:ln>
        </p:spPr>
        <p:txBody>
          <a:bodyPr/>
          <a:lstStyle/>
          <a:p>
            <a:endParaRPr lang="en-US"/>
          </a:p>
        </p:txBody>
      </p:sp>
      <p:sp>
        <p:nvSpPr>
          <p:cNvPr id="27686" name="Line 38"/>
          <p:cNvSpPr>
            <a:spLocks noChangeShapeType="1"/>
          </p:cNvSpPr>
          <p:nvPr/>
        </p:nvSpPr>
        <p:spPr bwMode="auto">
          <a:xfrm>
            <a:off x="8773584" y="2733675"/>
            <a:ext cx="0" cy="0"/>
          </a:xfrm>
          <a:prstGeom prst="line">
            <a:avLst/>
          </a:prstGeom>
          <a:noFill/>
          <a:ln w="12700" cap="rnd">
            <a:solidFill>
              <a:srgbClr val="000000"/>
            </a:solidFill>
            <a:round/>
            <a:headEnd/>
            <a:tailEnd/>
          </a:ln>
        </p:spPr>
        <p:txBody>
          <a:bodyPr/>
          <a:lstStyle/>
          <a:p>
            <a:endParaRPr lang="en-US"/>
          </a:p>
        </p:txBody>
      </p:sp>
      <p:sp>
        <p:nvSpPr>
          <p:cNvPr id="27687" name="Line 39"/>
          <p:cNvSpPr>
            <a:spLocks noChangeShapeType="1"/>
          </p:cNvSpPr>
          <p:nvPr/>
        </p:nvSpPr>
        <p:spPr bwMode="auto">
          <a:xfrm>
            <a:off x="8773584" y="3038475"/>
            <a:ext cx="0" cy="0"/>
          </a:xfrm>
          <a:prstGeom prst="line">
            <a:avLst/>
          </a:prstGeom>
          <a:noFill/>
          <a:ln w="12700" cap="rnd">
            <a:solidFill>
              <a:srgbClr val="000000"/>
            </a:solidFill>
            <a:round/>
            <a:headEnd/>
            <a:tailEnd/>
          </a:ln>
        </p:spPr>
        <p:txBody>
          <a:bodyPr/>
          <a:lstStyle/>
          <a:p>
            <a:endParaRPr lang="en-US"/>
          </a:p>
        </p:txBody>
      </p:sp>
      <p:sp>
        <p:nvSpPr>
          <p:cNvPr id="27688" name="Line 40"/>
          <p:cNvSpPr>
            <a:spLocks noChangeShapeType="1"/>
          </p:cNvSpPr>
          <p:nvPr/>
        </p:nvSpPr>
        <p:spPr bwMode="auto">
          <a:xfrm>
            <a:off x="8773584" y="3038475"/>
            <a:ext cx="0" cy="0"/>
          </a:xfrm>
          <a:prstGeom prst="line">
            <a:avLst/>
          </a:prstGeom>
          <a:noFill/>
          <a:ln w="12700" cap="rnd">
            <a:solidFill>
              <a:srgbClr val="000000"/>
            </a:solidFill>
            <a:round/>
            <a:headEnd/>
            <a:tailEnd/>
          </a:ln>
        </p:spPr>
        <p:txBody>
          <a:bodyPr/>
          <a:lstStyle/>
          <a:p>
            <a:endParaRPr lang="en-US"/>
          </a:p>
        </p:txBody>
      </p:sp>
      <p:sp>
        <p:nvSpPr>
          <p:cNvPr id="27689" name="Line 41"/>
          <p:cNvSpPr>
            <a:spLocks noChangeShapeType="1"/>
          </p:cNvSpPr>
          <p:nvPr/>
        </p:nvSpPr>
        <p:spPr bwMode="auto">
          <a:xfrm>
            <a:off x="8752417" y="3343275"/>
            <a:ext cx="0" cy="0"/>
          </a:xfrm>
          <a:prstGeom prst="line">
            <a:avLst/>
          </a:prstGeom>
          <a:noFill/>
          <a:ln w="12700" cap="rnd">
            <a:solidFill>
              <a:srgbClr val="000000"/>
            </a:solidFill>
            <a:round/>
            <a:headEnd/>
            <a:tailEnd/>
          </a:ln>
        </p:spPr>
        <p:txBody>
          <a:bodyPr/>
          <a:lstStyle/>
          <a:p>
            <a:endParaRPr lang="en-US"/>
          </a:p>
        </p:txBody>
      </p:sp>
      <p:sp>
        <p:nvSpPr>
          <p:cNvPr id="27690" name="Line 42"/>
          <p:cNvSpPr>
            <a:spLocks noChangeShapeType="1"/>
          </p:cNvSpPr>
          <p:nvPr/>
        </p:nvSpPr>
        <p:spPr bwMode="auto">
          <a:xfrm>
            <a:off x="8752417" y="3343275"/>
            <a:ext cx="0" cy="0"/>
          </a:xfrm>
          <a:prstGeom prst="line">
            <a:avLst/>
          </a:prstGeom>
          <a:noFill/>
          <a:ln w="12700" cap="rnd">
            <a:solidFill>
              <a:srgbClr val="000000"/>
            </a:solidFill>
            <a:round/>
            <a:headEnd/>
            <a:tailEnd/>
          </a:ln>
        </p:spPr>
        <p:txBody>
          <a:bodyPr/>
          <a:lstStyle/>
          <a:p>
            <a:endParaRPr lang="en-US"/>
          </a:p>
        </p:txBody>
      </p:sp>
      <p:sp>
        <p:nvSpPr>
          <p:cNvPr id="27691" name="Line 43"/>
          <p:cNvSpPr>
            <a:spLocks noChangeShapeType="1"/>
          </p:cNvSpPr>
          <p:nvPr/>
        </p:nvSpPr>
        <p:spPr bwMode="auto">
          <a:xfrm>
            <a:off x="8794751" y="3343275"/>
            <a:ext cx="0" cy="0"/>
          </a:xfrm>
          <a:prstGeom prst="line">
            <a:avLst/>
          </a:prstGeom>
          <a:noFill/>
          <a:ln w="12700" cap="rnd">
            <a:solidFill>
              <a:srgbClr val="000000"/>
            </a:solidFill>
            <a:round/>
            <a:headEnd/>
            <a:tailEnd/>
          </a:ln>
        </p:spPr>
        <p:txBody>
          <a:bodyPr/>
          <a:lstStyle/>
          <a:p>
            <a:endParaRPr lang="en-US"/>
          </a:p>
        </p:txBody>
      </p:sp>
      <p:sp>
        <p:nvSpPr>
          <p:cNvPr id="27692" name="Line 44"/>
          <p:cNvSpPr>
            <a:spLocks noChangeShapeType="1"/>
          </p:cNvSpPr>
          <p:nvPr/>
        </p:nvSpPr>
        <p:spPr bwMode="auto">
          <a:xfrm>
            <a:off x="8794751" y="3343275"/>
            <a:ext cx="0" cy="0"/>
          </a:xfrm>
          <a:prstGeom prst="line">
            <a:avLst/>
          </a:prstGeom>
          <a:noFill/>
          <a:ln w="12700" cap="rnd">
            <a:solidFill>
              <a:srgbClr val="000000"/>
            </a:solidFill>
            <a:round/>
            <a:headEnd/>
            <a:tailEnd/>
          </a:ln>
        </p:spPr>
        <p:txBody>
          <a:bodyPr/>
          <a:lstStyle/>
          <a:p>
            <a:endParaRPr lang="en-US"/>
          </a:p>
        </p:txBody>
      </p:sp>
      <p:sp>
        <p:nvSpPr>
          <p:cNvPr id="27693" name="Line 45"/>
          <p:cNvSpPr>
            <a:spLocks noChangeShapeType="1"/>
          </p:cNvSpPr>
          <p:nvPr/>
        </p:nvSpPr>
        <p:spPr bwMode="auto">
          <a:xfrm>
            <a:off x="10424584" y="3343275"/>
            <a:ext cx="0" cy="0"/>
          </a:xfrm>
          <a:prstGeom prst="line">
            <a:avLst/>
          </a:prstGeom>
          <a:noFill/>
          <a:ln w="12700" cap="rnd">
            <a:solidFill>
              <a:srgbClr val="000000"/>
            </a:solidFill>
            <a:round/>
            <a:headEnd/>
            <a:tailEnd/>
          </a:ln>
        </p:spPr>
        <p:txBody>
          <a:bodyPr/>
          <a:lstStyle/>
          <a:p>
            <a:endParaRPr lang="en-US"/>
          </a:p>
        </p:txBody>
      </p:sp>
      <p:sp>
        <p:nvSpPr>
          <p:cNvPr id="27694" name="Line 46"/>
          <p:cNvSpPr>
            <a:spLocks noChangeShapeType="1"/>
          </p:cNvSpPr>
          <p:nvPr/>
        </p:nvSpPr>
        <p:spPr bwMode="auto">
          <a:xfrm>
            <a:off x="10424584" y="3343275"/>
            <a:ext cx="0" cy="0"/>
          </a:xfrm>
          <a:prstGeom prst="line">
            <a:avLst/>
          </a:prstGeom>
          <a:noFill/>
          <a:ln w="12700" cap="rnd">
            <a:solidFill>
              <a:srgbClr val="000000"/>
            </a:solidFill>
            <a:round/>
            <a:headEnd/>
            <a:tailEnd/>
          </a:ln>
        </p:spPr>
        <p:txBody>
          <a:bodyPr/>
          <a:lstStyle/>
          <a:p>
            <a:endParaRPr lang="en-US"/>
          </a:p>
        </p:txBody>
      </p:sp>
      <p:sp>
        <p:nvSpPr>
          <p:cNvPr id="27695" name="Line 47"/>
          <p:cNvSpPr>
            <a:spLocks noChangeShapeType="1"/>
          </p:cNvSpPr>
          <p:nvPr/>
        </p:nvSpPr>
        <p:spPr bwMode="auto">
          <a:xfrm>
            <a:off x="10424584" y="1514475"/>
            <a:ext cx="0" cy="0"/>
          </a:xfrm>
          <a:prstGeom prst="line">
            <a:avLst/>
          </a:prstGeom>
          <a:noFill/>
          <a:ln w="12700" cap="rnd">
            <a:solidFill>
              <a:srgbClr val="000000"/>
            </a:solidFill>
            <a:round/>
            <a:headEnd/>
            <a:tailEnd/>
          </a:ln>
        </p:spPr>
        <p:txBody>
          <a:bodyPr/>
          <a:lstStyle/>
          <a:p>
            <a:endParaRPr lang="en-US"/>
          </a:p>
        </p:txBody>
      </p:sp>
      <p:sp>
        <p:nvSpPr>
          <p:cNvPr id="27696" name="Line 48"/>
          <p:cNvSpPr>
            <a:spLocks noChangeShapeType="1"/>
          </p:cNvSpPr>
          <p:nvPr/>
        </p:nvSpPr>
        <p:spPr bwMode="auto">
          <a:xfrm>
            <a:off x="10424584" y="1514475"/>
            <a:ext cx="0" cy="0"/>
          </a:xfrm>
          <a:prstGeom prst="line">
            <a:avLst/>
          </a:prstGeom>
          <a:noFill/>
          <a:ln w="12700" cap="rnd">
            <a:solidFill>
              <a:srgbClr val="000000"/>
            </a:solidFill>
            <a:round/>
            <a:headEnd/>
            <a:tailEnd/>
          </a:ln>
        </p:spPr>
        <p:txBody>
          <a:bodyPr/>
          <a:lstStyle/>
          <a:p>
            <a:endParaRPr lang="en-US"/>
          </a:p>
        </p:txBody>
      </p:sp>
      <p:sp>
        <p:nvSpPr>
          <p:cNvPr id="27697" name="Line 49"/>
          <p:cNvSpPr>
            <a:spLocks noChangeShapeType="1"/>
          </p:cNvSpPr>
          <p:nvPr/>
        </p:nvSpPr>
        <p:spPr bwMode="auto">
          <a:xfrm>
            <a:off x="8773584" y="1819275"/>
            <a:ext cx="0" cy="0"/>
          </a:xfrm>
          <a:prstGeom prst="line">
            <a:avLst/>
          </a:prstGeom>
          <a:noFill/>
          <a:ln w="12700" cap="rnd">
            <a:solidFill>
              <a:srgbClr val="000000"/>
            </a:solidFill>
            <a:round/>
            <a:headEnd/>
            <a:tailEnd/>
          </a:ln>
        </p:spPr>
        <p:txBody>
          <a:bodyPr/>
          <a:lstStyle/>
          <a:p>
            <a:endParaRPr lang="en-US"/>
          </a:p>
        </p:txBody>
      </p:sp>
      <p:sp>
        <p:nvSpPr>
          <p:cNvPr id="27698" name="Line 50"/>
          <p:cNvSpPr>
            <a:spLocks noChangeShapeType="1"/>
          </p:cNvSpPr>
          <p:nvPr/>
        </p:nvSpPr>
        <p:spPr bwMode="auto">
          <a:xfrm>
            <a:off x="8773584" y="1819275"/>
            <a:ext cx="0" cy="0"/>
          </a:xfrm>
          <a:prstGeom prst="line">
            <a:avLst/>
          </a:prstGeom>
          <a:noFill/>
          <a:ln w="12700" cap="rnd">
            <a:solidFill>
              <a:srgbClr val="000000"/>
            </a:solidFill>
            <a:round/>
            <a:headEnd/>
            <a:tailEnd/>
          </a:ln>
        </p:spPr>
        <p:txBody>
          <a:bodyPr/>
          <a:lstStyle/>
          <a:p>
            <a:endParaRPr lang="en-US"/>
          </a:p>
        </p:txBody>
      </p:sp>
      <p:sp>
        <p:nvSpPr>
          <p:cNvPr id="27699" name="Line 51"/>
          <p:cNvSpPr>
            <a:spLocks noChangeShapeType="1"/>
          </p:cNvSpPr>
          <p:nvPr/>
        </p:nvSpPr>
        <p:spPr bwMode="auto">
          <a:xfrm>
            <a:off x="8773584" y="2124075"/>
            <a:ext cx="0" cy="0"/>
          </a:xfrm>
          <a:prstGeom prst="line">
            <a:avLst/>
          </a:prstGeom>
          <a:noFill/>
          <a:ln w="12700" cap="rnd">
            <a:solidFill>
              <a:srgbClr val="000000"/>
            </a:solidFill>
            <a:round/>
            <a:headEnd/>
            <a:tailEnd/>
          </a:ln>
        </p:spPr>
        <p:txBody>
          <a:bodyPr/>
          <a:lstStyle/>
          <a:p>
            <a:endParaRPr lang="en-US"/>
          </a:p>
        </p:txBody>
      </p:sp>
      <p:sp>
        <p:nvSpPr>
          <p:cNvPr id="27700" name="Line 52"/>
          <p:cNvSpPr>
            <a:spLocks noChangeShapeType="1"/>
          </p:cNvSpPr>
          <p:nvPr/>
        </p:nvSpPr>
        <p:spPr bwMode="auto">
          <a:xfrm>
            <a:off x="8773584" y="2124075"/>
            <a:ext cx="0" cy="0"/>
          </a:xfrm>
          <a:prstGeom prst="line">
            <a:avLst/>
          </a:prstGeom>
          <a:noFill/>
          <a:ln w="12700" cap="rnd">
            <a:solidFill>
              <a:srgbClr val="000000"/>
            </a:solidFill>
            <a:round/>
            <a:headEnd/>
            <a:tailEnd/>
          </a:ln>
        </p:spPr>
        <p:txBody>
          <a:bodyPr/>
          <a:lstStyle/>
          <a:p>
            <a:endParaRPr lang="en-US"/>
          </a:p>
        </p:txBody>
      </p:sp>
      <p:sp>
        <p:nvSpPr>
          <p:cNvPr id="27701" name="Line 53"/>
          <p:cNvSpPr>
            <a:spLocks noChangeShapeType="1"/>
          </p:cNvSpPr>
          <p:nvPr/>
        </p:nvSpPr>
        <p:spPr bwMode="auto">
          <a:xfrm>
            <a:off x="8773584" y="2428875"/>
            <a:ext cx="0" cy="0"/>
          </a:xfrm>
          <a:prstGeom prst="line">
            <a:avLst/>
          </a:prstGeom>
          <a:noFill/>
          <a:ln w="12700" cap="rnd">
            <a:solidFill>
              <a:srgbClr val="000000"/>
            </a:solidFill>
            <a:round/>
            <a:headEnd/>
            <a:tailEnd/>
          </a:ln>
        </p:spPr>
        <p:txBody>
          <a:bodyPr/>
          <a:lstStyle/>
          <a:p>
            <a:endParaRPr lang="en-US"/>
          </a:p>
        </p:txBody>
      </p:sp>
      <p:sp>
        <p:nvSpPr>
          <p:cNvPr id="27702" name="Line 54"/>
          <p:cNvSpPr>
            <a:spLocks noChangeShapeType="1"/>
          </p:cNvSpPr>
          <p:nvPr/>
        </p:nvSpPr>
        <p:spPr bwMode="auto">
          <a:xfrm>
            <a:off x="8773584" y="2428875"/>
            <a:ext cx="0" cy="0"/>
          </a:xfrm>
          <a:prstGeom prst="line">
            <a:avLst/>
          </a:prstGeom>
          <a:noFill/>
          <a:ln w="12700" cap="rnd">
            <a:solidFill>
              <a:srgbClr val="000000"/>
            </a:solidFill>
            <a:round/>
            <a:headEnd/>
            <a:tailEnd/>
          </a:ln>
        </p:spPr>
        <p:txBody>
          <a:bodyPr/>
          <a:lstStyle/>
          <a:p>
            <a:endParaRPr lang="en-US"/>
          </a:p>
        </p:txBody>
      </p:sp>
      <p:sp>
        <p:nvSpPr>
          <p:cNvPr id="27703" name="Line 55"/>
          <p:cNvSpPr>
            <a:spLocks noChangeShapeType="1"/>
          </p:cNvSpPr>
          <p:nvPr/>
        </p:nvSpPr>
        <p:spPr bwMode="auto">
          <a:xfrm>
            <a:off x="8773584" y="2733675"/>
            <a:ext cx="0" cy="0"/>
          </a:xfrm>
          <a:prstGeom prst="line">
            <a:avLst/>
          </a:prstGeom>
          <a:noFill/>
          <a:ln w="12700" cap="rnd">
            <a:solidFill>
              <a:srgbClr val="000000"/>
            </a:solidFill>
            <a:round/>
            <a:headEnd/>
            <a:tailEnd/>
          </a:ln>
        </p:spPr>
        <p:txBody>
          <a:bodyPr/>
          <a:lstStyle/>
          <a:p>
            <a:endParaRPr lang="en-US"/>
          </a:p>
        </p:txBody>
      </p:sp>
      <p:sp>
        <p:nvSpPr>
          <p:cNvPr id="27704" name="Line 56"/>
          <p:cNvSpPr>
            <a:spLocks noChangeShapeType="1"/>
          </p:cNvSpPr>
          <p:nvPr/>
        </p:nvSpPr>
        <p:spPr bwMode="auto">
          <a:xfrm>
            <a:off x="8773584" y="2733675"/>
            <a:ext cx="0" cy="0"/>
          </a:xfrm>
          <a:prstGeom prst="line">
            <a:avLst/>
          </a:prstGeom>
          <a:noFill/>
          <a:ln w="12700" cap="rnd">
            <a:solidFill>
              <a:srgbClr val="000000"/>
            </a:solidFill>
            <a:round/>
            <a:headEnd/>
            <a:tailEnd/>
          </a:ln>
        </p:spPr>
        <p:txBody>
          <a:bodyPr/>
          <a:lstStyle/>
          <a:p>
            <a:endParaRPr lang="en-US"/>
          </a:p>
        </p:txBody>
      </p:sp>
      <p:sp>
        <p:nvSpPr>
          <p:cNvPr id="27705" name="Line 57"/>
          <p:cNvSpPr>
            <a:spLocks noChangeShapeType="1"/>
          </p:cNvSpPr>
          <p:nvPr/>
        </p:nvSpPr>
        <p:spPr bwMode="auto">
          <a:xfrm>
            <a:off x="8773584" y="3038475"/>
            <a:ext cx="0" cy="0"/>
          </a:xfrm>
          <a:prstGeom prst="line">
            <a:avLst/>
          </a:prstGeom>
          <a:noFill/>
          <a:ln w="12700" cap="rnd">
            <a:solidFill>
              <a:srgbClr val="000000"/>
            </a:solidFill>
            <a:round/>
            <a:headEnd/>
            <a:tailEnd/>
          </a:ln>
        </p:spPr>
        <p:txBody>
          <a:bodyPr/>
          <a:lstStyle/>
          <a:p>
            <a:endParaRPr lang="en-US"/>
          </a:p>
        </p:txBody>
      </p:sp>
      <p:sp>
        <p:nvSpPr>
          <p:cNvPr id="27706" name="Line 58"/>
          <p:cNvSpPr>
            <a:spLocks noChangeShapeType="1"/>
          </p:cNvSpPr>
          <p:nvPr/>
        </p:nvSpPr>
        <p:spPr bwMode="auto">
          <a:xfrm>
            <a:off x="8773584" y="3038475"/>
            <a:ext cx="0" cy="0"/>
          </a:xfrm>
          <a:prstGeom prst="line">
            <a:avLst/>
          </a:prstGeom>
          <a:noFill/>
          <a:ln w="12700" cap="rnd">
            <a:solidFill>
              <a:srgbClr val="000000"/>
            </a:solidFill>
            <a:round/>
            <a:headEnd/>
            <a:tailEnd/>
          </a:ln>
        </p:spPr>
        <p:txBody>
          <a:bodyPr/>
          <a:lstStyle/>
          <a:p>
            <a:endParaRPr lang="en-US"/>
          </a:p>
        </p:txBody>
      </p:sp>
      <p:graphicFrame>
        <p:nvGraphicFramePr>
          <p:cNvPr id="443451" name="Group 59"/>
          <p:cNvGraphicFramePr>
            <a:graphicFrameLocks noGrp="1"/>
          </p:cNvGraphicFramePr>
          <p:nvPr/>
        </p:nvGraphicFramePr>
        <p:xfrm>
          <a:off x="609600" y="1036319"/>
          <a:ext cx="10928352" cy="5169408"/>
        </p:xfrm>
        <a:graphic>
          <a:graphicData uri="http://schemas.openxmlformats.org/drawingml/2006/table">
            <a:tbl>
              <a:tblPr rtl="1"/>
              <a:tblGrid>
                <a:gridCol w="1397000"/>
                <a:gridCol w="2180167"/>
                <a:gridCol w="1841500"/>
                <a:gridCol w="946151"/>
                <a:gridCol w="317500"/>
                <a:gridCol w="2129367"/>
                <a:gridCol w="2116667"/>
              </a:tblGrid>
              <a:tr h="51660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dirty="0" smtClean="0">
                          <a:ln>
                            <a:noFill/>
                          </a:ln>
                          <a:solidFill>
                            <a:schemeClr val="tx1"/>
                          </a:solidFill>
                          <a:effectLst/>
                          <a:latin typeface="Times New Roman" pitchFamily="18" charset="0"/>
                          <a:cs typeface="B Titr" pitchFamily="2" charset="-78"/>
                        </a:rPr>
                        <a:t>دست</a:t>
                      </a:r>
                      <a:endParaRPr kumimoji="0" lang="fa-IR" sz="2000" b="1" i="0" u="none" strike="noStrike" cap="none" normalizeH="0" baseline="0" dirty="0" smtClean="0">
                        <a:ln>
                          <a:noFill/>
                        </a:ln>
                        <a:solidFill>
                          <a:schemeClr val="tx1"/>
                        </a:solidFill>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CCC"/>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پا</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CCC"/>
                    </a:solidFill>
                  </a:tcPr>
                </a:tc>
                <a:tc hMerge="1">
                  <a:txBody>
                    <a:bodyPr/>
                    <a:lstStyle/>
                    <a:p>
                      <a:endParaRPr lang="en-US"/>
                    </a:p>
                  </a:txBody>
                  <a:tcPr/>
                </a:tc>
                <a:tc hMerge="1">
                  <a:txBody>
                    <a:bodyPr/>
                    <a:lstStyle/>
                    <a:p>
                      <a:endParaRPr lang="en-US"/>
                    </a:p>
                  </a:txBody>
                  <a:tcPr/>
                </a:tc>
                <a:tc gridSpan="2">
                  <a:txBody>
                    <a:bodyPr/>
                    <a:lstStyle/>
                    <a:p>
                      <a:pPr marL="0" marR="0" lvl="0" indent="0" algn="r" defTabSz="914400" rtl="1"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516605">
                <a:tc>
                  <a:txBody>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بازو</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4500</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ران</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dirty="0" smtClean="0">
                          <a:ln>
                            <a:noFill/>
                          </a:ln>
                          <a:solidFill>
                            <a:schemeClr val="tx1"/>
                          </a:solidFill>
                          <a:effectLst/>
                          <a:latin typeface="Times New Roman" pitchFamily="18" charset="0"/>
                          <a:cs typeface="B Titr" pitchFamily="2" charset="-78"/>
                        </a:rPr>
                        <a:t>4500</a:t>
                      </a:r>
                      <a:endParaRPr kumimoji="0" lang="fa-IR" sz="2000" b="1" i="0" u="none" strike="noStrike" cap="none" normalizeH="0" baseline="0" dirty="0" smtClean="0">
                        <a:ln>
                          <a:noFill/>
                        </a:ln>
                        <a:solidFill>
                          <a:schemeClr val="tx1"/>
                        </a:solidFill>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کوری یک چشم</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1800</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781937">
                <a:tc>
                  <a:txBody>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ساعد</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dirty="0" smtClean="0">
                          <a:ln>
                            <a:noFill/>
                          </a:ln>
                          <a:solidFill>
                            <a:schemeClr val="tx1"/>
                          </a:solidFill>
                          <a:effectLst/>
                          <a:latin typeface="Times New Roman" pitchFamily="18" charset="0"/>
                          <a:cs typeface="B Titr" pitchFamily="2" charset="-78"/>
                        </a:rPr>
                        <a:t>3000</a:t>
                      </a:r>
                      <a:endParaRPr kumimoji="0" lang="fa-IR" sz="2000" b="1" i="0" u="none" strike="noStrike" cap="none" normalizeH="0" baseline="0" dirty="0" smtClean="0">
                        <a:ln>
                          <a:noFill/>
                        </a:ln>
                        <a:solidFill>
                          <a:schemeClr val="tx1"/>
                        </a:solidFill>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dirty="0" smtClean="0">
                          <a:ln>
                            <a:noFill/>
                          </a:ln>
                          <a:solidFill>
                            <a:schemeClr val="tx1"/>
                          </a:solidFill>
                          <a:effectLst/>
                          <a:latin typeface="Times New Roman" pitchFamily="18" charset="0"/>
                          <a:cs typeface="B Titr" pitchFamily="2" charset="-78"/>
                        </a:rPr>
                        <a:t>ساق</a:t>
                      </a:r>
                      <a:endParaRPr kumimoji="0" lang="fa-IR" sz="2000" b="1" i="0" u="none" strike="noStrike" cap="none" normalizeH="0" baseline="0" dirty="0" smtClean="0">
                        <a:ln>
                          <a:noFill/>
                        </a:ln>
                        <a:solidFill>
                          <a:schemeClr val="tx1"/>
                        </a:solidFill>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3000</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کوری هر دو چشم</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6000</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516605">
                <a:tc>
                  <a:txBody>
                    <a:bodyPr/>
                    <a:lstStyle/>
                    <a:p>
                      <a:pPr marL="0" marR="0" lvl="0" indent="0" algn="r" defTabSz="914400" rtl="1"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r" defTabSz="914400" rtl="1"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dirty="0" smtClean="0">
                          <a:ln>
                            <a:noFill/>
                          </a:ln>
                          <a:solidFill>
                            <a:schemeClr val="tx1"/>
                          </a:solidFill>
                          <a:effectLst/>
                          <a:latin typeface="Times New Roman" pitchFamily="18" charset="0"/>
                          <a:cs typeface="B Titr" pitchFamily="2" charset="-78"/>
                        </a:rPr>
                        <a:t>کری یک گوش</a:t>
                      </a:r>
                      <a:endParaRPr kumimoji="0" lang="fa-IR" sz="2000" b="1" i="0" u="none" strike="noStrike" cap="none" normalizeH="0" baseline="0" dirty="0" smtClean="0">
                        <a:ln>
                          <a:noFill/>
                        </a:ln>
                        <a:solidFill>
                          <a:schemeClr val="tx1"/>
                        </a:solidFill>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600</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589254">
                <a:tc>
                  <a:txBody>
                    <a:bodyPr/>
                    <a:lstStyle/>
                    <a:p>
                      <a:pPr marL="0" marR="0" lvl="0" indent="0" algn="r" defTabSz="914400" rtl="1"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r" defTabSz="914400" rtl="1"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dirty="0" smtClean="0">
                          <a:ln>
                            <a:noFill/>
                          </a:ln>
                          <a:solidFill>
                            <a:schemeClr val="tx1"/>
                          </a:solidFill>
                          <a:effectLst/>
                          <a:latin typeface="Times New Roman" pitchFamily="18" charset="0"/>
                          <a:cs typeface="B Titr" pitchFamily="2" charset="-78"/>
                        </a:rPr>
                        <a:t>کری هر دو گوش</a:t>
                      </a:r>
                      <a:endParaRPr kumimoji="0" lang="fa-IR" sz="2000" b="1" i="0" u="none" strike="noStrike" cap="none" normalizeH="0" baseline="0" dirty="0" smtClean="0">
                        <a:ln>
                          <a:noFill/>
                        </a:ln>
                        <a:solidFill>
                          <a:schemeClr val="tx1"/>
                        </a:solidFill>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3000</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781937">
                <a:tc>
                  <a:txBody>
                    <a:bodyPr/>
                    <a:lstStyle/>
                    <a:p>
                      <a:pPr marL="0" marR="0" lvl="0" indent="0" algn="r" defTabSz="914400" rtl="1"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r" defTabSz="914400" rtl="1"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فتق غیر قابل علاج</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smtClean="0">
                          <a:ln>
                            <a:noFill/>
                          </a:ln>
                          <a:solidFill>
                            <a:schemeClr val="tx1"/>
                          </a:solidFill>
                          <a:effectLst/>
                          <a:latin typeface="Times New Roman" pitchFamily="18" charset="0"/>
                          <a:cs typeface="B Titr" pitchFamily="2" charset="-78"/>
                        </a:rPr>
                        <a:t>85</a:t>
                      </a:r>
                      <a:endParaRPr kumimoji="0" lang="fa-IR" sz="2000" b="1" i="0" u="none" strike="noStrike" cap="none" normalizeH="0" baseline="0" smtClean="0">
                        <a:ln>
                          <a:noFill/>
                        </a:ln>
                        <a:solidFill>
                          <a:schemeClr val="tx1"/>
                        </a:solidFill>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1466465">
                <a:tc gridSpan="2">
                  <a:txBody>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dirty="0" smtClean="0">
                          <a:ln>
                            <a:noFill/>
                          </a:ln>
                          <a:solidFill>
                            <a:schemeClr val="tx1"/>
                          </a:solidFill>
                          <a:effectLst/>
                          <a:latin typeface="Times New Roman" pitchFamily="18" charset="0"/>
                          <a:cs typeface="B Titr" pitchFamily="2" charset="-78"/>
                        </a:rPr>
                        <a:t>مرگ یا از کارافتادگی دائم</a:t>
                      </a:r>
                      <a:endParaRPr kumimoji="0" lang="fa-IR" sz="2000" b="1" i="0" u="none" strike="noStrike" cap="none" normalizeH="0" baseline="0" dirty="0" smtClean="0">
                        <a:ln>
                          <a:noFill/>
                        </a:ln>
                        <a:solidFill>
                          <a:schemeClr val="tx1"/>
                        </a:solidFill>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dirty="0" smtClean="0">
                          <a:ln>
                            <a:noFill/>
                          </a:ln>
                          <a:solidFill>
                            <a:schemeClr val="tx1"/>
                          </a:solidFill>
                          <a:effectLst/>
                          <a:latin typeface="Times New Roman" pitchFamily="18" charset="0"/>
                          <a:cs typeface="B Titr" pitchFamily="2" charset="-78"/>
                        </a:rPr>
                        <a:t>6000 یا 7500</a:t>
                      </a:r>
                      <a:endParaRPr kumimoji="0" lang="fa-IR" sz="2000" b="1" i="0" u="none" strike="noStrike" cap="none" normalizeH="0" baseline="0" dirty="0" smtClean="0">
                        <a:ln>
                          <a:noFill/>
                        </a:ln>
                        <a:solidFill>
                          <a:schemeClr val="tx1"/>
                        </a:solidFill>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3">
                  <a:txBody>
                    <a:bodyPr/>
                    <a:lstStyle/>
                    <a:p>
                      <a:pPr marL="0" marR="0" lvl="0" indent="0" algn="r" defTabSz="914400" rtl="1"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B Titr" pitchFamily="2" charset="-78"/>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bl>
          </a:graphicData>
        </a:graphic>
      </p:graphicFrame>
      <p:sp>
        <p:nvSpPr>
          <p:cNvPr id="27761" name="Line 114"/>
          <p:cNvSpPr>
            <a:spLocks noChangeShapeType="1"/>
          </p:cNvSpPr>
          <p:nvPr/>
        </p:nvSpPr>
        <p:spPr bwMode="auto">
          <a:xfrm>
            <a:off x="8752417" y="3343275"/>
            <a:ext cx="0" cy="0"/>
          </a:xfrm>
          <a:prstGeom prst="line">
            <a:avLst/>
          </a:prstGeom>
          <a:noFill/>
          <a:ln w="12700" cap="rnd">
            <a:solidFill>
              <a:srgbClr val="000000"/>
            </a:solidFill>
            <a:round/>
            <a:headEnd/>
            <a:tailEnd/>
          </a:ln>
        </p:spPr>
        <p:txBody>
          <a:bodyPr/>
          <a:lstStyle/>
          <a:p>
            <a:endParaRPr lang="en-US"/>
          </a:p>
        </p:txBody>
      </p:sp>
      <p:sp>
        <p:nvSpPr>
          <p:cNvPr id="27762" name="Line 115"/>
          <p:cNvSpPr>
            <a:spLocks noChangeShapeType="1"/>
          </p:cNvSpPr>
          <p:nvPr/>
        </p:nvSpPr>
        <p:spPr bwMode="auto">
          <a:xfrm>
            <a:off x="8752417" y="3343275"/>
            <a:ext cx="0" cy="0"/>
          </a:xfrm>
          <a:prstGeom prst="line">
            <a:avLst/>
          </a:prstGeom>
          <a:noFill/>
          <a:ln w="12700" cap="rnd">
            <a:solidFill>
              <a:srgbClr val="000000"/>
            </a:solidFill>
            <a:round/>
            <a:headEnd/>
            <a:tailEnd/>
          </a:ln>
        </p:spPr>
        <p:txBody>
          <a:bodyPr/>
          <a:lstStyle/>
          <a:p>
            <a:endParaRPr lang="en-US"/>
          </a:p>
        </p:txBody>
      </p:sp>
      <p:sp>
        <p:nvSpPr>
          <p:cNvPr id="27763" name="Line 116"/>
          <p:cNvSpPr>
            <a:spLocks noChangeShapeType="1"/>
          </p:cNvSpPr>
          <p:nvPr/>
        </p:nvSpPr>
        <p:spPr bwMode="auto">
          <a:xfrm>
            <a:off x="8794751" y="3343275"/>
            <a:ext cx="0" cy="0"/>
          </a:xfrm>
          <a:prstGeom prst="line">
            <a:avLst/>
          </a:prstGeom>
          <a:noFill/>
          <a:ln w="12700" cap="rnd">
            <a:solidFill>
              <a:srgbClr val="000000"/>
            </a:solidFill>
            <a:round/>
            <a:headEnd/>
            <a:tailEnd/>
          </a:ln>
        </p:spPr>
        <p:txBody>
          <a:bodyPr/>
          <a:lstStyle/>
          <a:p>
            <a:endParaRPr lang="en-US"/>
          </a:p>
        </p:txBody>
      </p:sp>
      <p:sp>
        <p:nvSpPr>
          <p:cNvPr id="27764" name="Line 117"/>
          <p:cNvSpPr>
            <a:spLocks noChangeShapeType="1"/>
          </p:cNvSpPr>
          <p:nvPr/>
        </p:nvSpPr>
        <p:spPr bwMode="auto">
          <a:xfrm>
            <a:off x="8794751" y="3343275"/>
            <a:ext cx="0" cy="0"/>
          </a:xfrm>
          <a:prstGeom prst="line">
            <a:avLst/>
          </a:prstGeom>
          <a:noFill/>
          <a:ln w="12700" cap="rnd">
            <a:solidFill>
              <a:srgbClr val="000000"/>
            </a:solidFill>
            <a:round/>
            <a:headEnd/>
            <a:tailEnd/>
          </a:ln>
        </p:spPr>
        <p:txBody>
          <a:bodyPr/>
          <a:lstStyle/>
          <a:p>
            <a:endParaRPr lang="en-US"/>
          </a:p>
        </p:txBody>
      </p:sp>
      <p:sp>
        <p:nvSpPr>
          <p:cNvPr id="27765" name="Line 118"/>
          <p:cNvSpPr>
            <a:spLocks noChangeShapeType="1"/>
          </p:cNvSpPr>
          <p:nvPr/>
        </p:nvSpPr>
        <p:spPr bwMode="auto">
          <a:xfrm>
            <a:off x="10424584" y="3343275"/>
            <a:ext cx="0" cy="0"/>
          </a:xfrm>
          <a:prstGeom prst="line">
            <a:avLst/>
          </a:prstGeom>
          <a:noFill/>
          <a:ln w="12700" cap="rnd">
            <a:solidFill>
              <a:srgbClr val="000000"/>
            </a:solidFill>
            <a:round/>
            <a:headEnd/>
            <a:tailEnd/>
          </a:ln>
        </p:spPr>
        <p:txBody>
          <a:bodyPr/>
          <a:lstStyle/>
          <a:p>
            <a:endParaRPr lang="en-US"/>
          </a:p>
        </p:txBody>
      </p:sp>
      <p:sp>
        <p:nvSpPr>
          <p:cNvPr id="27766" name="Line 119"/>
          <p:cNvSpPr>
            <a:spLocks noChangeShapeType="1"/>
          </p:cNvSpPr>
          <p:nvPr/>
        </p:nvSpPr>
        <p:spPr bwMode="auto">
          <a:xfrm>
            <a:off x="10424584" y="3343275"/>
            <a:ext cx="0" cy="0"/>
          </a:xfrm>
          <a:prstGeom prst="line">
            <a:avLst/>
          </a:prstGeom>
          <a:noFill/>
          <a:ln w="12700" cap="rnd">
            <a:solidFill>
              <a:srgbClr val="000000"/>
            </a:solidFill>
            <a:round/>
            <a:headEnd/>
            <a:tailEnd/>
          </a:ln>
        </p:spPr>
        <p:txBody>
          <a:bodyPr/>
          <a:lstStyle/>
          <a:p>
            <a:endParaRPr lang="en-US"/>
          </a:p>
        </p:txBody>
      </p:sp>
      <p:sp>
        <p:nvSpPr>
          <p:cNvPr id="66" name="Text Box 81"/>
          <p:cNvSpPr txBox="1">
            <a:spLocks noChangeArrowheads="1"/>
          </p:cNvSpPr>
          <p:nvPr/>
        </p:nvSpPr>
        <p:spPr bwMode="auto">
          <a:xfrm>
            <a:off x="3215217" y="1"/>
            <a:ext cx="6720416" cy="830263"/>
          </a:xfrm>
          <a:prstGeom prst="rect">
            <a:avLst/>
          </a:prstGeom>
          <a:noFill/>
          <a:ln w="9525">
            <a:noFill/>
            <a:miter lim="800000"/>
            <a:headEnd/>
            <a:tailEnd/>
          </a:ln>
        </p:spPr>
        <p:txBody>
          <a:bodyPr>
            <a:spAutoFit/>
          </a:bodyPr>
          <a:lstStyle/>
          <a:p>
            <a:pPr algn="r" rtl="1">
              <a:spcBef>
                <a:spcPct val="50000"/>
              </a:spcBef>
            </a:pPr>
            <a:r>
              <a:rPr lang="fa-IR" sz="2400" b="1" dirty="0"/>
              <a:t/>
            </a:r>
            <a:br>
              <a:rPr lang="fa-IR" sz="2400" b="1" dirty="0"/>
            </a:br>
            <a:r>
              <a:rPr lang="fa-IR" sz="2400" b="1" dirty="0"/>
              <a:t>تعداد روزهای از دست رفته بر اثر نقص عضو</a:t>
            </a:r>
            <a:endParaRPr lang="en-US" sz="2400" b="1" dirty="0"/>
          </a:p>
        </p:txBody>
      </p:sp>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srcRect/>
          <a:stretch>
            <a:fillRect/>
          </a:stretch>
        </p:blipFill>
        <p:spPr bwMode="auto">
          <a:xfrm>
            <a:off x="0" y="-1223"/>
            <a:ext cx="12192000" cy="6859223"/>
          </a:xfrm>
          <a:prstGeom prst="rect">
            <a:avLst/>
          </a:prstGeom>
          <a:noFill/>
          <a:ln w="9525">
            <a:noFill/>
            <a:miter lim="800000"/>
            <a:headEnd/>
            <a:tailEnd/>
          </a:ln>
          <a:effectLst/>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200"/>
            <a:ext cx="12192000" cy="6019800"/>
          </a:xfrm>
          <a:prstGeom prst="rect">
            <a:avLst/>
          </a:prstGeom>
        </p:spPr>
        <p:txBody>
          <a:bodyPr vert="horz" lIns="91440" tIns="45720" rIns="91440" bIns="45720" rtlCol="0">
            <a:noAutofit/>
          </a:bodyPr>
          <a:lstStyle/>
          <a:p>
            <a:pPr marL="0" marR="0" lvl="0" indent="0" algn="justLow" defTabSz="914400" rtl="1" eaLnBrk="1" fontAlgn="auto" latinLnBrk="0" hangingPunct="1">
              <a:lnSpc>
                <a:spcPct val="150000"/>
              </a:lnSpc>
              <a:spcBef>
                <a:spcPct val="20000"/>
              </a:spcBef>
              <a:spcAft>
                <a:spcPts val="0"/>
              </a:spcAft>
              <a:buClrTx/>
              <a:buSzTx/>
              <a:buFontTx/>
              <a:buChar char="-"/>
              <a:tabLst/>
              <a:defRPr/>
            </a:pPr>
            <a:endParaRPr lang="ar-SA" sz="4000" b="1" dirty="0">
              <a:latin typeface="+mj-lt"/>
              <a:ea typeface="+mj-ea"/>
              <a:cs typeface="B Titr" pitchFamily="2" charset="-78"/>
            </a:endParaRPr>
          </a:p>
        </p:txBody>
      </p:sp>
      <p:sp>
        <p:nvSpPr>
          <p:cNvPr id="3" name="Rectangle 2"/>
          <p:cNvSpPr txBox="1">
            <a:spLocks noChangeArrowheads="1"/>
          </p:cNvSpPr>
          <p:nvPr/>
        </p:nvSpPr>
        <p:spPr>
          <a:xfrm>
            <a:off x="1" y="0"/>
            <a:ext cx="12192000" cy="6858000"/>
          </a:xfrm>
          <a:prstGeom prst="rect">
            <a:avLst/>
          </a:prstGeom>
        </p:spPr>
        <p:txBody>
          <a:bodyPr vert="horz" lIns="91440" tIns="45720" rIns="91440" bIns="45720" rtlCol="0" anchor="ctr">
            <a:noAutofit/>
          </a:bodyPr>
          <a:lstStyle/>
          <a:p>
            <a:pPr marL="0" marR="0" lvl="0" indent="0" algn="just" defTabSz="914400" rtl="1" eaLnBrk="1" fontAlgn="auto" latinLnBrk="0" hangingPunct="1">
              <a:spcBef>
                <a:spcPct val="0"/>
              </a:spcBef>
              <a:spcAft>
                <a:spcPts val="0"/>
              </a:spcAft>
              <a:buClrTx/>
              <a:buSzTx/>
              <a:buFontTx/>
              <a:buNone/>
              <a:tabLst/>
              <a:defRPr/>
            </a:pPr>
            <a:endParaRPr kumimoji="0" lang="fa-IR" sz="2400" b="1" i="0" u="none" strike="noStrike" kern="1200" cap="none" spc="0" normalizeH="0" baseline="0" noProof="0" dirty="0" smtClean="0">
              <a:ln>
                <a:noFill/>
              </a:ln>
              <a:solidFill>
                <a:srgbClr val="C00000"/>
              </a:solidFill>
              <a:effectLst/>
              <a:uLnTx/>
              <a:uFillTx/>
              <a:latin typeface="+mj-lt"/>
              <a:ea typeface="+mj-ea"/>
              <a:cs typeface="B Titr" pitchFamily="2" charset="-78"/>
            </a:endParaRPr>
          </a:p>
        </p:txBody>
      </p:sp>
      <p:sp>
        <p:nvSpPr>
          <p:cNvPr id="4" name="TextBox 3"/>
          <p:cNvSpPr txBox="1"/>
          <p:nvPr/>
        </p:nvSpPr>
        <p:spPr>
          <a:xfrm>
            <a:off x="0" y="0"/>
            <a:ext cx="12192000" cy="6124754"/>
          </a:xfrm>
          <a:prstGeom prst="rect">
            <a:avLst/>
          </a:prstGeom>
          <a:noFill/>
        </p:spPr>
        <p:txBody>
          <a:bodyPr wrap="square" rtlCol="0">
            <a:spAutoFit/>
          </a:bodyPr>
          <a:lstStyle/>
          <a:p>
            <a:pPr algn="just" rtl="1">
              <a:lnSpc>
                <a:spcPct val="200000"/>
              </a:lnSpc>
            </a:pPr>
            <a:r>
              <a:rPr lang="fa-IR" sz="4000" dirty="0" smtClean="0">
                <a:solidFill>
                  <a:srgbClr val="C00000"/>
                </a:solidFill>
                <a:cs typeface="B Titr" pitchFamily="2" charset="-78"/>
              </a:rPr>
              <a:t>مشاغل سخت و زیان آور :</a:t>
            </a:r>
          </a:p>
          <a:p>
            <a:pPr algn="just" rtl="1">
              <a:lnSpc>
                <a:spcPct val="200000"/>
              </a:lnSpc>
            </a:pPr>
            <a:r>
              <a:rPr lang="ar-SA" sz="3200" b="1" dirty="0" smtClean="0">
                <a:cs typeface="B Titr" pitchFamily="2" charset="-78"/>
              </a:rPr>
              <a:t>کارهاي سخت و زيان‌آور کارهايي است که در آنها </a:t>
            </a:r>
            <a:r>
              <a:rPr lang="ar-SA" sz="3200" b="1" u="sng" dirty="0" smtClean="0">
                <a:cs typeface="B Titr" pitchFamily="2" charset="-78"/>
              </a:rPr>
              <a:t>عوامل فيزيکي، شيميايي، مکانيکي، بيولوژيکي محيط کار</a:t>
            </a:r>
            <a:r>
              <a:rPr lang="ar-SA" sz="3200" b="1" dirty="0" smtClean="0">
                <a:cs typeface="B Titr" pitchFamily="2" charset="-78"/>
              </a:rPr>
              <a:t> </a:t>
            </a:r>
            <a:r>
              <a:rPr lang="ar-SA" sz="3200" b="1" u="sng" dirty="0" smtClean="0">
                <a:solidFill>
                  <a:srgbClr val="FF0000"/>
                </a:solidFill>
                <a:cs typeface="B Titr" pitchFamily="2" charset="-78"/>
              </a:rPr>
              <a:t>غير استاندارد </a:t>
            </a:r>
            <a:r>
              <a:rPr lang="ar-SA" sz="3200" b="1" dirty="0" smtClean="0">
                <a:cs typeface="B Titr" pitchFamily="2" charset="-78"/>
              </a:rPr>
              <a:t>بوده و در اثر اشتغال بيمه‌شده </a:t>
            </a:r>
            <a:r>
              <a:rPr lang="fa-IR" sz="3200" b="1" dirty="0" smtClean="0">
                <a:cs typeface="B Titr" pitchFamily="2" charset="-78"/>
              </a:rPr>
              <a:t>، </a:t>
            </a:r>
            <a:r>
              <a:rPr lang="ar-SA" sz="3200" b="1" dirty="0" smtClean="0">
                <a:cs typeface="B Titr" pitchFamily="2" charset="-78"/>
              </a:rPr>
              <a:t>تنشي به مراتب </a:t>
            </a:r>
            <a:r>
              <a:rPr lang="ar-SA" sz="3200" b="1" dirty="0" smtClean="0">
                <a:solidFill>
                  <a:srgbClr val="C00000"/>
                </a:solidFill>
                <a:cs typeface="B Titr" pitchFamily="2" charset="-78"/>
              </a:rPr>
              <a:t>بالاتر از ظرفيتهاي طبيعي (جسمي و رواني) </a:t>
            </a:r>
            <a:r>
              <a:rPr lang="ar-SA" sz="3200" b="1" dirty="0" smtClean="0">
                <a:cs typeface="B Titr" pitchFamily="2" charset="-78"/>
              </a:rPr>
              <a:t>در وي ايجاد مي‌شود که نتيجه آن بيماري شغلي و عوارض ناشي از آن باشد.</a:t>
            </a:r>
            <a:endParaRPr lang="fa-IR" sz="3200" dirty="0" smtClean="0">
              <a:solidFill>
                <a:srgbClr val="C00000"/>
              </a:solidFill>
              <a:cs typeface="B Titr" pitchFamily="2" charset="-78"/>
            </a:endParaRPr>
          </a:p>
          <a:p>
            <a:pPr algn="just" rtl="1">
              <a:lnSpc>
                <a:spcPct val="200000"/>
              </a:lnSpc>
            </a:pPr>
            <a:endParaRPr lang="en-US" sz="2800" dirty="0">
              <a:solidFill>
                <a:srgbClr val="C00000"/>
              </a:solidFill>
              <a:cs typeface="B Titr" pitchFamily="2" charset="-78"/>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200"/>
            <a:ext cx="12192000" cy="6019800"/>
          </a:xfrm>
          <a:prstGeom prst="rect">
            <a:avLst/>
          </a:prstGeom>
        </p:spPr>
        <p:txBody>
          <a:bodyPr vert="horz" lIns="91440" tIns="45720" rIns="91440" bIns="45720" rtlCol="0">
            <a:noAutofit/>
          </a:bodyPr>
          <a:lstStyle/>
          <a:p>
            <a:pPr marL="0" marR="0" lvl="0" indent="0" algn="justLow" defTabSz="914400" rtl="1" eaLnBrk="1" fontAlgn="auto" latinLnBrk="0" hangingPunct="1">
              <a:lnSpc>
                <a:spcPct val="150000"/>
              </a:lnSpc>
              <a:spcBef>
                <a:spcPct val="20000"/>
              </a:spcBef>
              <a:spcAft>
                <a:spcPts val="0"/>
              </a:spcAft>
              <a:buClrTx/>
              <a:buSzTx/>
              <a:buFontTx/>
              <a:buChar char="-"/>
              <a:tabLst/>
              <a:defRPr/>
            </a:pPr>
            <a:endParaRPr lang="ar-SA" sz="4000" b="1" dirty="0">
              <a:latin typeface="+mj-lt"/>
              <a:ea typeface="+mj-ea"/>
              <a:cs typeface="B Titr" pitchFamily="2" charset="-78"/>
            </a:endParaRPr>
          </a:p>
        </p:txBody>
      </p:sp>
      <p:sp>
        <p:nvSpPr>
          <p:cNvPr id="3" name="Rectangle 2"/>
          <p:cNvSpPr txBox="1">
            <a:spLocks noChangeArrowheads="1"/>
          </p:cNvSpPr>
          <p:nvPr/>
        </p:nvSpPr>
        <p:spPr>
          <a:xfrm>
            <a:off x="1" y="0"/>
            <a:ext cx="12192000" cy="6858000"/>
          </a:xfrm>
          <a:prstGeom prst="rect">
            <a:avLst/>
          </a:prstGeom>
        </p:spPr>
        <p:txBody>
          <a:bodyPr vert="horz" lIns="91440" tIns="45720" rIns="91440" bIns="45720" rtlCol="0" anchor="ctr">
            <a:noAutofit/>
          </a:bodyPr>
          <a:lstStyle/>
          <a:p>
            <a:pPr marL="0" marR="0" lvl="0" indent="0" algn="just" defTabSz="914400" rtl="1" eaLnBrk="1" fontAlgn="auto" latinLnBrk="0" hangingPunct="1">
              <a:spcBef>
                <a:spcPct val="0"/>
              </a:spcBef>
              <a:spcAft>
                <a:spcPts val="0"/>
              </a:spcAft>
              <a:buClrTx/>
              <a:buSzTx/>
              <a:buFontTx/>
              <a:buNone/>
              <a:tabLst/>
              <a:defRPr/>
            </a:pPr>
            <a:endParaRPr kumimoji="0" lang="fa-IR" sz="2400" b="1" i="0" u="none" strike="noStrike" kern="1200" cap="none" spc="0" normalizeH="0" baseline="0" noProof="0" dirty="0" smtClean="0">
              <a:ln>
                <a:noFill/>
              </a:ln>
              <a:solidFill>
                <a:srgbClr val="C00000"/>
              </a:solidFill>
              <a:effectLst/>
              <a:uLnTx/>
              <a:uFillTx/>
              <a:latin typeface="+mj-lt"/>
              <a:ea typeface="+mj-ea"/>
              <a:cs typeface="B Titr" pitchFamily="2" charset="-78"/>
            </a:endParaRPr>
          </a:p>
        </p:txBody>
      </p:sp>
      <p:sp>
        <p:nvSpPr>
          <p:cNvPr id="4" name="TextBox 3"/>
          <p:cNvSpPr txBox="1"/>
          <p:nvPr/>
        </p:nvSpPr>
        <p:spPr>
          <a:xfrm>
            <a:off x="0" y="0"/>
            <a:ext cx="12192000" cy="7848302"/>
          </a:xfrm>
          <a:prstGeom prst="rect">
            <a:avLst/>
          </a:prstGeom>
          <a:noFill/>
        </p:spPr>
        <p:txBody>
          <a:bodyPr wrap="square" rtlCol="0">
            <a:spAutoFit/>
          </a:bodyPr>
          <a:lstStyle/>
          <a:p>
            <a:pPr algn="just" rtl="1">
              <a:lnSpc>
                <a:spcPct val="200000"/>
              </a:lnSpc>
            </a:pPr>
            <a:r>
              <a:rPr lang="fa-IR" sz="3200" b="1" dirty="0" smtClean="0">
                <a:solidFill>
                  <a:srgbClr val="C00000"/>
                </a:solidFill>
                <a:cs typeface="B Titr" pitchFamily="2" charset="-78"/>
              </a:rPr>
              <a:t>ماده 1 - </a:t>
            </a:r>
            <a:r>
              <a:rPr lang="ar-SA" sz="3200" b="1" dirty="0" smtClean="0">
                <a:solidFill>
                  <a:srgbClr val="C00000"/>
                </a:solidFill>
                <a:cs typeface="B Titr" pitchFamily="2" charset="-78"/>
              </a:rPr>
              <a:t>مشاغل سخت و زيان‌آور موضوع اين ماده به دو گروه تقسيم مي‌شوند: </a:t>
            </a:r>
            <a:endParaRPr lang="en-US" sz="3200" dirty="0" smtClean="0">
              <a:solidFill>
                <a:srgbClr val="C00000"/>
              </a:solidFill>
              <a:cs typeface="B Titr" pitchFamily="2" charset="-78"/>
            </a:endParaRPr>
          </a:p>
          <a:p>
            <a:pPr algn="just" rtl="1">
              <a:lnSpc>
                <a:spcPct val="200000"/>
              </a:lnSpc>
            </a:pPr>
            <a:r>
              <a:rPr lang="ar-SA" sz="3200" b="1" dirty="0" smtClean="0">
                <a:solidFill>
                  <a:srgbClr val="7030A0"/>
                </a:solidFill>
                <a:cs typeface="B Titr" pitchFamily="2" charset="-78"/>
              </a:rPr>
              <a:t>الف ـ </a:t>
            </a:r>
            <a:r>
              <a:rPr lang="ar-SA" sz="3200" b="1" dirty="0" smtClean="0">
                <a:solidFill>
                  <a:schemeClr val="accent6">
                    <a:lumMod val="50000"/>
                  </a:schemeClr>
                </a:solidFill>
                <a:cs typeface="B Titr" pitchFamily="2" charset="-78"/>
              </a:rPr>
              <a:t>مشاغلي که صفت سخت و زيان‌آوري با ماهيت شغلي وابستگي دارد اما مي‌توان با بکارگيري تمهيدات بهداشتي، ايمني و تدابير فني مناسب توسط کارفرما </a:t>
            </a:r>
            <a:r>
              <a:rPr lang="ar-SA" sz="3200" b="1" u="sng" dirty="0" smtClean="0">
                <a:solidFill>
                  <a:srgbClr val="002060"/>
                </a:solidFill>
                <a:cs typeface="B Titr" pitchFamily="2" charset="-78"/>
              </a:rPr>
              <a:t>سختي و زيان‌آوري آنها را حذف نمود. </a:t>
            </a:r>
            <a:endParaRPr lang="en-US" sz="3200" u="sng" dirty="0" smtClean="0">
              <a:solidFill>
                <a:srgbClr val="002060"/>
              </a:solidFill>
              <a:cs typeface="B Titr" pitchFamily="2" charset="-78"/>
            </a:endParaRPr>
          </a:p>
          <a:p>
            <a:pPr algn="just" rtl="1">
              <a:lnSpc>
                <a:spcPct val="200000"/>
              </a:lnSpc>
            </a:pPr>
            <a:r>
              <a:rPr lang="ar-SA" sz="3200" b="1" dirty="0" smtClean="0">
                <a:solidFill>
                  <a:srgbClr val="7030A0"/>
                </a:solidFill>
                <a:cs typeface="B Titr" pitchFamily="2" charset="-78"/>
              </a:rPr>
              <a:t>ب ـ </a:t>
            </a:r>
            <a:r>
              <a:rPr lang="ar-SA" sz="3200" b="1" dirty="0" smtClean="0">
                <a:solidFill>
                  <a:schemeClr val="accent6">
                    <a:lumMod val="50000"/>
                  </a:schemeClr>
                </a:solidFill>
                <a:cs typeface="B Titr" pitchFamily="2" charset="-78"/>
              </a:rPr>
              <a:t>مشاغلي که ماهيتاً سخت و زيان‌آور بوده و با بکارگيري تمهيدات بهداشتي، ايمني و تدابير فني توسط کارفرما، </a:t>
            </a:r>
            <a:r>
              <a:rPr lang="ar-SA" sz="3200" b="1" u="sng" dirty="0" smtClean="0">
                <a:solidFill>
                  <a:srgbClr val="002060"/>
                </a:solidFill>
                <a:cs typeface="B Titr" pitchFamily="2" charset="-78"/>
              </a:rPr>
              <a:t>صفت سخت و زيان‌آوري آنها کاهش يافته ولي کماکان سخت و زيان‌آوري آنها حفظ مي‌گردد. </a:t>
            </a:r>
            <a:endParaRPr lang="en-US" sz="3200" u="sng" dirty="0" smtClean="0">
              <a:solidFill>
                <a:srgbClr val="002060"/>
              </a:solidFill>
              <a:cs typeface="B Titr" pitchFamily="2" charset="-78"/>
            </a:endParaRPr>
          </a:p>
          <a:p>
            <a:pPr algn="just" rtl="1">
              <a:lnSpc>
                <a:spcPct val="200000"/>
              </a:lnSpc>
            </a:pPr>
            <a:endParaRPr lang="en-US" sz="2800" dirty="0">
              <a:solidFill>
                <a:srgbClr val="C00000"/>
              </a:solidFill>
              <a:cs typeface="B Titr" pitchFamily="2" charset="-78"/>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200"/>
            <a:ext cx="12192000" cy="6019800"/>
          </a:xfrm>
          <a:prstGeom prst="rect">
            <a:avLst/>
          </a:prstGeom>
        </p:spPr>
        <p:txBody>
          <a:bodyPr vert="horz" lIns="91440" tIns="45720" rIns="91440" bIns="45720" rtlCol="0">
            <a:noAutofit/>
          </a:bodyPr>
          <a:lstStyle/>
          <a:p>
            <a:pPr marL="0" marR="0" lvl="0" indent="0" algn="justLow" defTabSz="914400" rtl="1" eaLnBrk="1" fontAlgn="auto" latinLnBrk="0" hangingPunct="1">
              <a:lnSpc>
                <a:spcPct val="150000"/>
              </a:lnSpc>
              <a:spcBef>
                <a:spcPct val="20000"/>
              </a:spcBef>
              <a:spcAft>
                <a:spcPts val="0"/>
              </a:spcAft>
              <a:buClrTx/>
              <a:buSzTx/>
              <a:buFontTx/>
              <a:buChar char="-"/>
              <a:tabLst/>
              <a:defRPr/>
            </a:pPr>
            <a:endParaRPr lang="ar-SA" sz="4000" b="1" dirty="0">
              <a:latin typeface="+mj-lt"/>
              <a:ea typeface="+mj-ea"/>
              <a:cs typeface="B Titr" pitchFamily="2" charset="-78"/>
            </a:endParaRPr>
          </a:p>
        </p:txBody>
      </p:sp>
      <p:sp>
        <p:nvSpPr>
          <p:cNvPr id="3" name="Rectangle 2"/>
          <p:cNvSpPr txBox="1">
            <a:spLocks noChangeArrowheads="1"/>
          </p:cNvSpPr>
          <p:nvPr/>
        </p:nvSpPr>
        <p:spPr>
          <a:xfrm>
            <a:off x="1" y="0"/>
            <a:ext cx="12192000" cy="6858000"/>
          </a:xfrm>
          <a:prstGeom prst="rect">
            <a:avLst/>
          </a:prstGeom>
        </p:spPr>
        <p:txBody>
          <a:bodyPr vert="horz" lIns="91440" tIns="45720" rIns="91440" bIns="45720" rtlCol="0" anchor="ctr">
            <a:noAutofit/>
          </a:bodyPr>
          <a:lstStyle/>
          <a:p>
            <a:pPr marL="0" marR="0" lvl="0" indent="0" algn="just" defTabSz="914400" rtl="1" eaLnBrk="1" fontAlgn="auto" latinLnBrk="0" hangingPunct="1">
              <a:spcBef>
                <a:spcPct val="0"/>
              </a:spcBef>
              <a:spcAft>
                <a:spcPts val="0"/>
              </a:spcAft>
              <a:buClrTx/>
              <a:buSzTx/>
              <a:buFontTx/>
              <a:buNone/>
              <a:tabLst/>
              <a:defRPr/>
            </a:pPr>
            <a:endParaRPr kumimoji="0" lang="fa-IR" sz="2400" b="1" i="0" u="none" strike="noStrike" kern="1200" cap="none" spc="0" normalizeH="0" baseline="0" noProof="0" dirty="0" smtClean="0">
              <a:ln>
                <a:noFill/>
              </a:ln>
              <a:solidFill>
                <a:srgbClr val="C00000"/>
              </a:solidFill>
              <a:effectLst/>
              <a:uLnTx/>
              <a:uFillTx/>
              <a:latin typeface="+mj-lt"/>
              <a:ea typeface="+mj-ea"/>
              <a:cs typeface="B Titr" pitchFamily="2" charset="-78"/>
            </a:endParaRPr>
          </a:p>
        </p:txBody>
      </p:sp>
      <p:sp>
        <p:nvSpPr>
          <p:cNvPr id="4" name="TextBox 3"/>
          <p:cNvSpPr txBox="1"/>
          <p:nvPr/>
        </p:nvSpPr>
        <p:spPr>
          <a:xfrm>
            <a:off x="0" y="0"/>
            <a:ext cx="12192000" cy="6986528"/>
          </a:xfrm>
          <a:prstGeom prst="rect">
            <a:avLst/>
          </a:prstGeom>
          <a:noFill/>
        </p:spPr>
        <p:txBody>
          <a:bodyPr wrap="square" rtlCol="0">
            <a:spAutoFit/>
          </a:bodyPr>
          <a:lstStyle/>
          <a:p>
            <a:pPr algn="just" rtl="1">
              <a:lnSpc>
                <a:spcPct val="200000"/>
              </a:lnSpc>
            </a:pPr>
            <a:r>
              <a:rPr lang="fa-IR" sz="3200" b="1" dirty="0" smtClean="0">
                <a:solidFill>
                  <a:srgbClr val="C00000"/>
                </a:solidFill>
                <a:cs typeface="B Titr" pitchFamily="2" charset="-78"/>
              </a:rPr>
              <a:t>ماده 2 - </a:t>
            </a:r>
            <a:r>
              <a:rPr lang="ar-SA" sz="3200" b="1" dirty="0" smtClean="0">
                <a:cs typeface="B Titr" pitchFamily="2" charset="-78"/>
              </a:rPr>
              <a:t>تعيين سخت و زيان‌آور بودن مشاغل موضوع ماده (1) و نوع آن گروه </a:t>
            </a:r>
            <a:r>
              <a:rPr lang="fa-IR" sz="3200" b="1" dirty="0" smtClean="0">
                <a:cs typeface="B Titr" pitchFamily="2" charset="-78"/>
              </a:rPr>
              <a:t>           </a:t>
            </a:r>
            <a:r>
              <a:rPr lang="ar-SA" sz="3200" b="1" dirty="0" smtClean="0">
                <a:cs typeface="B Titr" pitchFamily="2" charset="-78"/>
              </a:rPr>
              <a:t>« الف» و گروه « ب» حسب درخواست کارگر، کارفرما، تشکلها، وزارت بهداشت، درمان و آموزش پزشکي، وزارت کار و امور اجتماعي و سازمان تأمين اجتماعي در هر کارگاه با </a:t>
            </a:r>
            <a:r>
              <a:rPr lang="ar-SA" sz="3200" b="1" u="sng" dirty="0" smtClean="0">
                <a:solidFill>
                  <a:schemeClr val="accent6">
                    <a:lumMod val="50000"/>
                  </a:schemeClr>
                </a:solidFill>
                <a:cs typeface="B Titr" pitchFamily="2" charset="-78"/>
              </a:rPr>
              <a:t>بررسي سوابق</a:t>
            </a:r>
            <a:r>
              <a:rPr lang="ar-SA" sz="3200" b="1" dirty="0" smtClean="0">
                <a:cs typeface="B Titr" pitchFamily="2" charset="-78"/>
              </a:rPr>
              <a:t>، </a:t>
            </a:r>
            <a:r>
              <a:rPr lang="ar-SA" sz="3200" b="1" u="sng" dirty="0" smtClean="0">
                <a:solidFill>
                  <a:schemeClr val="accent6">
                    <a:lumMod val="50000"/>
                  </a:schemeClr>
                </a:solidFill>
                <a:cs typeface="B Titr" pitchFamily="2" charset="-78"/>
              </a:rPr>
              <a:t>انجام بازديد </a:t>
            </a:r>
            <a:r>
              <a:rPr lang="ar-SA" sz="3200" b="1" dirty="0" smtClean="0">
                <a:cs typeface="B Titr" pitchFamily="2" charset="-78"/>
              </a:rPr>
              <a:t>و </a:t>
            </a:r>
            <a:r>
              <a:rPr lang="ar-SA" sz="3200" b="1" u="sng" dirty="0" smtClean="0">
                <a:solidFill>
                  <a:schemeClr val="accent6">
                    <a:lumMod val="50000"/>
                  </a:schemeClr>
                </a:solidFill>
                <a:cs typeface="B Titr" pitchFamily="2" charset="-78"/>
              </a:rPr>
              <a:t>بررسي شرايط کار </a:t>
            </a:r>
            <a:r>
              <a:rPr lang="ar-SA" sz="3200" b="1" dirty="0" smtClean="0">
                <a:cs typeface="B Titr" pitchFamily="2" charset="-78"/>
              </a:rPr>
              <a:t>توسط کارشناسان بهداشت حرفه‌اي وزارت بهداشت، درمان و آموزش پزشکي و بازرسان کار وزارت کار و امور اجتماعي و با </a:t>
            </a:r>
            <a:r>
              <a:rPr lang="ar-SA" sz="3200" b="1" u="sng" dirty="0" smtClean="0">
                <a:solidFill>
                  <a:schemeClr val="accent6">
                    <a:lumMod val="50000"/>
                  </a:schemeClr>
                </a:solidFill>
                <a:cs typeface="B Titr" pitchFamily="2" charset="-78"/>
              </a:rPr>
              <a:t>تأييد توسط کميته‌هاي بدوي و تجديدنظر استاني </a:t>
            </a:r>
            <a:r>
              <a:rPr lang="ar-SA" sz="3200" b="1" dirty="0" smtClean="0">
                <a:cs typeface="B Titr" pitchFamily="2" charset="-78"/>
              </a:rPr>
              <a:t>موضوع اين آيين‌نامه انجام مي‌گيرد. </a:t>
            </a:r>
            <a:endParaRPr lang="en-US" sz="2800" dirty="0">
              <a:solidFill>
                <a:srgbClr val="C00000"/>
              </a:solidFill>
              <a:cs typeface="B Titr" pitchFamily="2" charset="-78"/>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200"/>
            <a:ext cx="12192000" cy="6019800"/>
          </a:xfrm>
          <a:prstGeom prst="rect">
            <a:avLst/>
          </a:prstGeom>
        </p:spPr>
        <p:txBody>
          <a:bodyPr vert="horz" lIns="91440" tIns="45720" rIns="91440" bIns="45720" rtlCol="0">
            <a:noAutofit/>
          </a:bodyPr>
          <a:lstStyle/>
          <a:p>
            <a:pPr marL="0" marR="0" lvl="0" indent="0" algn="justLow" defTabSz="914400" rtl="1" eaLnBrk="1" fontAlgn="auto" latinLnBrk="0" hangingPunct="1">
              <a:lnSpc>
                <a:spcPct val="150000"/>
              </a:lnSpc>
              <a:spcBef>
                <a:spcPct val="20000"/>
              </a:spcBef>
              <a:spcAft>
                <a:spcPts val="0"/>
              </a:spcAft>
              <a:buClrTx/>
              <a:buSzTx/>
              <a:buFontTx/>
              <a:buChar char="-"/>
              <a:tabLst/>
              <a:defRPr/>
            </a:pPr>
            <a:endParaRPr lang="ar-SA" sz="4000" b="1" dirty="0">
              <a:latin typeface="+mj-lt"/>
              <a:ea typeface="+mj-ea"/>
              <a:cs typeface="B Titr" pitchFamily="2" charset="-78"/>
            </a:endParaRPr>
          </a:p>
        </p:txBody>
      </p:sp>
      <p:sp>
        <p:nvSpPr>
          <p:cNvPr id="3" name="Rectangle 2"/>
          <p:cNvSpPr txBox="1">
            <a:spLocks noChangeArrowheads="1"/>
          </p:cNvSpPr>
          <p:nvPr/>
        </p:nvSpPr>
        <p:spPr>
          <a:xfrm>
            <a:off x="1" y="0"/>
            <a:ext cx="12192000" cy="6858000"/>
          </a:xfrm>
          <a:prstGeom prst="rect">
            <a:avLst/>
          </a:prstGeom>
        </p:spPr>
        <p:txBody>
          <a:bodyPr vert="horz" lIns="91440" tIns="45720" rIns="91440" bIns="45720" rtlCol="0" anchor="ctr">
            <a:noAutofit/>
          </a:bodyPr>
          <a:lstStyle/>
          <a:p>
            <a:pPr marL="0" marR="0" lvl="0" indent="0" algn="just" defTabSz="914400" rtl="1" eaLnBrk="1" fontAlgn="auto" latinLnBrk="0" hangingPunct="1">
              <a:spcBef>
                <a:spcPct val="0"/>
              </a:spcBef>
              <a:spcAft>
                <a:spcPts val="0"/>
              </a:spcAft>
              <a:buClrTx/>
              <a:buSzTx/>
              <a:buFontTx/>
              <a:buNone/>
              <a:tabLst/>
              <a:defRPr/>
            </a:pPr>
            <a:endParaRPr kumimoji="0" lang="fa-IR" sz="2400" b="1" i="0" u="none" strike="noStrike" kern="1200" cap="none" spc="0" normalizeH="0" baseline="0" noProof="0" dirty="0" smtClean="0">
              <a:ln>
                <a:noFill/>
              </a:ln>
              <a:solidFill>
                <a:srgbClr val="C00000"/>
              </a:solidFill>
              <a:effectLst/>
              <a:uLnTx/>
              <a:uFillTx/>
              <a:latin typeface="+mj-lt"/>
              <a:ea typeface="+mj-ea"/>
              <a:cs typeface="B Titr" pitchFamily="2" charset="-78"/>
            </a:endParaRPr>
          </a:p>
        </p:txBody>
      </p:sp>
      <p:sp>
        <p:nvSpPr>
          <p:cNvPr id="4" name="TextBox 3"/>
          <p:cNvSpPr txBox="1"/>
          <p:nvPr/>
        </p:nvSpPr>
        <p:spPr>
          <a:xfrm>
            <a:off x="0" y="0"/>
            <a:ext cx="12192000" cy="7478970"/>
          </a:xfrm>
          <a:prstGeom prst="rect">
            <a:avLst/>
          </a:prstGeom>
          <a:noFill/>
        </p:spPr>
        <p:txBody>
          <a:bodyPr wrap="square" rtlCol="0">
            <a:spAutoFit/>
          </a:bodyPr>
          <a:lstStyle/>
          <a:p>
            <a:pPr algn="just" rtl="1">
              <a:lnSpc>
                <a:spcPct val="200000"/>
              </a:lnSpc>
            </a:pPr>
            <a:r>
              <a:rPr lang="fa-IR" sz="3200" b="1" dirty="0" smtClean="0">
                <a:solidFill>
                  <a:srgbClr val="C00000"/>
                </a:solidFill>
                <a:cs typeface="B Titr" pitchFamily="2" charset="-78"/>
              </a:rPr>
              <a:t>ماده 2 – </a:t>
            </a:r>
          </a:p>
          <a:p>
            <a:pPr algn="just" rtl="1">
              <a:lnSpc>
                <a:spcPct val="200000"/>
              </a:lnSpc>
            </a:pPr>
            <a:r>
              <a:rPr lang="ar-SA" sz="3600" b="1" dirty="0" smtClean="0">
                <a:cs typeface="B Titr" pitchFamily="2" charset="-78"/>
              </a:rPr>
              <a:t>تبصره ـ در موارد مشمول بند « الف» ماده (1) اين آيين‌نامه که </a:t>
            </a:r>
            <a:r>
              <a:rPr lang="ar-SA" sz="3600" b="1" dirty="0" smtClean="0">
                <a:solidFill>
                  <a:schemeClr val="accent6">
                    <a:lumMod val="50000"/>
                  </a:schemeClr>
                </a:solidFill>
                <a:cs typeface="B Titr" pitchFamily="2" charset="-78"/>
              </a:rPr>
              <a:t>استاندارد حدود تماس شغلي عوامل بيماري‌زا و سخت و زيان‌آور </a:t>
            </a:r>
            <a:r>
              <a:rPr lang="ar-SA" sz="3600" b="1" dirty="0" smtClean="0">
                <a:cs typeface="B Titr" pitchFamily="2" charset="-78"/>
              </a:rPr>
              <a:t>وجود دارد اتخاذ تصميم قطعي در کميته‌ها مستلزم </a:t>
            </a:r>
            <a:r>
              <a:rPr lang="ar-SA" sz="3600" b="1" u="sng" dirty="0" smtClean="0">
                <a:solidFill>
                  <a:schemeClr val="accent6">
                    <a:lumMod val="50000"/>
                  </a:schemeClr>
                </a:solidFill>
                <a:cs typeface="B Titr" pitchFamily="2" charset="-78"/>
              </a:rPr>
              <a:t>اندازه‌گيري</a:t>
            </a:r>
            <a:r>
              <a:rPr lang="ar-SA" sz="3600" b="1" dirty="0" smtClean="0">
                <a:cs typeface="B Titr" pitchFamily="2" charset="-78"/>
              </a:rPr>
              <a:t> و </a:t>
            </a:r>
            <a:r>
              <a:rPr lang="ar-SA" sz="3600" b="1" u="sng" dirty="0" smtClean="0">
                <a:solidFill>
                  <a:schemeClr val="accent6">
                    <a:lumMod val="50000"/>
                  </a:schemeClr>
                </a:solidFill>
                <a:cs typeface="B Titr" pitchFamily="2" charset="-78"/>
              </a:rPr>
              <a:t>اظهارنظر</a:t>
            </a:r>
            <a:r>
              <a:rPr lang="ar-SA" sz="3600" b="1" dirty="0" smtClean="0">
                <a:cs typeface="B Titr" pitchFamily="2" charset="-78"/>
              </a:rPr>
              <a:t> کارشناسان بهداشت حرفه‌اي وزارت بهداشت، درمان و آموزش پزشکي و يا ساير مراکز داراي مجوز از وزارتخانه يادشده است. </a:t>
            </a:r>
            <a:endParaRPr lang="en-US" sz="3600" dirty="0" smtClean="0">
              <a:cs typeface="B Titr" pitchFamily="2" charset="-78"/>
            </a:endParaRPr>
          </a:p>
          <a:p>
            <a:pPr algn="just" rtl="1">
              <a:lnSpc>
                <a:spcPct val="200000"/>
              </a:lnSpc>
            </a:pPr>
            <a:endParaRPr lang="en-US" sz="2800" dirty="0">
              <a:solidFill>
                <a:srgbClr val="C00000"/>
              </a:solidFill>
              <a:cs typeface="B Titr" pitchFamily="2" charset="-78"/>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200"/>
            <a:ext cx="12192000" cy="6019800"/>
          </a:xfrm>
          <a:prstGeom prst="rect">
            <a:avLst/>
          </a:prstGeom>
        </p:spPr>
        <p:txBody>
          <a:bodyPr vert="horz" lIns="91440" tIns="45720" rIns="91440" bIns="45720" rtlCol="0">
            <a:noAutofit/>
          </a:bodyPr>
          <a:lstStyle/>
          <a:p>
            <a:pPr marL="0" marR="0" lvl="0" indent="0" algn="justLow" defTabSz="914400" rtl="1" eaLnBrk="1" fontAlgn="auto" latinLnBrk="0" hangingPunct="1">
              <a:lnSpc>
                <a:spcPct val="150000"/>
              </a:lnSpc>
              <a:spcBef>
                <a:spcPct val="20000"/>
              </a:spcBef>
              <a:spcAft>
                <a:spcPts val="0"/>
              </a:spcAft>
              <a:buClrTx/>
              <a:buSzTx/>
              <a:buFontTx/>
              <a:buChar char="-"/>
              <a:tabLst/>
              <a:defRPr/>
            </a:pPr>
            <a:endParaRPr lang="ar-SA" sz="4000" b="1" dirty="0">
              <a:latin typeface="+mj-lt"/>
              <a:ea typeface="+mj-ea"/>
              <a:cs typeface="B Titr" pitchFamily="2" charset="-78"/>
            </a:endParaRPr>
          </a:p>
        </p:txBody>
      </p:sp>
      <p:sp>
        <p:nvSpPr>
          <p:cNvPr id="3" name="Rectangle 2"/>
          <p:cNvSpPr txBox="1">
            <a:spLocks noChangeArrowheads="1"/>
          </p:cNvSpPr>
          <p:nvPr/>
        </p:nvSpPr>
        <p:spPr>
          <a:xfrm>
            <a:off x="1" y="0"/>
            <a:ext cx="12192000" cy="6858000"/>
          </a:xfrm>
          <a:prstGeom prst="rect">
            <a:avLst/>
          </a:prstGeom>
        </p:spPr>
        <p:txBody>
          <a:bodyPr vert="horz" lIns="91440" tIns="45720" rIns="91440" bIns="45720" rtlCol="0" anchor="ctr">
            <a:noAutofit/>
          </a:bodyPr>
          <a:lstStyle/>
          <a:p>
            <a:pPr marL="0" marR="0" lvl="0" indent="0" algn="just" defTabSz="914400" rtl="1" eaLnBrk="1" fontAlgn="auto" latinLnBrk="0" hangingPunct="1">
              <a:spcBef>
                <a:spcPct val="0"/>
              </a:spcBef>
              <a:spcAft>
                <a:spcPts val="0"/>
              </a:spcAft>
              <a:buClrTx/>
              <a:buSzTx/>
              <a:buFontTx/>
              <a:buNone/>
              <a:tabLst/>
              <a:defRPr/>
            </a:pPr>
            <a:endParaRPr kumimoji="0" lang="fa-IR" sz="2400" b="1" i="0" u="none" strike="noStrike" kern="1200" cap="none" spc="0" normalizeH="0" baseline="0" noProof="0" dirty="0" smtClean="0">
              <a:ln>
                <a:noFill/>
              </a:ln>
              <a:solidFill>
                <a:srgbClr val="C00000"/>
              </a:solidFill>
              <a:effectLst/>
              <a:uLnTx/>
              <a:uFillTx/>
              <a:latin typeface="+mj-lt"/>
              <a:ea typeface="+mj-ea"/>
              <a:cs typeface="B Titr" pitchFamily="2" charset="-78"/>
            </a:endParaRPr>
          </a:p>
        </p:txBody>
      </p:sp>
      <p:sp>
        <p:nvSpPr>
          <p:cNvPr id="4" name="TextBox 3"/>
          <p:cNvSpPr txBox="1"/>
          <p:nvPr/>
        </p:nvSpPr>
        <p:spPr>
          <a:xfrm>
            <a:off x="0" y="0"/>
            <a:ext cx="12192000" cy="6647974"/>
          </a:xfrm>
          <a:prstGeom prst="rect">
            <a:avLst/>
          </a:prstGeom>
          <a:noFill/>
        </p:spPr>
        <p:txBody>
          <a:bodyPr wrap="square" rtlCol="0">
            <a:spAutoFit/>
          </a:bodyPr>
          <a:lstStyle/>
          <a:p>
            <a:pPr algn="just" rtl="1">
              <a:lnSpc>
                <a:spcPct val="150000"/>
              </a:lnSpc>
            </a:pPr>
            <a:r>
              <a:rPr lang="ar-SA" sz="3200" b="1" dirty="0" smtClean="0">
                <a:solidFill>
                  <a:schemeClr val="accent6">
                    <a:lumMod val="50000"/>
                  </a:schemeClr>
                </a:solidFill>
                <a:cs typeface="B Titr" pitchFamily="2" charset="-78"/>
              </a:rPr>
              <a:t>ماده4ـ</a:t>
            </a:r>
            <a:r>
              <a:rPr lang="ar-SA" sz="3200" b="1" dirty="0" smtClean="0">
                <a:cs typeface="B Titr" pitchFamily="2" charset="-78"/>
              </a:rPr>
              <a:t> کارفرمايان مکلفند شاغلين در کارهاي سخت و زيان‌آور را حداقل سالي يکبار به منظور آگاهي از روند سلامتي و تشخيص بهنگام بيماري و پيشگيري از فرسايش جسمي و روحي آنان توسط مراکز بهداشتي و درماني مورد معاينه قرار داده و نتيجه را در پرونده‌هاي مربوط ضبط و يک نسخه از آن را به سازمان تأمين اجتماعي ارايه نمايند. </a:t>
            </a:r>
            <a:endParaRPr lang="en-US" sz="3200" dirty="0" smtClean="0">
              <a:cs typeface="B Titr" pitchFamily="2" charset="-78"/>
            </a:endParaRPr>
          </a:p>
          <a:p>
            <a:pPr algn="just" rtl="1">
              <a:lnSpc>
                <a:spcPct val="150000"/>
              </a:lnSpc>
            </a:pPr>
            <a:r>
              <a:rPr lang="ar-SA" sz="3200" b="1" dirty="0" smtClean="0">
                <a:solidFill>
                  <a:schemeClr val="accent6">
                    <a:lumMod val="50000"/>
                  </a:schemeClr>
                </a:solidFill>
                <a:cs typeface="B Titr" pitchFamily="2" charset="-78"/>
              </a:rPr>
              <a:t>تبصره1ـ</a:t>
            </a:r>
            <a:r>
              <a:rPr lang="ar-SA" sz="3200" b="1" dirty="0" smtClean="0">
                <a:cs typeface="B Titr" pitchFamily="2" charset="-78"/>
              </a:rPr>
              <a:t> تغيير شغل بيمه‌شده که در معرض فرسايش جسمي و روحي ناشي از اشتغال در کارهاي سخت و زيان‌آور باشد </a:t>
            </a:r>
            <a:r>
              <a:rPr lang="ar-SA" sz="3200" b="1" u="sng" dirty="0" smtClean="0">
                <a:solidFill>
                  <a:srgbClr val="C00000"/>
                </a:solidFill>
                <a:cs typeface="B Titr" pitchFamily="2" charset="-78"/>
              </a:rPr>
              <a:t>براساس مقررات پيش‌بيني‌شده در قانون کار </a:t>
            </a:r>
            <a:r>
              <a:rPr lang="ar-SA" sz="3200" b="1" dirty="0" smtClean="0">
                <a:cs typeface="B Titr" pitchFamily="2" charset="-78"/>
              </a:rPr>
              <a:t>صورت مي‌گيرد. </a:t>
            </a:r>
            <a:endParaRPr lang="en-US" sz="3200" dirty="0" smtClean="0">
              <a:cs typeface="B Titr" pitchFamily="2" charset="-78"/>
            </a:endParaRPr>
          </a:p>
          <a:p>
            <a:pPr algn="just" rtl="1">
              <a:lnSpc>
                <a:spcPct val="150000"/>
              </a:lnSpc>
            </a:pPr>
            <a:endParaRPr lang="en-US" sz="2800" dirty="0">
              <a:solidFill>
                <a:srgbClr val="C00000"/>
              </a:solidFill>
              <a:cs typeface="B Titr" pitchFamily="2" charset="-78"/>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200"/>
            <a:ext cx="12192000" cy="6019800"/>
          </a:xfrm>
          <a:prstGeom prst="rect">
            <a:avLst/>
          </a:prstGeom>
        </p:spPr>
        <p:txBody>
          <a:bodyPr vert="horz" lIns="91440" tIns="45720" rIns="91440" bIns="45720" rtlCol="0">
            <a:noAutofit/>
          </a:bodyPr>
          <a:lstStyle/>
          <a:p>
            <a:pPr marL="0" marR="0" lvl="0" indent="0" algn="justLow" defTabSz="914400" rtl="1" eaLnBrk="1" fontAlgn="auto" latinLnBrk="0" hangingPunct="1">
              <a:lnSpc>
                <a:spcPct val="150000"/>
              </a:lnSpc>
              <a:spcBef>
                <a:spcPct val="20000"/>
              </a:spcBef>
              <a:spcAft>
                <a:spcPts val="0"/>
              </a:spcAft>
              <a:buClrTx/>
              <a:buSzTx/>
              <a:buFontTx/>
              <a:buChar char="-"/>
              <a:tabLst/>
              <a:defRPr/>
            </a:pPr>
            <a:endParaRPr lang="ar-SA" sz="4000" b="1" dirty="0">
              <a:latin typeface="+mj-lt"/>
              <a:ea typeface="+mj-ea"/>
              <a:cs typeface="B Titr" pitchFamily="2" charset="-78"/>
            </a:endParaRPr>
          </a:p>
        </p:txBody>
      </p:sp>
      <p:sp>
        <p:nvSpPr>
          <p:cNvPr id="3" name="Rectangle 2"/>
          <p:cNvSpPr txBox="1">
            <a:spLocks noChangeArrowheads="1"/>
          </p:cNvSpPr>
          <p:nvPr/>
        </p:nvSpPr>
        <p:spPr>
          <a:xfrm>
            <a:off x="1" y="0"/>
            <a:ext cx="12192000" cy="6858000"/>
          </a:xfrm>
          <a:prstGeom prst="rect">
            <a:avLst/>
          </a:prstGeom>
        </p:spPr>
        <p:txBody>
          <a:bodyPr vert="horz" lIns="91440" tIns="45720" rIns="91440" bIns="45720" rtlCol="0" anchor="ctr">
            <a:noAutofit/>
          </a:bodyPr>
          <a:lstStyle/>
          <a:p>
            <a:pPr marL="0" marR="0" lvl="0" indent="0" algn="just" defTabSz="914400" rtl="1" eaLnBrk="1" fontAlgn="auto" latinLnBrk="0" hangingPunct="1">
              <a:spcBef>
                <a:spcPct val="0"/>
              </a:spcBef>
              <a:spcAft>
                <a:spcPts val="0"/>
              </a:spcAft>
              <a:buClrTx/>
              <a:buSzTx/>
              <a:buFontTx/>
              <a:buNone/>
              <a:tabLst/>
              <a:defRPr/>
            </a:pPr>
            <a:endParaRPr kumimoji="0" lang="fa-IR" sz="2400" b="1" i="0" u="none" strike="noStrike" kern="1200" cap="none" spc="0" normalizeH="0" baseline="0" noProof="0" dirty="0" smtClean="0">
              <a:ln>
                <a:noFill/>
              </a:ln>
              <a:solidFill>
                <a:srgbClr val="C00000"/>
              </a:solidFill>
              <a:effectLst/>
              <a:uLnTx/>
              <a:uFillTx/>
              <a:latin typeface="+mj-lt"/>
              <a:ea typeface="+mj-ea"/>
              <a:cs typeface="B Titr" pitchFamily="2" charset="-78"/>
            </a:endParaRPr>
          </a:p>
        </p:txBody>
      </p:sp>
      <p:sp>
        <p:nvSpPr>
          <p:cNvPr id="4" name="TextBox 3"/>
          <p:cNvSpPr txBox="1"/>
          <p:nvPr/>
        </p:nvSpPr>
        <p:spPr>
          <a:xfrm>
            <a:off x="0" y="0"/>
            <a:ext cx="12192000" cy="6678751"/>
          </a:xfrm>
          <a:prstGeom prst="rect">
            <a:avLst/>
          </a:prstGeom>
          <a:noFill/>
        </p:spPr>
        <p:txBody>
          <a:bodyPr wrap="square" rtlCol="0">
            <a:spAutoFit/>
          </a:bodyPr>
          <a:lstStyle/>
          <a:p>
            <a:pPr algn="just" rtl="1">
              <a:lnSpc>
                <a:spcPct val="150000"/>
              </a:lnSpc>
            </a:pPr>
            <a:r>
              <a:rPr lang="ar-SA" sz="3200" b="1" dirty="0" smtClean="0">
                <a:solidFill>
                  <a:srgbClr val="C00000"/>
                </a:solidFill>
                <a:cs typeface="B Titr" pitchFamily="2" charset="-78"/>
              </a:rPr>
              <a:t>کميته بدوي </a:t>
            </a:r>
            <a:r>
              <a:rPr lang="fa-IR" sz="3200" b="1" dirty="0" smtClean="0">
                <a:solidFill>
                  <a:srgbClr val="C00000"/>
                </a:solidFill>
                <a:cs typeface="B Titr" pitchFamily="2" charset="-78"/>
              </a:rPr>
              <a:t>مشاغل سخت و زیان آور</a:t>
            </a:r>
            <a:r>
              <a:rPr lang="ar-SA" sz="3200" b="1" dirty="0" smtClean="0">
                <a:solidFill>
                  <a:srgbClr val="C00000"/>
                </a:solidFill>
                <a:cs typeface="B Titr" pitchFamily="2" charset="-78"/>
              </a:rPr>
              <a:t>مرکب از اعضاي زير مي باشد:</a:t>
            </a:r>
            <a:endParaRPr lang="en-US" sz="3200" dirty="0" smtClean="0">
              <a:solidFill>
                <a:srgbClr val="C00000"/>
              </a:solidFill>
              <a:cs typeface="B Titr" pitchFamily="2" charset="-78"/>
            </a:endParaRPr>
          </a:p>
          <a:p>
            <a:pPr algn="just" rtl="1">
              <a:lnSpc>
                <a:spcPct val="150000"/>
              </a:lnSpc>
            </a:pPr>
            <a:r>
              <a:rPr lang="ar-SA" sz="3200" b="1" dirty="0" smtClean="0">
                <a:solidFill>
                  <a:srgbClr val="C00000"/>
                </a:solidFill>
                <a:cs typeface="B Titr" pitchFamily="2" charset="-78"/>
              </a:rPr>
              <a:t>1ـ</a:t>
            </a:r>
            <a:r>
              <a:rPr lang="ar-SA" sz="3200" b="1" dirty="0" smtClean="0">
                <a:cs typeface="B Titr" pitchFamily="2" charset="-78"/>
              </a:rPr>
              <a:t> معاون روابط کار سازمان کار و امور اجتماعي استان و يا نماينده وي به عنوان رييس جلسه.</a:t>
            </a:r>
            <a:endParaRPr lang="fa-IR" sz="3200" b="1" dirty="0" smtClean="0">
              <a:cs typeface="B Titr" pitchFamily="2" charset="-78"/>
            </a:endParaRPr>
          </a:p>
          <a:p>
            <a:pPr algn="just" rtl="1">
              <a:lnSpc>
                <a:spcPct val="150000"/>
              </a:lnSpc>
            </a:pPr>
            <a:r>
              <a:rPr lang="ar-SA" sz="3200" b="1" dirty="0" smtClean="0">
                <a:solidFill>
                  <a:srgbClr val="C00000"/>
                </a:solidFill>
                <a:cs typeface="B Titr" pitchFamily="2" charset="-78"/>
              </a:rPr>
              <a:t>2ـ</a:t>
            </a:r>
            <a:r>
              <a:rPr lang="ar-SA" sz="3200" b="1" dirty="0" smtClean="0">
                <a:cs typeface="B Titr" pitchFamily="2" charset="-78"/>
              </a:rPr>
              <a:t> معاون امور بيمه‌اي اداره کل تأمين اجتماعي استان و يا نماينده وي. </a:t>
            </a:r>
            <a:endParaRPr lang="fa-IR" sz="3200" b="1" dirty="0" smtClean="0">
              <a:cs typeface="B Titr" pitchFamily="2" charset="-78"/>
            </a:endParaRPr>
          </a:p>
          <a:p>
            <a:pPr algn="just" rtl="1">
              <a:lnSpc>
                <a:spcPct val="150000"/>
              </a:lnSpc>
            </a:pPr>
            <a:r>
              <a:rPr lang="ar-SA" sz="3200" b="1" dirty="0" smtClean="0">
                <a:solidFill>
                  <a:srgbClr val="C00000"/>
                </a:solidFill>
                <a:cs typeface="B Titr" pitchFamily="2" charset="-78"/>
              </a:rPr>
              <a:t>3ـ</a:t>
            </a:r>
            <a:r>
              <a:rPr lang="ar-SA" sz="3200" b="1" dirty="0" smtClean="0">
                <a:cs typeface="B Titr" pitchFamily="2" charset="-78"/>
              </a:rPr>
              <a:t> کارشناس مسئول بهداشت حرفه‌اي معاونت بهداشتي دانشگاه/دانشکده علوم پزشکي ذي‌ربط. </a:t>
            </a:r>
            <a:endParaRPr lang="en-US" sz="3200" dirty="0" smtClean="0">
              <a:cs typeface="B Titr" pitchFamily="2" charset="-78"/>
            </a:endParaRPr>
          </a:p>
          <a:p>
            <a:pPr algn="just" rtl="1">
              <a:lnSpc>
                <a:spcPct val="150000"/>
              </a:lnSpc>
            </a:pPr>
            <a:r>
              <a:rPr lang="ar-SA" sz="3200" b="1" dirty="0" smtClean="0">
                <a:solidFill>
                  <a:srgbClr val="C00000"/>
                </a:solidFill>
                <a:cs typeface="B Titr" pitchFamily="2" charset="-78"/>
              </a:rPr>
              <a:t>4ـ</a:t>
            </a:r>
            <a:r>
              <a:rPr lang="ar-SA" sz="3200" b="1" dirty="0" smtClean="0">
                <a:cs typeface="B Titr" pitchFamily="2" charset="-78"/>
              </a:rPr>
              <a:t> نماينده کارگران حسب معرفي تشکل حائز اکثريت استان بنا به تشخيص سازمان کار و امور اجتماعي استان. </a:t>
            </a:r>
            <a:endParaRPr lang="en-US" sz="3200" dirty="0" smtClean="0">
              <a:cs typeface="B Titr" pitchFamily="2" charset="-78"/>
            </a:endParaRPr>
          </a:p>
          <a:p>
            <a:pPr algn="just" rtl="1">
              <a:lnSpc>
                <a:spcPct val="150000"/>
              </a:lnSpc>
            </a:pPr>
            <a:r>
              <a:rPr lang="ar-SA" sz="3200" b="1" dirty="0" smtClean="0">
                <a:solidFill>
                  <a:srgbClr val="C00000"/>
                </a:solidFill>
                <a:cs typeface="B Titr" pitchFamily="2" charset="-78"/>
              </a:rPr>
              <a:t>5 ـ </a:t>
            </a:r>
            <a:r>
              <a:rPr lang="ar-SA" sz="3200" b="1" dirty="0" smtClean="0">
                <a:cs typeface="B Titr" pitchFamily="2" charset="-78"/>
              </a:rPr>
              <a:t>نماينده کارفرمايان حسب معرفي کانون انجمنهاي صنفي کارفرمايي استان. </a:t>
            </a:r>
            <a:endParaRPr lang="en-US" sz="3200" dirty="0">
              <a:cs typeface="B Titr" pitchFamily="2" charset="-7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TextBox 1"/>
          <p:cNvSpPr txBox="1">
            <a:spLocks noChangeArrowheads="1"/>
          </p:cNvSpPr>
          <p:nvPr/>
        </p:nvSpPr>
        <p:spPr bwMode="auto">
          <a:xfrm>
            <a:off x="0" y="0"/>
            <a:ext cx="12192000" cy="7417415"/>
          </a:xfrm>
          <a:prstGeom prst="rect">
            <a:avLst/>
          </a:prstGeom>
          <a:noFill/>
          <a:ln w="9525">
            <a:noFill/>
            <a:miter lim="800000"/>
            <a:headEnd/>
            <a:tailEnd/>
          </a:ln>
        </p:spPr>
        <p:txBody>
          <a:bodyPr wrap="square">
            <a:spAutoFit/>
          </a:bodyPr>
          <a:lstStyle/>
          <a:p>
            <a:pPr algn="just" rtl="1"/>
            <a:r>
              <a:rPr lang="fa-IR" sz="4400" dirty="0" smtClean="0">
                <a:solidFill>
                  <a:schemeClr val="accent6">
                    <a:lumMod val="75000"/>
                  </a:schemeClr>
                </a:solidFill>
                <a:cs typeface="B Titr" pitchFamily="2" charset="-78"/>
              </a:rPr>
              <a:t>چرا باید از بروز حوادث ناشی از کار جلوگیری شود ؟</a:t>
            </a:r>
          </a:p>
          <a:p>
            <a:pPr algn="just" rtl="1">
              <a:buFont typeface="Wingdings" pitchFamily="2" charset="2"/>
              <a:buChar char="ü"/>
            </a:pPr>
            <a:r>
              <a:rPr lang="fa-IR" sz="3600" dirty="0" smtClean="0">
                <a:cs typeface="B Titr" pitchFamily="2" charset="-78"/>
              </a:rPr>
              <a:t>گاها </a:t>
            </a:r>
            <a:r>
              <a:rPr lang="fa-IR" sz="3600" dirty="0">
                <a:cs typeface="B Titr" pitchFamily="2" charset="-78"/>
              </a:rPr>
              <a:t>حوادث</a:t>
            </a:r>
            <a:r>
              <a:rPr lang="ar-SA" sz="3600" dirty="0">
                <a:cs typeface="B Titr" pitchFamily="2" charset="-78"/>
              </a:rPr>
              <a:t> زندگی فرد را به کلی </a:t>
            </a:r>
            <a:r>
              <a:rPr lang="fa-IR" sz="3600" dirty="0">
                <a:cs typeface="B Titr" pitchFamily="2" charset="-78"/>
              </a:rPr>
              <a:t>مختل </a:t>
            </a:r>
            <a:r>
              <a:rPr lang="ar-SA" sz="3600" dirty="0">
                <a:cs typeface="B Titr" pitchFamily="2" charset="-78"/>
              </a:rPr>
              <a:t>می </a:t>
            </a:r>
            <a:r>
              <a:rPr lang="fa-IR" sz="3600" dirty="0">
                <a:cs typeface="B Titr" pitchFamily="2" charset="-78"/>
              </a:rPr>
              <a:t>کن</a:t>
            </a:r>
            <a:r>
              <a:rPr lang="ar-SA" sz="3600" dirty="0">
                <a:cs typeface="B Titr" pitchFamily="2" charset="-78"/>
              </a:rPr>
              <a:t>د . </a:t>
            </a:r>
            <a:endParaRPr lang="fa-IR" sz="3600" dirty="0">
              <a:cs typeface="B Titr" pitchFamily="2" charset="-78"/>
            </a:endParaRPr>
          </a:p>
          <a:p>
            <a:pPr algn="just" rtl="1">
              <a:buFont typeface="Wingdings" pitchFamily="2" charset="2"/>
              <a:buChar char="ü"/>
            </a:pPr>
            <a:r>
              <a:rPr lang="fa-IR" sz="3600" dirty="0">
                <a:cs typeface="B Titr" pitchFamily="2" charset="-78"/>
              </a:rPr>
              <a:t> اغلب </a:t>
            </a:r>
            <a:r>
              <a:rPr lang="ar-SA" sz="3600" dirty="0">
                <a:cs typeface="B Titr" pitchFamily="2" charset="-78"/>
              </a:rPr>
              <a:t>معلولیت </a:t>
            </a:r>
            <a:r>
              <a:rPr lang="fa-IR" sz="3600" dirty="0">
                <a:cs typeface="B Titr" pitchFamily="2" charset="-78"/>
              </a:rPr>
              <a:t>ه</a:t>
            </a:r>
            <a:r>
              <a:rPr lang="ar-SA" sz="3600" dirty="0">
                <a:cs typeface="B Titr" pitchFamily="2" charset="-78"/>
              </a:rPr>
              <a:t>ا  به راحتی قابل جبران نیست. </a:t>
            </a:r>
            <a:endParaRPr lang="fa-IR" sz="3600" dirty="0">
              <a:cs typeface="B Titr" pitchFamily="2" charset="-78"/>
            </a:endParaRPr>
          </a:p>
          <a:p>
            <a:pPr algn="just" rtl="1">
              <a:buFont typeface="Wingdings" pitchFamily="2" charset="2"/>
              <a:buChar char="ü"/>
            </a:pPr>
            <a:r>
              <a:rPr lang="ar-SA" sz="3600" dirty="0">
                <a:cs typeface="B Titr" pitchFamily="2" charset="-78"/>
              </a:rPr>
              <a:t>کارکنان، سرپرستان و مدیران را به دیده مقصر می نگرند </a:t>
            </a:r>
            <a:r>
              <a:rPr lang="fa-IR" sz="3600" dirty="0">
                <a:cs typeface="B Titr" pitchFamily="2" charset="-78"/>
              </a:rPr>
              <a:t>. </a:t>
            </a:r>
          </a:p>
          <a:p>
            <a:pPr algn="just" rtl="1">
              <a:buFont typeface="Wingdings" pitchFamily="2" charset="2"/>
              <a:buChar char="ü"/>
            </a:pPr>
            <a:r>
              <a:rPr lang="ar-SA" sz="3600" dirty="0">
                <a:cs typeface="B Titr" pitchFamily="2" charset="-78"/>
              </a:rPr>
              <a:t>این امر بر ارتباطات کاری اثر منفی </a:t>
            </a:r>
            <a:r>
              <a:rPr lang="fa-IR" sz="3600" dirty="0">
                <a:cs typeface="B Titr" pitchFamily="2" charset="-78"/>
              </a:rPr>
              <a:t>می </a:t>
            </a:r>
            <a:r>
              <a:rPr lang="ar-SA" sz="3600" dirty="0">
                <a:cs typeface="B Titr" pitchFamily="2" charset="-78"/>
              </a:rPr>
              <a:t>گذارد.</a:t>
            </a:r>
            <a:endParaRPr lang="fa-IR" sz="3600" dirty="0">
              <a:cs typeface="B Titr" pitchFamily="2" charset="-78"/>
            </a:endParaRPr>
          </a:p>
          <a:p>
            <a:pPr algn="just" rtl="1">
              <a:buFont typeface="Wingdings" pitchFamily="2" charset="2"/>
              <a:buChar char="ü"/>
            </a:pPr>
            <a:r>
              <a:rPr lang="ar-SA" sz="3600" dirty="0">
                <a:cs typeface="B Titr" pitchFamily="2" charset="-78"/>
              </a:rPr>
              <a:t>سرپرس</a:t>
            </a:r>
            <a:r>
              <a:rPr lang="fa-IR" sz="3600" dirty="0">
                <a:cs typeface="B Titr" pitchFamily="2" charset="-78"/>
              </a:rPr>
              <a:t>ـ</a:t>
            </a:r>
            <a:r>
              <a:rPr lang="ar-SA" sz="3600" dirty="0">
                <a:cs typeface="B Titr" pitchFamily="2" charset="-78"/>
              </a:rPr>
              <a:t>تان و م</a:t>
            </a:r>
            <a:r>
              <a:rPr lang="fa-IR" sz="3600" dirty="0">
                <a:cs typeface="B Titr" pitchFamily="2" charset="-78"/>
              </a:rPr>
              <a:t>ـ</a:t>
            </a:r>
            <a:r>
              <a:rPr lang="ar-SA" sz="3600" dirty="0">
                <a:cs typeface="B Titr" pitchFamily="2" charset="-78"/>
              </a:rPr>
              <a:t>دی</a:t>
            </a:r>
            <a:r>
              <a:rPr lang="fa-IR" sz="3600" dirty="0">
                <a:cs typeface="B Titr" pitchFamily="2" charset="-78"/>
              </a:rPr>
              <a:t>ـ</a:t>
            </a:r>
            <a:r>
              <a:rPr lang="ar-SA" sz="3600" dirty="0">
                <a:cs typeface="B Titr" pitchFamily="2" charset="-78"/>
              </a:rPr>
              <a:t>ران در اث</a:t>
            </a:r>
            <a:r>
              <a:rPr lang="fa-IR" sz="3600" dirty="0">
                <a:cs typeface="B Titr" pitchFamily="2" charset="-78"/>
              </a:rPr>
              <a:t>ـ</a:t>
            </a:r>
            <a:r>
              <a:rPr lang="ar-SA" sz="3600" dirty="0">
                <a:cs typeface="B Titr" pitchFamily="2" charset="-78"/>
              </a:rPr>
              <a:t>ر </a:t>
            </a:r>
            <a:endParaRPr lang="fa-IR" sz="3600" dirty="0">
              <a:cs typeface="B Titr" pitchFamily="2" charset="-78"/>
            </a:endParaRPr>
          </a:p>
          <a:p>
            <a:pPr algn="just" rtl="1"/>
            <a:r>
              <a:rPr lang="ar-SA" sz="3600" dirty="0" smtClean="0">
                <a:cs typeface="B Titr" pitchFamily="2" charset="-78"/>
              </a:rPr>
              <a:t>احس</a:t>
            </a:r>
            <a:r>
              <a:rPr lang="fa-IR" sz="3600" dirty="0" smtClean="0">
                <a:cs typeface="B Titr" pitchFamily="2" charset="-78"/>
              </a:rPr>
              <a:t>ـ</a:t>
            </a:r>
            <a:r>
              <a:rPr lang="ar-SA" sz="3600" dirty="0" smtClean="0">
                <a:cs typeface="B Titr" pitchFamily="2" charset="-78"/>
              </a:rPr>
              <a:t>اس تقصی</a:t>
            </a:r>
            <a:r>
              <a:rPr lang="fa-IR" sz="3600" dirty="0" smtClean="0">
                <a:cs typeface="B Titr" pitchFamily="2" charset="-78"/>
              </a:rPr>
              <a:t>ـ</a:t>
            </a:r>
            <a:r>
              <a:rPr lang="ar-SA" sz="3600" dirty="0" smtClean="0">
                <a:cs typeface="B Titr" pitchFamily="2" charset="-78"/>
              </a:rPr>
              <a:t>ر </a:t>
            </a:r>
            <a:r>
              <a:rPr lang="ar-SA" sz="3600" dirty="0">
                <a:cs typeface="B Titr" pitchFamily="2" charset="-78"/>
              </a:rPr>
              <a:t>در حادثه </a:t>
            </a:r>
            <a:r>
              <a:rPr lang="fa-IR" sz="3600" dirty="0">
                <a:cs typeface="B Titr" pitchFamily="2" charset="-78"/>
              </a:rPr>
              <a:t>، </a:t>
            </a:r>
            <a:r>
              <a:rPr lang="ar-SA" sz="3600" dirty="0">
                <a:cs typeface="B Titr" pitchFamily="2" charset="-78"/>
              </a:rPr>
              <a:t>توانایی </a:t>
            </a:r>
            <a:endParaRPr lang="fa-IR" sz="3600" dirty="0">
              <a:cs typeface="B Titr" pitchFamily="2" charset="-78"/>
            </a:endParaRPr>
          </a:p>
          <a:p>
            <a:pPr algn="just" rtl="1"/>
            <a:r>
              <a:rPr lang="ar-SA" sz="3600" dirty="0">
                <a:cs typeface="B Titr" pitchFamily="2" charset="-78"/>
              </a:rPr>
              <a:t>انج</a:t>
            </a:r>
            <a:r>
              <a:rPr lang="fa-IR" sz="3600" dirty="0" smtClean="0">
                <a:cs typeface="B Titr" pitchFamily="2" charset="-78"/>
              </a:rPr>
              <a:t>ــ</a:t>
            </a:r>
            <a:r>
              <a:rPr lang="ar-SA" sz="3600" dirty="0" smtClean="0">
                <a:cs typeface="B Titr" pitchFamily="2" charset="-78"/>
              </a:rPr>
              <a:t>ام </a:t>
            </a:r>
            <a:r>
              <a:rPr lang="ar-SA" sz="3600" dirty="0">
                <a:cs typeface="B Titr" pitchFamily="2" charset="-78"/>
              </a:rPr>
              <a:t>درس</a:t>
            </a:r>
            <a:r>
              <a:rPr lang="fa-IR" sz="3600" dirty="0">
                <a:cs typeface="B Titr" pitchFamily="2" charset="-78"/>
              </a:rPr>
              <a:t>ـ</a:t>
            </a:r>
            <a:r>
              <a:rPr lang="ar-SA" sz="3600" dirty="0">
                <a:cs typeface="B Titr" pitchFamily="2" charset="-78"/>
              </a:rPr>
              <a:t>ت وظ</a:t>
            </a:r>
            <a:r>
              <a:rPr lang="fa-IR" sz="3600" dirty="0">
                <a:cs typeface="B Titr" pitchFamily="2" charset="-78"/>
              </a:rPr>
              <a:t>ـ</a:t>
            </a:r>
            <a:r>
              <a:rPr lang="ar-SA" sz="3600" dirty="0">
                <a:cs typeface="B Titr" pitchFamily="2" charset="-78"/>
              </a:rPr>
              <a:t>ایف ش</a:t>
            </a:r>
            <a:r>
              <a:rPr lang="fa-IR" sz="3600" dirty="0">
                <a:cs typeface="B Titr" pitchFamily="2" charset="-78"/>
              </a:rPr>
              <a:t>ـ</a:t>
            </a:r>
            <a:r>
              <a:rPr lang="ar-SA" sz="3600" dirty="0">
                <a:cs typeface="B Titr" pitchFamily="2" charset="-78"/>
              </a:rPr>
              <a:t>ان را </a:t>
            </a:r>
            <a:endParaRPr lang="fa-IR" sz="3600" dirty="0">
              <a:cs typeface="B Titr" pitchFamily="2" charset="-78"/>
            </a:endParaRPr>
          </a:p>
          <a:p>
            <a:pPr algn="just" rtl="1"/>
            <a:r>
              <a:rPr lang="ar-SA" sz="3600" dirty="0">
                <a:cs typeface="B Titr" pitchFamily="2" charset="-78"/>
              </a:rPr>
              <a:t>از دست می دهند</a:t>
            </a:r>
            <a:r>
              <a:rPr lang="fa-IR" sz="3600" dirty="0" smtClean="0">
                <a:cs typeface="B Titr" pitchFamily="2" charset="-78"/>
              </a:rPr>
              <a:t>.</a:t>
            </a:r>
          </a:p>
          <a:p>
            <a:pPr algn="just" rtl="1">
              <a:buFont typeface="Wingdings" pitchFamily="2" charset="2"/>
              <a:buChar char="ü"/>
            </a:pPr>
            <a:r>
              <a:rPr lang="ar-SA" sz="3600" dirty="0" smtClean="0">
                <a:cs typeface="B Titr" pitchFamily="2" charset="-78"/>
              </a:rPr>
              <a:t>مشتریان سازمان از ادامه کار با</a:t>
            </a:r>
            <a:endParaRPr lang="fa-IR" sz="3600" dirty="0" smtClean="0">
              <a:cs typeface="B Titr" pitchFamily="2" charset="-78"/>
            </a:endParaRPr>
          </a:p>
          <a:p>
            <a:pPr algn="just" rtl="1"/>
            <a:r>
              <a:rPr lang="ar-SA" sz="3600" dirty="0" smtClean="0">
                <a:cs typeface="B Titr" pitchFamily="2" charset="-78"/>
              </a:rPr>
              <a:t>آن خودداری کنند.</a:t>
            </a:r>
            <a:endParaRPr lang="fa-IR" sz="3600" dirty="0" smtClean="0">
              <a:cs typeface="B Titr" pitchFamily="2" charset="-78"/>
            </a:endParaRPr>
          </a:p>
          <a:p>
            <a:pPr algn="just" rtl="1"/>
            <a:endParaRPr lang="fa-IR" sz="3600" dirty="0" smtClean="0">
              <a:cs typeface="B Titr" pitchFamily="2" charset="-78"/>
            </a:endParaRPr>
          </a:p>
          <a:p>
            <a:pPr algn="just" rtl="1"/>
            <a:endParaRPr lang="en-US" sz="3600" dirty="0">
              <a:cs typeface="B Titr" pitchFamily="2" charset="-78"/>
            </a:endParaRPr>
          </a:p>
        </p:txBody>
      </p:sp>
      <p:pic>
        <p:nvPicPr>
          <p:cNvPr id="20483" name="Picture 3" descr="hadeseh1185161980big"/>
          <p:cNvPicPr>
            <a:picLocks noGrp="1" noChangeAspect="1" noChangeArrowheads="1"/>
          </p:cNvPicPr>
          <p:nvPr>
            <p:ph sz="half" idx="4294967295"/>
          </p:nvPr>
        </p:nvPicPr>
        <p:blipFill>
          <a:blip r:embed="rId2"/>
          <a:srcRect/>
          <a:stretch>
            <a:fillRect/>
          </a:stretch>
        </p:blipFill>
        <p:spPr>
          <a:xfrm>
            <a:off x="1" y="3297126"/>
            <a:ext cx="6184899" cy="3560874"/>
          </a:xfrm>
          <a:noFill/>
        </p:spPr>
      </p:pic>
    </p:spTree>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200"/>
            <a:ext cx="12192000" cy="6019800"/>
          </a:xfrm>
          <a:prstGeom prst="rect">
            <a:avLst/>
          </a:prstGeom>
        </p:spPr>
        <p:txBody>
          <a:bodyPr vert="horz" lIns="91440" tIns="45720" rIns="91440" bIns="45720" rtlCol="0">
            <a:noAutofit/>
          </a:bodyPr>
          <a:lstStyle/>
          <a:p>
            <a:pPr marL="0" marR="0" lvl="0" indent="0" algn="justLow" defTabSz="914400" rtl="1" eaLnBrk="1" fontAlgn="auto" latinLnBrk="0" hangingPunct="1">
              <a:lnSpc>
                <a:spcPct val="150000"/>
              </a:lnSpc>
              <a:spcBef>
                <a:spcPct val="20000"/>
              </a:spcBef>
              <a:spcAft>
                <a:spcPts val="0"/>
              </a:spcAft>
              <a:buClrTx/>
              <a:buSzTx/>
              <a:buFontTx/>
              <a:buChar char="-"/>
              <a:tabLst/>
              <a:defRPr/>
            </a:pPr>
            <a:endParaRPr lang="ar-SA" sz="4000" b="1" dirty="0">
              <a:latin typeface="+mj-lt"/>
              <a:ea typeface="+mj-ea"/>
              <a:cs typeface="B Titr" pitchFamily="2" charset="-78"/>
            </a:endParaRPr>
          </a:p>
        </p:txBody>
      </p:sp>
      <p:sp>
        <p:nvSpPr>
          <p:cNvPr id="3" name="Rectangle 2"/>
          <p:cNvSpPr txBox="1">
            <a:spLocks noChangeArrowheads="1"/>
          </p:cNvSpPr>
          <p:nvPr/>
        </p:nvSpPr>
        <p:spPr>
          <a:xfrm>
            <a:off x="1" y="0"/>
            <a:ext cx="12192000" cy="6858000"/>
          </a:xfrm>
          <a:prstGeom prst="rect">
            <a:avLst/>
          </a:prstGeom>
        </p:spPr>
        <p:txBody>
          <a:bodyPr vert="horz" lIns="91440" tIns="45720" rIns="91440" bIns="45720" rtlCol="0" anchor="ctr">
            <a:noAutofit/>
          </a:bodyPr>
          <a:lstStyle/>
          <a:p>
            <a:pPr marL="0" marR="0" lvl="0" indent="0" algn="just" defTabSz="914400" rtl="1" eaLnBrk="1" fontAlgn="auto" latinLnBrk="0" hangingPunct="1">
              <a:spcBef>
                <a:spcPct val="0"/>
              </a:spcBef>
              <a:spcAft>
                <a:spcPts val="0"/>
              </a:spcAft>
              <a:buClrTx/>
              <a:buSzTx/>
              <a:buFontTx/>
              <a:buNone/>
              <a:tabLst/>
              <a:defRPr/>
            </a:pPr>
            <a:endParaRPr kumimoji="0" lang="fa-IR" sz="2400" b="1" i="0" u="none" strike="noStrike" kern="1200" cap="none" spc="0" normalizeH="0" baseline="0" noProof="0" dirty="0" smtClean="0">
              <a:ln>
                <a:noFill/>
              </a:ln>
              <a:solidFill>
                <a:srgbClr val="C00000"/>
              </a:solidFill>
              <a:effectLst/>
              <a:uLnTx/>
              <a:uFillTx/>
              <a:latin typeface="+mj-lt"/>
              <a:ea typeface="+mj-ea"/>
              <a:cs typeface="B Titr" pitchFamily="2" charset="-78"/>
            </a:endParaRPr>
          </a:p>
        </p:txBody>
      </p:sp>
      <p:sp>
        <p:nvSpPr>
          <p:cNvPr id="4" name="TextBox 3"/>
          <p:cNvSpPr txBox="1"/>
          <p:nvPr/>
        </p:nvSpPr>
        <p:spPr>
          <a:xfrm>
            <a:off x="0" y="0"/>
            <a:ext cx="12192000" cy="6986528"/>
          </a:xfrm>
          <a:prstGeom prst="rect">
            <a:avLst/>
          </a:prstGeom>
          <a:noFill/>
        </p:spPr>
        <p:txBody>
          <a:bodyPr wrap="square" rtlCol="0">
            <a:spAutoFit/>
          </a:bodyPr>
          <a:lstStyle/>
          <a:p>
            <a:pPr algn="just" rtl="1">
              <a:lnSpc>
                <a:spcPct val="200000"/>
              </a:lnSpc>
            </a:pPr>
            <a:r>
              <a:rPr lang="fa-IR" sz="3200" b="1" dirty="0" smtClean="0">
                <a:solidFill>
                  <a:srgbClr val="C00000"/>
                </a:solidFill>
                <a:cs typeface="B Titr" pitchFamily="2" charset="-78"/>
              </a:rPr>
              <a:t>ماده 8 – </a:t>
            </a:r>
            <a:r>
              <a:rPr lang="ar-SA" sz="3200" b="1" dirty="0" smtClean="0">
                <a:solidFill>
                  <a:srgbClr val="C00000"/>
                </a:solidFill>
                <a:cs typeface="B Titr" pitchFamily="2" charset="-78"/>
              </a:rPr>
              <a:t>تبصره</a:t>
            </a:r>
            <a:r>
              <a:rPr lang="fa-IR" sz="3200" b="1" dirty="0" smtClean="0">
                <a:solidFill>
                  <a:srgbClr val="C00000"/>
                </a:solidFill>
                <a:cs typeface="B Titr" pitchFamily="2" charset="-78"/>
              </a:rPr>
              <a:t> 5 -</a:t>
            </a:r>
            <a:r>
              <a:rPr lang="ar-SA" sz="3200" b="1" dirty="0" smtClean="0">
                <a:solidFill>
                  <a:srgbClr val="C00000"/>
                </a:solidFill>
                <a:cs typeface="B Titr" pitchFamily="2" charset="-78"/>
              </a:rPr>
              <a:t> </a:t>
            </a:r>
            <a:r>
              <a:rPr lang="ar-SA" sz="3200" b="1" dirty="0" smtClean="0">
                <a:cs typeface="B Titr" pitchFamily="2" charset="-78"/>
              </a:rPr>
              <a:t>رأي کميته بدوي </a:t>
            </a:r>
            <a:r>
              <a:rPr lang="ar-SA" sz="3200" b="1" u="sng" dirty="0" smtClean="0">
                <a:solidFill>
                  <a:srgbClr val="C00000"/>
                </a:solidFill>
                <a:cs typeface="B Titr" pitchFamily="2" charset="-78"/>
              </a:rPr>
              <a:t>ظرف پانزده روز اداري از تاريخ ابلاغ </a:t>
            </a:r>
            <a:r>
              <a:rPr lang="ar-SA" sz="3200" b="1" dirty="0" smtClean="0">
                <a:cs typeface="B Titr" pitchFamily="2" charset="-78"/>
              </a:rPr>
              <a:t>قابل‌تجديدنظرخواهي است و درصورتي‌که هريک از طرفين (کارگر و کارفرما) به رأي بدوي اعتراض داشته باشند درخواست تجديدنظر خود را کتباً به سازمان کار و امور اجتماعي محل تسليم مي‌نمايد. </a:t>
            </a:r>
            <a:endParaRPr lang="en-US" sz="3200" dirty="0" smtClean="0">
              <a:cs typeface="B Titr" pitchFamily="2" charset="-78"/>
            </a:endParaRPr>
          </a:p>
          <a:p>
            <a:pPr algn="just" rtl="1">
              <a:lnSpc>
                <a:spcPct val="200000"/>
              </a:lnSpc>
            </a:pPr>
            <a:r>
              <a:rPr lang="ar-SA" sz="3200" b="1" dirty="0" smtClean="0">
                <a:solidFill>
                  <a:srgbClr val="C00000"/>
                </a:solidFill>
                <a:cs typeface="B Titr" pitchFamily="2" charset="-78"/>
              </a:rPr>
              <a:t>تبصره6 ـ </a:t>
            </a:r>
            <a:r>
              <a:rPr lang="ar-SA" sz="3200" b="1" dirty="0" smtClean="0">
                <a:cs typeface="B Titr" pitchFamily="2" charset="-78"/>
              </a:rPr>
              <a:t>هيچ يک از اعضاي کميته‌هاي بدوي همزمان نمي‌توانند عضو کميته تجديدنظر باشند. همچنين اعضاي مذکور نمي‌توانند در جلسه تجديدنظر پرونده‌هايي که در هنگام رسيدگي بدوي به آن رأي داده‌اند با حق رأي شرکت نمايند. </a:t>
            </a:r>
            <a:r>
              <a:rPr lang="fa-IR" sz="3200" b="1" dirty="0" smtClean="0">
                <a:solidFill>
                  <a:srgbClr val="C00000"/>
                </a:solidFill>
                <a:cs typeface="B Titr" pitchFamily="2" charset="-78"/>
              </a:rPr>
              <a:t> </a:t>
            </a:r>
            <a:endParaRPr lang="en-US" sz="3200" dirty="0">
              <a:cs typeface="B Titr" pitchFamily="2" charset="-78"/>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200"/>
            <a:ext cx="12192000" cy="6019800"/>
          </a:xfrm>
          <a:prstGeom prst="rect">
            <a:avLst/>
          </a:prstGeom>
        </p:spPr>
        <p:txBody>
          <a:bodyPr vert="horz" lIns="91440" tIns="45720" rIns="91440" bIns="45720" rtlCol="0">
            <a:noAutofit/>
          </a:bodyPr>
          <a:lstStyle/>
          <a:p>
            <a:pPr marL="0" marR="0" lvl="0" indent="0" algn="justLow" defTabSz="914400" rtl="1" eaLnBrk="1" fontAlgn="auto" latinLnBrk="0" hangingPunct="1">
              <a:lnSpc>
                <a:spcPct val="150000"/>
              </a:lnSpc>
              <a:spcBef>
                <a:spcPct val="20000"/>
              </a:spcBef>
              <a:spcAft>
                <a:spcPts val="0"/>
              </a:spcAft>
              <a:buClrTx/>
              <a:buSzTx/>
              <a:buFontTx/>
              <a:buChar char="-"/>
              <a:tabLst/>
              <a:defRPr/>
            </a:pPr>
            <a:endParaRPr lang="ar-SA" sz="4000" b="1" dirty="0">
              <a:latin typeface="+mj-lt"/>
              <a:ea typeface="+mj-ea"/>
              <a:cs typeface="B Titr" pitchFamily="2" charset="-78"/>
            </a:endParaRPr>
          </a:p>
        </p:txBody>
      </p:sp>
      <p:sp>
        <p:nvSpPr>
          <p:cNvPr id="3" name="Rectangle 2"/>
          <p:cNvSpPr txBox="1">
            <a:spLocks noChangeArrowheads="1"/>
          </p:cNvSpPr>
          <p:nvPr/>
        </p:nvSpPr>
        <p:spPr>
          <a:xfrm>
            <a:off x="1" y="0"/>
            <a:ext cx="12192000" cy="6858000"/>
          </a:xfrm>
          <a:prstGeom prst="rect">
            <a:avLst/>
          </a:prstGeom>
        </p:spPr>
        <p:txBody>
          <a:bodyPr vert="horz" lIns="91440" tIns="45720" rIns="91440" bIns="45720" rtlCol="0" anchor="ctr">
            <a:noAutofit/>
          </a:bodyPr>
          <a:lstStyle/>
          <a:p>
            <a:pPr marL="0" marR="0" lvl="0" indent="0" algn="just" defTabSz="914400" rtl="1" eaLnBrk="1" fontAlgn="auto" latinLnBrk="0" hangingPunct="1">
              <a:spcBef>
                <a:spcPct val="0"/>
              </a:spcBef>
              <a:spcAft>
                <a:spcPts val="0"/>
              </a:spcAft>
              <a:buClrTx/>
              <a:buSzTx/>
              <a:buFontTx/>
              <a:buNone/>
              <a:tabLst/>
              <a:defRPr/>
            </a:pPr>
            <a:endParaRPr kumimoji="0" lang="fa-IR" sz="2400" b="1" i="0" u="none" strike="noStrike" kern="1200" cap="none" spc="0" normalizeH="0" baseline="0" noProof="0" dirty="0" smtClean="0">
              <a:ln>
                <a:noFill/>
              </a:ln>
              <a:solidFill>
                <a:srgbClr val="C00000"/>
              </a:solidFill>
              <a:effectLst/>
              <a:uLnTx/>
              <a:uFillTx/>
              <a:latin typeface="+mj-lt"/>
              <a:ea typeface="+mj-ea"/>
              <a:cs typeface="B Titr" pitchFamily="2" charset="-78"/>
            </a:endParaRPr>
          </a:p>
        </p:txBody>
      </p:sp>
      <p:sp>
        <p:nvSpPr>
          <p:cNvPr id="4" name="TextBox 3"/>
          <p:cNvSpPr txBox="1"/>
          <p:nvPr/>
        </p:nvSpPr>
        <p:spPr>
          <a:xfrm>
            <a:off x="0" y="0"/>
            <a:ext cx="12192000" cy="6494085"/>
          </a:xfrm>
          <a:prstGeom prst="rect">
            <a:avLst/>
          </a:prstGeom>
          <a:noFill/>
        </p:spPr>
        <p:txBody>
          <a:bodyPr wrap="square" rtlCol="0">
            <a:spAutoFit/>
          </a:bodyPr>
          <a:lstStyle/>
          <a:p>
            <a:pPr algn="just" rtl="1"/>
            <a:r>
              <a:rPr lang="ar-SA" sz="3200" b="1" dirty="0" smtClean="0">
                <a:solidFill>
                  <a:srgbClr val="C00000"/>
                </a:solidFill>
                <a:cs typeface="B Titr" pitchFamily="2" charset="-78"/>
              </a:rPr>
              <a:t>کميته تجديدنظر استان مرکب از اعضاي زير مي‌باشد:</a:t>
            </a:r>
            <a:endParaRPr lang="en-US" sz="3200" dirty="0" smtClean="0">
              <a:solidFill>
                <a:srgbClr val="C00000"/>
              </a:solidFill>
              <a:cs typeface="B Titr" pitchFamily="2" charset="-78"/>
            </a:endParaRPr>
          </a:p>
          <a:p>
            <a:pPr algn="just" rtl="1">
              <a:lnSpc>
                <a:spcPct val="150000"/>
              </a:lnSpc>
            </a:pPr>
            <a:r>
              <a:rPr lang="ar-SA" sz="3200" b="1" dirty="0" smtClean="0">
                <a:solidFill>
                  <a:srgbClr val="C00000"/>
                </a:solidFill>
                <a:cs typeface="B Titr" pitchFamily="2" charset="-78"/>
              </a:rPr>
              <a:t>1ـ</a:t>
            </a:r>
            <a:r>
              <a:rPr lang="ar-SA" sz="3200" b="1" dirty="0" smtClean="0">
                <a:cs typeface="B Titr" pitchFamily="2" charset="-78"/>
              </a:rPr>
              <a:t> رييس سازمان کار و امور اجتماعي استان به عنوان رييس کميته.</a:t>
            </a:r>
            <a:endParaRPr lang="fa-IR" sz="3200" b="1" dirty="0" smtClean="0">
              <a:cs typeface="B Titr" pitchFamily="2" charset="-78"/>
            </a:endParaRPr>
          </a:p>
          <a:p>
            <a:pPr algn="just" rtl="1">
              <a:lnSpc>
                <a:spcPct val="150000"/>
              </a:lnSpc>
            </a:pPr>
            <a:r>
              <a:rPr lang="ar-SA" sz="3200" b="1" dirty="0" smtClean="0">
                <a:solidFill>
                  <a:srgbClr val="C00000"/>
                </a:solidFill>
                <a:cs typeface="B Titr" pitchFamily="2" charset="-78"/>
              </a:rPr>
              <a:t>2ـ</a:t>
            </a:r>
            <a:r>
              <a:rPr lang="ar-SA" sz="3200" b="1" dirty="0" smtClean="0">
                <a:cs typeface="B Titr" pitchFamily="2" charset="-78"/>
              </a:rPr>
              <a:t> مدير کل تأمين اجتماعي استان.</a:t>
            </a:r>
            <a:endParaRPr lang="en-US" sz="3200" dirty="0" smtClean="0">
              <a:cs typeface="B Titr" pitchFamily="2" charset="-78"/>
            </a:endParaRPr>
          </a:p>
          <a:p>
            <a:pPr algn="just" rtl="1">
              <a:lnSpc>
                <a:spcPct val="150000"/>
              </a:lnSpc>
            </a:pPr>
            <a:r>
              <a:rPr lang="ar-SA" sz="3200" b="1" dirty="0" smtClean="0">
                <a:solidFill>
                  <a:srgbClr val="C00000"/>
                </a:solidFill>
                <a:cs typeface="B Titr" pitchFamily="2" charset="-78"/>
              </a:rPr>
              <a:t>3ـ</a:t>
            </a:r>
            <a:r>
              <a:rPr lang="ar-SA" sz="3200" b="1" dirty="0" smtClean="0">
                <a:cs typeface="B Titr" pitchFamily="2" charset="-78"/>
              </a:rPr>
              <a:t> معاونت بهداشتي دانشگاه / دانشکده علوم پزشکي و خدمات بهداشتي درماني ذي‌ربط.</a:t>
            </a:r>
            <a:endParaRPr lang="fa-IR" sz="3200" b="1" dirty="0" smtClean="0">
              <a:cs typeface="B Titr" pitchFamily="2" charset="-78"/>
            </a:endParaRPr>
          </a:p>
          <a:p>
            <a:pPr algn="just" rtl="1">
              <a:lnSpc>
                <a:spcPct val="150000"/>
              </a:lnSpc>
            </a:pPr>
            <a:r>
              <a:rPr lang="ar-SA" sz="3200" b="1" dirty="0" smtClean="0">
                <a:solidFill>
                  <a:srgbClr val="C00000"/>
                </a:solidFill>
                <a:cs typeface="B Titr" pitchFamily="2" charset="-78"/>
              </a:rPr>
              <a:t>4ـ</a:t>
            </a:r>
            <a:r>
              <a:rPr lang="ar-SA" sz="3200" b="1" dirty="0" smtClean="0">
                <a:cs typeface="B Titr" pitchFamily="2" charset="-78"/>
              </a:rPr>
              <a:t> نماينده کارگران حسب معرفي تشکل حائز اکثريت استان بنا به تشخيص سازمان کار و امور اجتماعي استان. </a:t>
            </a:r>
            <a:endParaRPr lang="en-US" sz="3200" dirty="0" smtClean="0">
              <a:cs typeface="B Titr" pitchFamily="2" charset="-78"/>
            </a:endParaRPr>
          </a:p>
          <a:p>
            <a:pPr algn="just" rtl="1">
              <a:lnSpc>
                <a:spcPct val="150000"/>
              </a:lnSpc>
            </a:pPr>
            <a:r>
              <a:rPr lang="ar-SA" sz="3200" b="1" dirty="0" smtClean="0">
                <a:solidFill>
                  <a:srgbClr val="C00000"/>
                </a:solidFill>
                <a:cs typeface="B Titr" pitchFamily="2" charset="-78"/>
              </a:rPr>
              <a:t>5 ـ </a:t>
            </a:r>
            <a:r>
              <a:rPr lang="ar-SA" sz="3200" b="1" dirty="0" smtClean="0">
                <a:cs typeface="B Titr" pitchFamily="2" charset="-78"/>
              </a:rPr>
              <a:t>نماينده کارفرمايان با معرفي کانون انجمنهاي صنفي کارفرمايي استان.</a:t>
            </a:r>
            <a:endParaRPr lang="fa-IR" sz="3200" b="1" dirty="0" smtClean="0">
              <a:cs typeface="B Titr" pitchFamily="2" charset="-78"/>
            </a:endParaRPr>
          </a:p>
          <a:p>
            <a:pPr algn="just" rtl="1">
              <a:lnSpc>
                <a:spcPct val="150000"/>
              </a:lnSpc>
            </a:pPr>
            <a:r>
              <a:rPr lang="ar-SA" sz="3200" b="1" dirty="0" smtClean="0">
                <a:solidFill>
                  <a:srgbClr val="C00000"/>
                </a:solidFill>
                <a:cs typeface="B Titr" pitchFamily="2" charset="-78"/>
              </a:rPr>
              <a:t>تبصره1ـ</a:t>
            </a:r>
            <a:r>
              <a:rPr lang="ar-SA" sz="3200" b="1" dirty="0" smtClean="0">
                <a:cs typeface="B Titr" pitchFamily="2" charset="-78"/>
              </a:rPr>
              <a:t> رأي کميته تجديدنظر استان از تاريخ ابلاغ قطعي و لازم‌الاجرا مي‌باشد. </a:t>
            </a:r>
            <a:endParaRPr lang="en-US" sz="3200" dirty="0">
              <a:cs typeface="B Titr" pitchFamily="2" charset="-78"/>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200"/>
            <a:ext cx="12192000" cy="6019800"/>
          </a:xfrm>
          <a:prstGeom prst="rect">
            <a:avLst/>
          </a:prstGeom>
        </p:spPr>
        <p:txBody>
          <a:bodyPr vert="horz" lIns="91440" tIns="45720" rIns="91440" bIns="45720" rtlCol="0">
            <a:noAutofit/>
          </a:bodyPr>
          <a:lstStyle/>
          <a:p>
            <a:pPr marL="0" marR="0" lvl="0" indent="0" algn="justLow" defTabSz="914400" rtl="1" eaLnBrk="1" fontAlgn="auto" latinLnBrk="0" hangingPunct="1">
              <a:lnSpc>
                <a:spcPct val="150000"/>
              </a:lnSpc>
              <a:spcBef>
                <a:spcPct val="20000"/>
              </a:spcBef>
              <a:spcAft>
                <a:spcPts val="0"/>
              </a:spcAft>
              <a:buClrTx/>
              <a:buSzTx/>
              <a:buFontTx/>
              <a:buChar char="-"/>
              <a:tabLst/>
              <a:defRPr/>
            </a:pPr>
            <a:endParaRPr lang="ar-SA" sz="4000" b="1" dirty="0">
              <a:latin typeface="+mj-lt"/>
              <a:ea typeface="+mj-ea"/>
              <a:cs typeface="B Titr" pitchFamily="2" charset="-78"/>
            </a:endParaRPr>
          </a:p>
        </p:txBody>
      </p:sp>
      <p:sp>
        <p:nvSpPr>
          <p:cNvPr id="3" name="Rectangle 2"/>
          <p:cNvSpPr txBox="1">
            <a:spLocks noChangeArrowheads="1"/>
          </p:cNvSpPr>
          <p:nvPr/>
        </p:nvSpPr>
        <p:spPr>
          <a:xfrm>
            <a:off x="1" y="0"/>
            <a:ext cx="12192000" cy="6858000"/>
          </a:xfrm>
          <a:prstGeom prst="rect">
            <a:avLst/>
          </a:prstGeom>
        </p:spPr>
        <p:txBody>
          <a:bodyPr vert="horz" lIns="91440" tIns="45720" rIns="91440" bIns="45720" rtlCol="0" anchor="ctr">
            <a:noAutofit/>
          </a:bodyPr>
          <a:lstStyle/>
          <a:p>
            <a:pPr marL="0" marR="0" lvl="0" indent="0" algn="just" defTabSz="914400" rtl="1" eaLnBrk="1" fontAlgn="auto" latinLnBrk="0" hangingPunct="1">
              <a:spcBef>
                <a:spcPct val="0"/>
              </a:spcBef>
              <a:spcAft>
                <a:spcPts val="0"/>
              </a:spcAft>
              <a:buClrTx/>
              <a:buSzTx/>
              <a:buFontTx/>
              <a:buNone/>
              <a:tabLst/>
              <a:defRPr/>
            </a:pPr>
            <a:endParaRPr kumimoji="0" lang="fa-IR" sz="2400" b="1" i="0" u="none" strike="noStrike" kern="1200" cap="none" spc="0" normalizeH="0" baseline="0" noProof="0" dirty="0" smtClean="0">
              <a:ln>
                <a:noFill/>
              </a:ln>
              <a:solidFill>
                <a:srgbClr val="C00000"/>
              </a:solidFill>
              <a:effectLst/>
              <a:uLnTx/>
              <a:uFillTx/>
              <a:latin typeface="+mj-lt"/>
              <a:ea typeface="+mj-ea"/>
              <a:cs typeface="B Titr" pitchFamily="2" charset="-78"/>
            </a:endParaRPr>
          </a:p>
        </p:txBody>
      </p:sp>
      <p:sp>
        <p:nvSpPr>
          <p:cNvPr id="4" name="TextBox 3"/>
          <p:cNvSpPr txBox="1"/>
          <p:nvPr/>
        </p:nvSpPr>
        <p:spPr>
          <a:xfrm>
            <a:off x="0" y="0"/>
            <a:ext cx="12192000" cy="6986528"/>
          </a:xfrm>
          <a:prstGeom prst="rect">
            <a:avLst/>
          </a:prstGeom>
          <a:noFill/>
        </p:spPr>
        <p:txBody>
          <a:bodyPr wrap="square" rtlCol="0">
            <a:spAutoFit/>
          </a:bodyPr>
          <a:lstStyle/>
          <a:p>
            <a:pPr algn="just" rtl="1">
              <a:lnSpc>
                <a:spcPct val="200000"/>
              </a:lnSpc>
            </a:pPr>
            <a:r>
              <a:rPr lang="ar-SA" sz="3200" b="1" dirty="0" smtClean="0">
                <a:cs typeface="B Titr" pitchFamily="2" charset="-78"/>
              </a:rPr>
              <a:t>علاوه بر کارهاي سخت و زيان‌آور </a:t>
            </a:r>
            <a:r>
              <a:rPr lang="ar-SA" sz="3200" b="1" u="sng" dirty="0" smtClean="0">
                <a:solidFill>
                  <a:srgbClr val="C00000"/>
                </a:solidFill>
                <a:cs typeface="B Titr" pitchFamily="2" charset="-78"/>
              </a:rPr>
              <a:t>مشخص شده طبق مصوبات شوراي‌عالي حفاظت فني</a:t>
            </a:r>
            <a:r>
              <a:rPr lang="ar-SA" sz="3200" b="1" dirty="0" smtClean="0">
                <a:cs typeface="B Titr" pitchFamily="2" charset="-78"/>
              </a:rPr>
              <a:t> و </a:t>
            </a:r>
            <a:r>
              <a:rPr lang="ar-SA" sz="3200" b="1" u="sng" dirty="0" smtClean="0">
                <a:solidFill>
                  <a:srgbClr val="C00000"/>
                </a:solidFill>
                <a:cs typeface="B Titr" pitchFamily="2" charset="-78"/>
              </a:rPr>
              <a:t>موارد تأييد شده توسط کميته‌هاي استاني</a:t>
            </a:r>
            <a:r>
              <a:rPr lang="ar-SA" sz="3200" b="1" dirty="0" smtClean="0">
                <a:cs typeface="B Titr" pitchFamily="2" charset="-78"/>
              </a:rPr>
              <a:t>، موارد زير نيز سخت و زيان‌آور شناخته مي‌شوند. </a:t>
            </a:r>
            <a:endParaRPr lang="en-US" sz="3200" dirty="0" smtClean="0">
              <a:cs typeface="B Titr" pitchFamily="2" charset="-78"/>
            </a:endParaRPr>
          </a:p>
          <a:p>
            <a:pPr algn="just" rtl="1">
              <a:lnSpc>
                <a:spcPct val="200000"/>
              </a:lnSpc>
            </a:pPr>
            <a:r>
              <a:rPr lang="ar-SA" sz="3200" b="1" dirty="0" smtClean="0">
                <a:solidFill>
                  <a:srgbClr val="C00000"/>
                </a:solidFill>
                <a:cs typeface="B Titr" pitchFamily="2" charset="-78"/>
              </a:rPr>
              <a:t>1ـ</a:t>
            </a:r>
            <a:r>
              <a:rPr lang="ar-SA" sz="3200" b="1" dirty="0" smtClean="0">
                <a:cs typeface="B Titr" pitchFamily="2" charset="-78"/>
              </a:rPr>
              <a:t> مشاغلي که در ندامتگاه‌ها و زندان‌ها مستقيماً با زنداني ارتباط دارند.</a:t>
            </a:r>
            <a:br>
              <a:rPr lang="ar-SA" sz="3200" b="1" dirty="0" smtClean="0">
                <a:cs typeface="B Titr" pitchFamily="2" charset="-78"/>
              </a:rPr>
            </a:br>
            <a:r>
              <a:rPr lang="ar-SA" sz="3200" b="1" dirty="0" smtClean="0">
                <a:solidFill>
                  <a:srgbClr val="C00000"/>
                </a:solidFill>
                <a:cs typeface="B Titr" pitchFamily="2" charset="-78"/>
              </a:rPr>
              <a:t>2ـ</a:t>
            </a:r>
            <a:r>
              <a:rPr lang="ar-SA" sz="3200" b="1" dirty="0" smtClean="0">
                <a:cs typeface="B Titr" pitchFamily="2" charset="-78"/>
              </a:rPr>
              <a:t> مشاغلي که مستقيماً در مراکز روان درماني با بيماران رواني مرتبط هستند.</a:t>
            </a:r>
            <a:br>
              <a:rPr lang="ar-SA" sz="3200" b="1" dirty="0" smtClean="0">
                <a:cs typeface="B Titr" pitchFamily="2" charset="-78"/>
              </a:rPr>
            </a:br>
            <a:r>
              <a:rPr lang="ar-SA" sz="3200" b="1" dirty="0" smtClean="0">
                <a:solidFill>
                  <a:srgbClr val="C00000"/>
                </a:solidFill>
                <a:cs typeface="B Titr" pitchFamily="2" charset="-78"/>
              </a:rPr>
              <a:t>3ـ</a:t>
            </a:r>
            <a:r>
              <a:rPr lang="ar-SA" sz="3200" b="1" dirty="0" smtClean="0">
                <a:cs typeface="B Titr" pitchFamily="2" charset="-78"/>
              </a:rPr>
              <a:t> خبرنگاري</a:t>
            </a:r>
            <a:endParaRPr lang="en-US" sz="3200" dirty="0" smtClean="0">
              <a:cs typeface="B Titr" pitchFamily="2" charset="-78"/>
            </a:endParaRPr>
          </a:p>
          <a:p>
            <a:pPr algn="just" rtl="1">
              <a:lnSpc>
                <a:spcPct val="200000"/>
              </a:lnSpc>
            </a:pPr>
            <a:r>
              <a:rPr lang="ar-SA" sz="3200" b="1" dirty="0" smtClean="0">
                <a:cs typeface="B Titr" pitchFamily="2" charset="-78"/>
              </a:rPr>
              <a:t>تبصره ـ مصاديق خبرنگاري با تأييد کميته بدوي موضوع ماده (8) تعيين مي‌شود.</a:t>
            </a:r>
            <a:endParaRPr lang="en-US" sz="3200" dirty="0">
              <a:cs typeface="B Titr" pitchFamily="2" charset="-78"/>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200"/>
            <a:ext cx="12192000" cy="6019800"/>
          </a:xfrm>
          <a:prstGeom prst="rect">
            <a:avLst/>
          </a:prstGeom>
        </p:spPr>
        <p:txBody>
          <a:bodyPr vert="horz" lIns="91440" tIns="45720" rIns="91440" bIns="45720" rtlCol="0">
            <a:noAutofit/>
          </a:bodyPr>
          <a:lstStyle/>
          <a:p>
            <a:pPr marL="0" marR="0" lvl="0" indent="0" algn="justLow" defTabSz="914400" rtl="1" eaLnBrk="1" fontAlgn="auto" latinLnBrk="0" hangingPunct="1">
              <a:lnSpc>
                <a:spcPct val="150000"/>
              </a:lnSpc>
              <a:spcBef>
                <a:spcPct val="20000"/>
              </a:spcBef>
              <a:spcAft>
                <a:spcPts val="0"/>
              </a:spcAft>
              <a:buClrTx/>
              <a:buSzTx/>
              <a:buFontTx/>
              <a:buChar char="-"/>
              <a:tabLst/>
              <a:defRPr/>
            </a:pPr>
            <a:endParaRPr lang="ar-SA" sz="4000" b="1" dirty="0">
              <a:latin typeface="+mj-lt"/>
              <a:ea typeface="+mj-ea"/>
              <a:cs typeface="B Titr" pitchFamily="2" charset="-78"/>
            </a:endParaRPr>
          </a:p>
        </p:txBody>
      </p:sp>
      <p:sp>
        <p:nvSpPr>
          <p:cNvPr id="3" name="Rectangle 2"/>
          <p:cNvSpPr txBox="1">
            <a:spLocks noChangeArrowheads="1"/>
          </p:cNvSpPr>
          <p:nvPr/>
        </p:nvSpPr>
        <p:spPr>
          <a:xfrm>
            <a:off x="1" y="0"/>
            <a:ext cx="12192000" cy="6858000"/>
          </a:xfrm>
          <a:prstGeom prst="rect">
            <a:avLst/>
          </a:prstGeom>
        </p:spPr>
        <p:txBody>
          <a:bodyPr vert="horz" lIns="91440" tIns="45720" rIns="91440" bIns="45720" rtlCol="0" anchor="ctr">
            <a:noAutofit/>
          </a:bodyPr>
          <a:lstStyle/>
          <a:p>
            <a:pPr marL="0" marR="0" lvl="0" indent="0" algn="just" defTabSz="914400" rtl="1" eaLnBrk="1" fontAlgn="auto" latinLnBrk="0" hangingPunct="1">
              <a:spcBef>
                <a:spcPct val="0"/>
              </a:spcBef>
              <a:spcAft>
                <a:spcPts val="0"/>
              </a:spcAft>
              <a:buClrTx/>
              <a:buSzTx/>
              <a:buFontTx/>
              <a:buNone/>
              <a:tabLst/>
              <a:defRPr/>
            </a:pPr>
            <a:endParaRPr kumimoji="0" lang="fa-IR" sz="2400" b="1" i="0" u="none" strike="noStrike" kern="1200" cap="none" spc="0" normalizeH="0" baseline="0" noProof="0" dirty="0" smtClean="0">
              <a:ln>
                <a:noFill/>
              </a:ln>
              <a:solidFill>
                <a:srgbClr val="C00000"/>
              </a:solidFill>
              <a:effectLst/>
              <a:uLnTx/>
              <a:uFillTx/>
              <a:latin typeface="+mj-lt"/>
              <a:ea typeface="+mj-ea"/>
              <a:cs typeface="B Titr" pitchFamily="2" charset="-78"/>
            </a:endParaRPr>
          </a:p>
        </p:txBody>
      </p:sp>
      <p:sp>
        <p:nvSpPr>
          <p:cNvPr id="4" name="TextBox 3"/>
          <p:cNvSpPr txBox="1"/>
          <p:nvPr/>
        </p:nvSpPr>
        <p:spPr>
          <a:xfrm>
            <a:off x="0" y="0"/>
            <a:ext cx="12192000" cy="6786473"/>
          </a:xfrm>
          <a:prstGeom prst="rect">
            <a:avLst/>
          </a:prstGeom>
          <a:noFill/>
        </p:spPr>
        <p:txBody>
          <a:bodyPr wrap="square" rtlCol="0">
            <a:spAutoFit/>
          </a:bodyPr>
          <a:lstStyle/>
          <a:p>
            <a:pPr algn="just" rtl="1"/>
            <a:r>
              <a:rPr lang="ar-SA" sz="2800" b="1" dirty="0" smtClean="0">
                <a:solidFill>
                  <a:srgbClr val="C00000"/>
                </a:solidFill>
                <a:cs typeface="B Titr" pitchFamily="2" charset="-78"/>
              </a:rPr>
              <a:t>ماده12ـ</a:t>
            </a:r>
            <a:r>
              <a:rPr lang="ar-SA" sz="2800" b="1" dirty="0" smtClean="0">
                <a:cs typeface="B Titr" pitchFamily="2" charset="-78"/>
              </a:rPr>
              <a:t> نحوه توالي و تناوب اشتغال در مشاغل سخت و زيان‌آور به شرح زير تعيين مي‌گردد:</a:t>
            </a:r>
            <a:br>
              <a:rPr lang="ar-SA" sz="2800" b="1" dirty="0" smtClean="0">
                <a:cs typeface="B Titr" pitchFamily="2" charset="-78"/>
              </a:rPr>
            </a:br>
            <a:r>
              <a:rPr lang="ar-SA" sz="2800" b="1" dirty="0" smtClean="0">
                <a:cs typeface="B Titr" pitchFamily="2" charset="-78"/>
              </a:rPr>
              <a:t>1ـ ايام زير چنانچه در فواصل اشتغال به کارهاي سخت و زيان‌آور واقع شود، </a:t>
            </a:r>
            <a:r>
              <a:rPr lang="ar-SA" sz="2800" b="1" u="sng" dirty="0" smtClean="0">
                <a:solidFill>
                  <a:srgbClr val="C00000"/>
                </a:solidFill>
                <a:cs typeface="B Titr" pitchFamily="2" charset="-78"/>
              </a:rPr>
              <a:t>به عنوان سابقه اشتغال در کارهاي سخت و زيان‌آور محسوب مي‌گردد. </a:t>
            </a:r>
            <a:endParaRPr lang="en-US" sz="2800" u="sng" dirty="0" smtClean="0">
              <a:solidFill>
                <a:srgbClr val="C00000"/>
              </a:solidFill>
              <a:cs typeface="B Titr" pitchFamily="2" charset="-78"/>
            </a:endParaRPr>
          </a:p>
          <a:p>
            <a:pPr algn="just" rtl="1">
              <a:lnSpc>
                <a:spcPct val="150000"/>
              </a:lnSpc>
            </a:pPr>
            <a:r>
              <a:rPr lang="ar-SA" sz="2600" b="1" dirty="0" smtClean="0">
                <a:solidFill>
                  <a:srgbClr val="002060"/>
                </a:solidFill>
                <a:cs typeface="B Titr" pitchFamily="2" charset="-78"/>
              </a:rPr>
              <a:t>الف ـ </a:t>
            </a:r>
            <a:r>
              <a:rPr lang="ar-SA" sz="2600" b="1" dirty="0" smtClean="0">
                <a:solidFill>
                  <a:schemeClr val="accent6">
                    <a:lumMod val="50000"/>
                  </a:schemeClr>
                </a:solidFill>
                <a:cs typeface="B Titr" pitchFamily="2" charset="-78"/>
              </a:rPr>
              <a:t>تعطيلات هفتگي</a:t>
            </a:r>
            <a:endParaRPr lang="en-US" sz="2600" dirty="0" smtClean="0">
              <a:solidFill>
                <a:schemeClr val="accent6">
                  <a:lumMod val="50000"/>
                </a:schemeClr>
              </a:solidFill>
              <a:cs typeface="B Titr" pitchFamily="2" charset="-78"/>
            </a:endParaRPr>
          </a:p>
          <a:p>
            <a:pPr algn="just" rtl="1">
              <a:lnSpc>
                <a:spcPct val="150000"/>
              </a:lnSpc>
            </a:pPr>
            <a:r>
              <a:rPr lang="ar-SA" sz="2600" b="1" dirty="0" smtClean="0">
                <a:solidFill>
                  <a:srgbClr val="002060"/>
                </a:solidFill>
                <a:cs typeface="B Titr" pitchFamily="2" charset="-78"/>
              </a:rPr>
              <a:t>ب ـ </a:t>
            </a:r>
            <a:r>
              <a:rPr lang="ar-SA" sz="2600" b="1" dirty="0" smtClean="0">
                <a:solidFill>
                  <a:schemeClr val="accent6">
                    <a:lumMod val="50000"/>
                  </a:schemeClr>
                </a:solidFill>
                <a:cs typeface="B Titr" pitchFamily="2" charset="-78"/>
              </a:rPr>
              <a:t>تعطيلات رسمي</a:t>
            </a:r>
            <a:endParaRPr lang="en-US" sz="2600" dirty="0" smtClean="0">
              <a:solidFill>
                <a:schemeClr val="accent6">
                  <a:lumMod val="50000"/>
                </a:schemeClr>
              </a:solidFill>
              <a:cs typeface="B Titr" pitchFamily="2" charset="-78"/>
            </a:endParaRPr>
          </a:p>
          <a:p>
            <a:pPr algn="just" rtl="1">
              <a:lnSpc>
                <a:spcPct val="150000"/>
              </a:lnSpc>
            </a:pPr>
            <a:r>
              <a:rPr lang="ar-SA" sz="2600" b="1" dirty="0" smtClean="0">
                <a:solidFill>
                  <a:srgbClr val="002060"/>
                </a:solidFill>
                <a:cs typeface="B Titr" pitchFamily="2" charset="-78"/>
              </a:rPr>
              <a:t>ج ـ </a:t>
            </a:r>
            <a:r>
              <a:rPr lang="ar-SA" sz="2600" b="1" dirty="0" smtClean="0">
                <a:solidFill>
                  <a:schemeClr val="accent6">
                    <a:lumMod val="50000"/>
                  </a:schemeClr>
                </a:solidFill>
                <a:cs typeface="B Titr" pitchFamily="2" charset="-78"/>
              </a:rPr>
              <a:t>ايام استفاده از مرخصي استحقاقي</a:t>
            </a:r>
            <a:endParaRPr lang="en-US" sz="2600" dirty="0" smtClean="0">
              <a:solidFill>
                <a:schemeClr val="accent6">
                  <a:lumMod val="50000"/>
                </a:schemeClr>
              </a:solidFill>
              <a:cs typeface="B Titr" pitchFamily="2" charset="-78"/>
            </a:endParaRPr>
          </a:p>
          <a:p>
            <a:pPr algn="just" rtl="1">
              <a:lnSpc>
                <a:spcPct val="150000"/>
              </a:lnSpc>
            </a:pPr>
            <a:r>
              <a:rPr lang="ar-SA" sz="2600" b="1" dirty="0" smtClean="0">
                <a:solidFill>
                  <a:srgbClr val="002060"/>
                </a:solidFill>
                <a:cs typeface="B Titr" pitchFamily="2" charset="-78"/>
              </a:rPr>
              <a:t>د ـ </a:t>
            </a:r>
            <a:r>
              <a:rPr lang="ar-SA" sz="2600" b="1" dirty="0" smtClean="0">
                <a:solidFill>
                  <a:schemeClr val="accent6">
                    <a:lumMod val="50000"/>
                  </a:schemeClr>
                </a:solidFill>
                <a:cs typeface="B Titr" pitchFamily="2" charset="-78"/>
              </a:rPr>
              <a:t>ايام استفاده از مرخصي بابت ازدواج يا فوت همسر، پدر، مادر و فرزندان .</a:t>
            </a:r>
            <a:endParaRPr lang="en-US" sz="2600" dirty="0" smtClean="0">
              <a:solidFill>
                <a:schemeClr val="accent6">
                  <a:lumMod val="50000"/>
                </a:schemeClr>
              </a:solidFill>
              <a:cs typeface="B Titr" pitchFamily="2" charset="-78"/>
            </a:endParaRPr>
          </a:p>
          <a:p>
            <a:pPr algn="just" rtl="1">
              <a:lnSpc>
                <a:spcPct val="150000"/>
              </a:lnSpc>
            </a:pPr>
            <a:r>
              <a:rPr lang="ar-SA" sz="2600" b="1" dirty="0" smtClean="0">
                <a:solidFill>
                  <a:srgbClr val="002060"/>
                </a:solidFill>
                <a:cs typeface="B Titr" pitchFamily="2" charset="-78"/>
              </a:rPr>
              <a:t>ه ـ </a:t>
            </a:r>
            <a:r>
              <a:rPr lang="ar-SA" sz="2600" b="1" dirty="0" smtClean="0">
                <a:solidFill>
                  <a:schemeClr val="accent6">
                    <a:lumMod val="50000"/>
                  </a:schemeClr>
                </a:solidFill>
                <a:cs typeface="B Titr" pitchFamily="2" charset="-78"/>
              </a:rPr>
              <a:t>ايام استفاده از مرخصي استعلاجي يا استراحت پزشکي اعم از اينکه حقوق ايام مزبور توسط کارفرما پرداخت شود و يا اينکه بيمه شده از غرامت دستمزد ايام بيماري استفاده کرده باشد. </a:t>
            </a:r>
            <a:endParaRPr lang="en-US" sz="2600" dirty="0" smtClean="0">
              <a:solidFill>
                <a:schemeClr val="accent6">
                  <a:lumMod val="50000"/>
                </a:schemeClr>
              </a:solidFill>
              <a:cs typeface="B Titr" pitchFamily="2" charset="-78"/>
            </a:endParaRPr>
          </a:p>
          <a:p>
            <a:pPr algn="just" rtl="1">
              <a:lnSpc>
                <a:spcPct val="150000"/>
              </a:lnSpc>
            </a:pPr>
            <a:r>
              <a:rPr lang="ar-SA" sz="2600" b="1" dirty="0" smtClean="0">
                <a:solidFill>
                  <a:srgbClr val="002060"/>
                </a:solidFill>
                <a:cs typeface="B Titr" pitchFamily="2" charset="-78"/>
              </a:rPr>
              <a:t>و ـ </a:t>
            </a:r>
            <a:r>
              <a:rPr lang="ar-SA" sz="2600" b="1" dirty="0" smtClean="0">
                <a:solidFill>
                  <a:schemeClr val="accent6">
                    <a:lumMod val="50000"/>
                  </a:schemeClr>
                </a:solidFill>
                <a:cs typeface="B Titr" pitchFamily="2" charset="-78"/>
              </a:rPr>
              <a:t>تمام يا قسمتي از خدمت نظام وظيفه در جبهه‌ نبرد حق عليه باطل يا حضور داوطلبانه در جبهه.</a:t>
            </a:r>
            <a:endParaRPr lang="en-US" sz="2600" dirty="0" smtClean="0">
              <a:solidFill>
                <a:schemeClr val="accent6">
                  <a:lumMod val="50000"/>
                </a:schemeClr>
              </a:solidFill>
              <a:cs typeface="B Titr" pitchFamily="2" charset="-78"/>
            </a:endParaRPr>
          </a:p>
          <a:p>
            <a:pPr algn="just" rtl="1">
              <a:lnSpc>
                <a:spcPct val="150000"/>
              </a:lnSpc>
            </a:pPr>
            <a:r>
              <a:rPr lang="ar-SA" sz="2600" b="1" dirty="0" smtClean="0">
                <a:solidFill>
                  <a:srgbClr val="002060"/>
                </a:solidFill>
                <a:cs typeface="B Titr" pitchFamily="2" charset="-78"/>
              </a:rPr>
              <a:t>ز ـ </a:t>
            </a:r>
            <a:r>
              <a:rPr lang="ar-SA" sz="2600" b="1" dirty="0" smtClean="0">
                <a:solidFill>
                  <a:schemeClr val="accent6">
                    <a:lumMod val="50000"/>
                  </a:schemeClr>
                </a:solidFill>
                <a:cs typeface="B Titr" pitchFamily="2" charset="-78"/>
              </a:rPr>
              <a:t>دوران اسارت يا محکوميت سياسي که بيمه شده براساس آن به عنوان آزاده شناخته شده باشد حسب تقاضاي وي. </a:t>
            </a:r>
            <a:endParaRPr lang="en-US" sz="2600" dirty="0">
              <a:solidFill>
                <a:schemeClr val="accent6">
                  <a:lumMod val="50000"/>
                </a:schemeClr>
              </a:solidFill>
              <a:cs typeface="B Titr" pitchFamily="2" charset="-78"/>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200"/>
            <a:ext cx="12192000" cy="6019800"/>
          </a:xfrm>
          <a:prstGeom prst="rect">
            <a:avLst/>
          </a:prstGeom>
        </p:spPr>
        <p:txBody>
          <a:bodyPr vert="horz" lIns="91440" tIns="45720" rIns="91440" bIns="45720" rtlCol="0">
            <a:noAutofit/>
          </a:bodyPr>
          <a:lstStyle/>
          <a:p>
            <a:pPr marL="0" marR="0" lvl="0" indent="0" algn="justLow" defTabSz="914400" rtl="1" eaLnBrk="1" fontAlgn="auto" latinLnBrk="0" hangingPunct="1">
              <a:lnSpc>
                <a:spcPct val="150000"/>
              </a:lnSpc>
              <a:spcBef>
                <a:spcPct val="20000"/>
              </a:spcBef>
              <a:spcAft>
                <a:spcPts val="0"/>
              </a:spcAft>
              <a:buClrTx/>
              <a:buSzTx/>
              <a:buFontTx/>
              <a:buChar char="-"/>
              <a:tabLst/>
              <a:defRPr/>
            </a:pPr>
            <a:endParaRPr lang="ar-SA" sz="4000" b="1" dirty="0">
              <a:latin typeface="+mj-lt"/>
              <a:ea typeface="+mj-ea"/>
              <a:cs typeface="B Titr" pitchFamily="2" charset="-78"/>
            </a:endParaRPr>
          </a:p>
        </p:txBody>
      </p:sp>
      <p:sp>
        <p:nvSpPr>
          <p:cNvPr id="3" name="Rectangle 2"/>
          <p:cNvSpPr txBox="1">
            <a:spLocks noChangeArrowheads="1"/>
          </p:cNvSpPr>
          <p:nvPr/>
        </p:nvSpPr>
        <p:spPr>
          <a:xfrm>
            <a:off x="1" y="0"/>
            <a:ext cx="12192000" cy="6858000"/>
          </a:xfrm>
          <a:prstGeom prst="rect">
            <a:avLst/>
          </a:prstGeom>
        </p:spPr>
        <p:txBody>
          <a:bodyPr vert="horz" lIns="91440" tIns="45720" rIns="91440" bIns="45720" rtlCol="0" anchor="ctr">
            <a:noAutofit/>
          </a:bodyPr>
          <a:lstStyle/>
          <a:p>
            <a:pPr marL="0" marR="0" lvl="0" indent="0" algn="just" defTabSz="914400" rtl="1" eaLnBrk="1" fontAlgn="auto" latinLnBrk="0" hangingPunct="1">
              <a:spcBef>
                <a:spcPct val="0"/>
              </a:spcBef>
              <a:spcAft>
                <a:spcPts val="0"/>
              </a:spcAft>
              <a:buClrTx/>
              <a:buSzTx/>
              <a:buFontTx/>
              <a:buNone/>
              <a:tabLst/>
              <a:defRPr/>
            </a:pPr>
            <a:endParaRPr kumimoji="0" lang="fa-IR" sz="2400" b="1" i="0" u="none" strike="noStrike" kern="1200" cap="none" spc="0" normalizeH="0" baseline="0" noProof="0" dirty="0" smtClean="0">
              <a:ln>
                <a:noFill/>
              </a:ln>
              <a:solidFill>
                <a:srgbClr val="C00000"/>
              </a:solidFill>
              <a:effectLst/>
              <a:uLnTx/>
              <a:uFillTx/>
              <a:latin typeface="+mj-lt"/>
              <a:ea typeface="+mj-ea"/>
              <a:cs typeface="B Titr" pitchFamily="2" charset="-78"/>
            </a:endParaRPr>
          </a:p>
        </p:txBody>
      </p:sp>
      <p:sp>
        <p:nvSpPr>
          <p:cNvPr id="4" name="TextBox 3"/>
          <p:cNvSpPr txBox="1"/>
          <p:nvPr/>
        </p:nvSpPr>
        <p:spPr>
          <a:xfrm>
            <a:off x="0" y="0"/>
            <a:ext cx="12192000" cy="6786473"/>
          </a:xfrm>
          <a:prstGeom prst="rect">
            <a:avLst/>
          </a:prstGeom>
          <a:noFill/>
        </p:spPr>
        <p:txBody>
          <a:bodyPr wrap="square" rtlCol="0">
            <a:spAutoFit/>
          </a:bodyPr>
          <a:lstStyle/>
          <a:p>
            <a:pPr algn="just" rtl="1">
              <a:lnSpc>
                <a:spcPct val="150000"/>
              </a:lnSpc>
            </a:pPr>
            <a:r>
              <a:rPr lang="ar-SA" sz="2800" b="1" dirty="0" smtClean="0">
                <a:cs typeface="B Titr" pitchFamily="2" charset="-78"/>
              </a:rPr>
              <a:t>ايام و موارد زير چنانچه در فواصل اشتغال بيمه شده به کارهاي سخت و زيان‌آور واقع شود </a:t>
            </a:r>
            <a:r>
              <a:rPr lang="ar-SA" sz="2800" b="1" u="sng" dirty="0" smtClean="0">
                <a:solidFill>
                  <a:srgbClr val="C00000"/>
                </a:solidFill>
                <a:cs typeface="B Titr" pitchFamily="2" charset="-78"/>
              </a:rPr>
              <a:t>توالي اشتغال او را از بين برده و موجب تناوب اشتغال وي مي‌گردد</a:t>
            </a:r>
            <a:r>
              <a:rPr lang="ar-SA" sz="2800" b="1" dirty="0" smtClean="0">
                <a:cs typeface="B Titr" pitchFamily="2" charset="-78"/>
              </a:rPr>
              <a:t>. </a:t>
            </a:r>
            <a:endParaRPr lang="en-US" sz="2800" dirty="0" smtClean="0">
              <a:cs typeface="B Titr" pitchFamily="2" charset="-78"/>
            </a:endParaRPr>
          </a:p>
          <a:p>
            <a:pPr algn="just" rtl="1">
              <a:lnSpc>
                <a:spcPct val="150000"/>
              </a:lnSpc>
            </a:pPr>
            <a:r>
              <a:rPr lang="ar-SA" sz="2600" b="1" dirty="0" smtClean="0">
                <a:solidFill>
                  <a:srgbClr val="C00000"/>
                </a:solidFill>
                <a:cs typeface="B Titr" pitchFamily="2" charset="-78"/>
              </a:rPr>
              <a:t>الف ـ </a:t>
            </a:r>
            <a:r>
              <a:rPr lang="ar-SA" sz="2600" b="1" dirty="0" smtClean="0">
                <a:cs typeface="B Titr" pitchFamily="2" charset="-78"/>
              </a:rPr>
              <a:t>استفاده از مرخصي بدون حقوق به مدت بيش از دو ماه به هر منظور و تحت هر عنوان</a:t>
            </a:r>
            <a:r>
              <a:rPr lang="fa-IR" sz="2600" b="1" dirty="0" smtClean="0">
                <a:cs typeface="B Titr" pitchFamily="2" charset="-78"/>
              </a:rPr>
              <a:t> .</a:t>
            </a:r>
            <a:endParaRPr lang="en-US" sz="2600" dirty="0" smtClean="0">
              <a:cs typeface="B Titr" pitchFamily="2" charset="-78"/>
            </a:endParaRPr>
          </a:p>
          <a:p>
            <a:pPr algn="just" rtl="1">
              <a:lnSpc>
                <a:spcPct val="150000"/>
              </a:lnSpc>
            </a:pPr>
            <a:r>
              <a:rPr lang="ar-SA" sz="2600" b="1" dirty="0" smtClean="0">
                <a:solidFill>
                  <a:srgbClr val="C00000"/>
                </a:solidFill>
                <a:cs typeface="B Titr" pitchFamily="2" charset="-78"/>
              </a:rPr>
              <a:t>ب ـ </a:t>
            </a:r>
            <a:r>
              <a:rPr lang="ar-SA" sz="2600" b="1" dirty="0" smtClean="0">
                <a:cs typeface="B Titr" pitchFamily="2" charset="-78"/>
              </a:rPr>
              <a:t>اخراج، استعفا، انفصال و بازخريدي مشروط بر اينکه حداکثر تا دو ماه در مجموع پس از تاريخ موارد مزبور در مشاغلي که سخت و زيان‌آور شناخته شده مشغول به کار نشده يا طبق اين آيين‌نامه نتواند بازنشسته شود. </a:t>
            </a:r>
            <a:endParaRPr lang="en-US" sz="2600" dirty="0" smtClean="0">
              <a:cs typeface="B Titr" pitchFamily="2" charset="-78"/>
            </a:endParaRPr>
          </a:p>
          <a:p>
            <a:pPr algn="just" rtl="1">
              <a:lnSpc>
                <a:spcPct val="150000"/>
              </a:lnSpc>
            </a:pPr>
            <a:r>
              <a:rPr lang="ar-SA" sz="2600" b="1" dirty="0" smtClean="0">
                <a:solidFill>
                  <a:srgbClr val="C00000"/>
                </a:solidFill>
                <a:cs typeface="B Titr" pitchFamily="2" charset="-78"/>
              </a:rPr>
              <a:t>ج ـ </a:t>
            </a:r>
            <a:r>
              <a:rPr lang="ar-SA" sz="2600" b="1" dirty="0" smtClean="0">
                <a:cs typeface="B Titr" pitchFamily="2" charset="-78"/>
              </a:rPr>
              <a:t>اشتغال در کارها و مشاغل عادي به مدت يک ماه. </a:t>
            </a:r>
            <a:endParaRPr lang="fa-IR" sz="2600" b="1" dirty="0" smtClean="0">
              <a:cs typeface="B Titr" pitchFamily="2" charset="-78"/>
            </a:endParaRPr>
          </a:p>
          <a:p>
            <a:pPr algn="just" rtl="1">
              <a:lnSpc>
                <a:spcPct val="150000"/>
              </a:lnSpc>
            </a:pPr>
            <a:r>
              <a:rPr lang="ar-SA" sz="2600" b="1" dirty="0" smtClean="0">
                <a:solidFill>
                  <a:srgbClr val="C00000"/>
                </a:solidFill>
                <a:cs typeface="B Titr" pitchFamily="2" charset="-78"/>
              </a:rPr>
              <a:t>د ـ </a:t>
            </a:r>
            <a:r>
              <a:rPr lang="ar-SA" sz="2600" b="1" dirty="0" smtClean="0">
                <a:cs typeface="B Titr" pitchFamily="2" charset="-78"/>
              </a:rPr>
              <a:t>اشتغال در حرف و مشاغل آزاد به مدت يک ماه. </a:t>
            </a:r>
            <a:endParaRPr lang="fa-IR" sz="2600" b="1" dirty="0" smtClean="0">
              <a:cs typeface="B Titr" pitchFamily="2" charset="-78"/>
            </a:endParaRPr>
          </a:p>
          <a:p>
            <a:pPr algn="just" rtl="1">
              <a:lnSpc>
                <a:spcPct val="150000"/>
              </a:lnSpc>
            </a:pPr>
            <a:r>
              <a:rPr lang="ar-SA" sz="2600" b="1" dirty="0" smtClean="0">
                <a:solidFill>
                  <a:srgbClr val="C00000"/>
                </a:solidFill>
                <a:cs typeface="B Titr" pitchFamily="2" charset="-78"/>
              </a:rPr>
              <a:t>ه ـ </a:t>
            </a:r>
            <a:r>
              <a:rPr lang="ar-SA" sz="2600" b="1" dirty="0" smtClean="0">
                <a:cs typeface="B Titr" pitchFamily="2" charset="-78"/>
              </a:rPr>
              <a:t>بيمه اختياري به مدت يک ماه. </a:t>
            </a:r>
            <a:endParaRPr lang="fa-IR" sz="2600" b="1" dirty="0" smtClean="0">
              <a:cs typeface="B Titr" pitchFamily="2" charset="-78"/>
            </a:endParaRPr>
          </a:p>
          <a:p>
            <a:pPr algn="just" rtl="1">
              <a:lnSpc>
                <a:spcPct val="150000"/>
              </a:lnSpc>
            </a:pPr>
            <a:r>
              <a:rPr lang="ar-SA" sz="2600" b="1" dirty="0" smtClean="0">
                <a:solidFill>
                  <a:srgbClr val="C00000"/>
                </a:solidFill>
                <a:cs typeface="B Titr" pitchFamily="2" charset="-78"/>
              </a:rPr>
              <a:t>و ـ </a:t>
            </a:r>
            <a:r>
              <a:rPr lang="ar-SA" sz="2600" b="1" dirty="0" smtClean="0">
                <a:cs typeface="B Titr" pitchFamily="2" charset="-78"/>
              </a:rPr>
              <a:t>بيکاري بدون دريافت مقرري بيکاري بيش از دو ماه. </a:t>
            </a:r>
            <a:endParaRPr lang="fa-IR" sz="2600" b="1" dirty="0" smtClean="0">
              <a:cs typeface="B Titr" pitchFamily="2" charset="-78"/>
            </a:endParaRPr>
          </a:p>
          <a:p>
            <a:pPr algn="just" rtl="1">
              <a:lnSpc>
                <a:spcPct val="150000"/>
              </a:lnSpc>
            </a:pPr>
            <a:r>
              <a:rPr lang="ar-SA" sz="2600" b="1" dirty="0" smtClean="0">
                <a:solidFill>
                  <a:srgbClr val="C00000"/>
                </a:solidFill>
                <a:cs typeface="B Titr" pitchFamily="2" charset="-78"/>
              </a:rPr>
              <a:t>ز ـ </a:t>
            </a:r>
            <a:r>
              <a:rPr lang="ar-SA" sz="2600" b="1" dirty="0" smtClean="0">
                <a:cs typeface="B Titr" pitchFamily="2" charset="-78"/>
              </a:rPr>
              <a:t>ساير موارد مشابه. </a:t>
            </a:r>
            <a:endParaRPr lang="en-US" sz="2600" dirty="0">
              <a:cs typeface="B Titr" pitchFamily="2" charset="-78"/>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200"/>
            <a:ext cx="12192000" cy="6019800"/>
          </a:xfrm>
          <a:prstGeom prst="rect">
            <a:avLst/>
          </a:prstGeom>
        </p:spPr>
        <p:txBody>
          <a:bodyPr vert="horz" lIns="91440" tIns="45720" rIns="91440" bIns="45720" rtlCol="0">
            <a:noAutofit/>
          </a:bodyPr>
          <a:lstStyle/>
          <a:p>
            <a:pPr marL="0" marR="0" lvl="0" indent="0" algn="justLow" defTabSz="914400" rtl="1" eaLnBrk="1" fontAlgn="auto" latinLnBrk="0" hangingPunct="1">
              <a:lnSpc>
                <a:spcPct val="150000"/>
              </a:lnSpc>
              <a:spcBef>
                <a:spcPct val="20000"/>
              </a:spcBef>
              <a:spcAft>
                <a:spcPts val="0"/>
              </a:spcAft>
              <a:buClrTx/>
              <a:buSzTx/>
              <a:buFontTx/>
              <a:buChar char="-"/>
              <a:tabLst/>
              <a:defRPr/>
            </a:pPr>
            <a:endParaRPr lang="ar-SA" sz="4000" b="1" dirty="0">
              <a:latin typeface="+mj-lt"/>
              <a:ea typeface="+mj-ea"/>
              <a:cs typeface="B Titr" pitchFamily="2" charset="-78"/>
            </a:endParaRPr>
          </a:p>
        </p:txBody>
      </p:sp>
      <p:sp>
        <p:nvSpPr>
          <p:cNvPr id="3" name="Rectangle 2"/>
          <p:cNvSpPr txBox="1">
            <a:spLocks noChangeArrowheads="1"/>
          </p:cNvSpPr>
          <p:nvPr/>
        </p:nvSpPr>
        <p:spPr>
          <a:xfrm>
            <a:off x="1" y="0"/>
            <a:ext cx="12192000" cy="6858000"/>
          </a:xfrm>
          <a:prstGeom prst="rect">
            <a:avLst/>
          </a:prstGeom>
        </p:spPr>
        <p:txBody>
          <a:bodyPr vert="horz" lIns="91440" tIns="45720" rIns="91440" bIns="45720" rtlCol="0" anchor="ctr">
            <a:noAutofit/>
          </a:bodyPr>
          <a:lstStyle/>
          <a:p>
            <a:pPr marL="0" marR="0" lvl="0" indent="0" algn="just" defTabSz="914400" rtl="1" eaLnBrk="1" fontAlgn="auto" latinLnBrk="0" hangingPunct="1">
              <a:spcBef>
                <a:spcPct val="0"/>
              </a:spcBef>
              <a:spcAft>
                <a:spcPts val="0"/>
              </a:spcAft>
              <a:buClrTx/>
              <a:buSzTx/>
              <a:buFontTx/>
              <a:buNone/>
              <a:tabLst/>
              <a:defRPr/>
            </a:pPr>
            <a:endParaRPr kumimoji="0" lang="fa-IR" sz="2400" b="1" i="0" u="none" strike="noStrike" kern="1200" cap="none" spc="0" normalizeH="0" baseline="0" noProof="0" dirty="0" smtClean="0">
              <a:ln>
                <a:noFill/>
              </a:ln>
              <a:solidFill>
                <a:srgbClr val="C00000"/>
              </a:solidFill>
              <a:effectLst/>
              <a:uLnTx/>
              <a:uFillTx/>
              <a:latin typeface="+mj-lt"/>
              <a:ea typeface="+mj-ea"/>
              <a:cs typeface="B Titr" pitchFamily="2" charset="-78"/>
            </a:endParaRPr>
          </a:p>
        </p:txBody>
      </p:sp>
      <p:sp>
        <p:nvSpPr>
          <p:cNvPr id="4" name="TextBox 3"/>
          <p:cNvSpPr txBox="1"/>
          <p:nvPr/>
        </p:nvSpPr>
        <p:spPr>
          <a:xfrm>
            <a:off x="0" y="0"/>
            <a:ext cx="12192000" cy="5755422"/>
          </a:xfrm>
          <a:prstGeom prst="rect">
            <a:avLst/>
          </a:prstGeom>
          <a:noFill/>
        </p:spPr>
        <p:txBody>
          <a:bodyPr wrap="square" rtlCol="0">
            <a:spAutoFit/>
          </a:bodyPr>
          <a:lstStyle/>
          <a:p>
            <a:pPr algn="just" rtl="1">
              <a:lnSpc>
                <a:spcPct val="300000"/>
              </a:lnSpc>
            </a:pPr>
            <a:r>
              <a:rPr lang="ar-SA" sz="3200" b="1" dirty="0" smtClean="0">
                <a:solidFill>
                  <a:srgbClr val="C00000"/>
                </a:solidFill>
                <a:cs typeface="B Titr" pitchFamily="2" charset="-78"/>
              </a:rPr>
              <a:t>ماده13ـ</a:t>
            </a:r>
            <a:r>
              <a:rPr lang="ar-SA" sz="3200" b="1" dirty="0" smtClean="0">
                <a:cs typeface="B Titr" pitchFamily="2" charset="-78"/>
              </a:rPr>
              <a:t> شرايط بازنشستگي در کارهاي سخت و زيان‌آور به شرح زير مي باشد: </a:t>
            </a:r>
            <a:endParaRPr lang="en-US" sz="3200" dirty="0" smtClean="0">
              <a:cs typeface="B Titr" pitchFamily="2" charset="-78"/>
            </a:endParaRPr>
          </a:p>
          <a:p>
            <a:pPr algn="just" rtl="1">
              <a:lnSpc>
                <a:spcPct val="300000"/>
              </a:lnSpc>
            </a:pPr>
            <a:r>
              <a:rPr lang="ar-SA" sz="3200" b="1" dirty="0" smtClean="0">
                <a:cs typeface="B Titr" pitchFamily="2" charset="-78"/>
              </a:rPr>
              <a:t>ـ بيمه شدگاني که حداقل (20 ) سال سابقه کار متوالي يا بيست و پنج (25) سال سابقه کار متناوب و پرداخت حق بيمه در کارهاي سخت و زيان‌آور را داشته باشند، </a:t>
            </a:r>
            <a:r>
              <a:rPr lang="ar-SA" sz="3200" b="1" u="sng" dirty="0" smtClean="0">
                <a:solidFill>
                  <a:schemeClr val="accent6">
                    <a:lumMod val="50000"/>
                  </a:schemeClr>
                </a:solidFill>
                <a:cs typeface="B Titr" pitchFamily="2" charset="-78"/>
              </a:rPr>
              <a:t>بدون شرط سني </a:t>
            </a:r>
            <a:r>
              <a:rPr lang="ar-SA" sz="3200" b="1" dirty="0" smtClean="0">
                <a:cs typeface="B Titr" pitchFamily="2" charset="-78"/>
              </a:rPr>
              <a:t>مي‌توانند درخواست بازنشستگي از سازمان تأمين اجتماعي نمايند. </a:t>
            </a:r>
            <a:endParaRPr lang="en-US" sz="3200" dirty="0">
              <a:cs typeface="B Titr" pitchFamily="2" charset="-78"/>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200"/>
            <a:ext cx="12192000" cy="6019800"/>
          </a:xfrm>
          <a:prstGeom prst="rect">
            <a:avLst/>
          </a:prstGeom>
        </p:spPr>
        <p:txBody>
          <a:bodyPr vert="horz" lIns="91440" tIns="45720" rIns="91440" bIns="45720" rtlCol="0">
            <a:noAutofit/>
          </a:bodyPr>
          <a:lstStyle/>
          <a:p>
            <a:pPr marL="0" marR="0" lvl="0" indent="0" algn="justLow" defTabSz="914400" rtl="1" eaLnBrk="1" fontAlgn="auto" latinLnBrk="0" hangingPunct="1">
              <a:lnSpc>
                <a:spcPct val="150000"/>
              </a:lnSpc>
              <a:spcBef>
                <a:spcPct val="20000"/>
              </a:spcBef>
              <a:spcAft>
                <a:spcPts val="0"/>
              </a:spcAft>
              <a:buClrTx/>
              <a:buSzTx/>
              <a:buFontTx/>
              <a:buChar char="-"/>
              <a:tabLst/>
              <a:defRPr/>
            </a:pPr>
            <a:endParaRPr lang="ar-SA" sz="4000" b="1" dirty="0">
              <a:latin typeface="+mj-lt"/>
              <a:ea typeface="+mj-ea"/>
              <a:cs typeface="B Titr" pitchFamily="2" charset="-78"/>
            </a:endParaRPr>
          </a:p>
        </p:txBody>
      </p:sp>
      <p:sp>
        <p:nvSpPr>
          <p:cNvPr id="3" name="Rectangle 2"/>
          <p:cNvSpPr txBox="1">
            <a:spLocks noChangeArrowheads="1"/>
          </p:cNvSpPr>
          <p:nvPr/>
        </p:nvSpPr>
        <p:spPr>
          <a:xfrm>
            <a:off x="1" y="0"/>
            <a:ext cx="12192000" cy="6858000"/>
          </a:xfrm>
          <a:prstGeom prst="rect">
            <a:avLst/>
          </a:prstGeom>
        </p:spPr>
        <p:txBody>
          <a:bodyPr vert="horz" lIns="91440" tIns="45720" rIns="91440" bIns="45720" rtlCol="0" anchor="ctr">
            <a:noAutofit/>
          </a:bodyPr>
          <a:lstStyle/>
          <a:p>
            <a:pPr marL="0" marR="0" lvl="0" indent="0" algn="just" defTabSz="914400" rtl="1" eaLnBrk="1" fontAlgn="auto" latinLnBrk="0" hangingPunct="1">
              <a:spcBef>
                <a:spcPct val="0"/>
              </a:spcBef>
              <a:spcAft>
                <a:spcPts val="0"/>
              </a:spcAft>
              <a:buClrTx/>
              <a:buSzTx/>
              <a:buFontTx/>
              <a:buNone/>
              <a:tabLst/>
              <a:defRPr/>
            </a:pPr>
            <a:endParaRPr kumimoji="0" lang="fa-IR" sz="2400" b="1" i="0" u="none" strike="noStrike" kern="1200" cap="none" spc="0" normalizeH="0" baseline="0" noProof="0" dirty="0" smtClean="0">
              <a:ln>
                <a:noFill/>
              </a:ln>
              <a:solidFill>
                <a:srgbClr val="C00000"/>
              </a:solidFill>
              <a:effectLst/>
              <a:uLnTx/>
              <a:uFillTx/>
              <a:latin typeface="+mj-lt"/>
              <a:ea typeface="+mj-ea"/>
              <a:cs typeface="B Titr" pitchFamily="2" charset="-78"/>
            </a:endParaRPr>
          </a:p>
        </p:txBody>
      </p:sp>
      <p:sp>
        <p:nvSpPr>
          <p:cNvPr id="4" name="TextBox 3"/>
          <p:cNvSpPr txBox="1"/>
          <p:nvPr/>
        </p:nvSpPr>
        <p:spPr>
          <a:xfrm>
            <a:off x="0" y="0"/>
            <a:ext cx="12192000" cy="6863417"/>
          </a:xfrm>
          <a:prstGeom prst="rect">
            <a:avLst/>
          </a:prstGeom>
          <a:noFill/>
        </p:spPr>
        <p:txBody>
          <a:bodyPr wrap="square" rtlCol="0">
            <a:spAutoFit/>
          </a:bodyPr>
          <a:lstStyle/>
          <a:p>
            <a:pPr algn="just" rtl="1">
              <a:lnSpc>
                <a:spcPct val="200000"/>
              </a:lnSpc>
              <a:buFont typeface="Wingdings" pitchFamily="2" charset="2"/>
              <a:buChar char="ü"/>
            </a:pPr>
            <a:r>
              <a:rPr lang="ar-SA" sz="3200" b="1" dirty="0" smtClean="0">
                <a:solidFill>
                  <a:srgbClr val="002060"/>
                </a:solidFill>
                <a:cs typeface="B Titr" pitchFamily="2" charset="-78"/>
              </a:rPr>
              <a:t>بيمه‌شدگان به صرف ارايه درخواست بازنشستگي مجاز به ترک کار نبوده و مي‌بايد احراز شرايط و استحقاق آنها جهت بازنشستگي پيش از موعد در کارهاي سخت و زيان‌آور رسماً از سوي سازمان تأمين اجتماعي به آنها ابلاغ و سپس ترک کار نمايند. </a:t>
            </a:r>
            <a:endParaRPr lang="fa-IR" sz="3200" b="1" dirty="0" smtClean="0">
              <a:solidFill>
                <a:srgbClr val="002060"/>
              </a:solidFill>
              <a:cs typeface="B Titr" pitchFamily="2" charset="-78"/>
            </a:endParaRPr>
          </a:p>
          <a:p>
            <a:pPr algn="just" rtl="1">
              <a:lnSpc>
                <a:spcPct val="200000"/>
              </a:lnSpc>
            </a:pPr>
            <a:endParaRPr lang="en-US" sz="3200" dirty="0" smtClean="0">
              <a:solidFill>
                <a:srgbClr val="002060"/>
              </a:solidFill>
              <a:cs typeface="B Titr" pitchFamily="2" charset="-78"/>
            </a:endParaRPr>
          </a:p>
          <a:p>
            <a:pPr algn="just" rtl="1">
              <a:lnSpc>
                <a:spcPct val="200000"/>
              </a:lnSpc>
              <a:buFont typeface="Wingdings" pitchFamily="2" charset="2"/>
              <a:buChar char="ü"/>
            </a:pPr>
            <a:r>
              <a:rPr lang="ar-SA" sz="3200" b="1" dirty="0" smtClean="0">
                <a:solidFill>
                  <a:srgbClr val="002060"/>
                </a:solidFill>
                <a:cs typeface="B Titr" pitchFamily="2" charset="-78"/>
              </a:rPr>
              <a:t>چنانچه بيمه شده شرايط استفاده از بازنشستگي پيش از موعد در کارهاي سخت و زيان‌آور را طبق اين آيين‌نامه احراز کند </a:t>
            </a:r>
            <a:r>
              <a:rPr lang="fa-IR" sz="3200" b="1" dirty="0" smtClean="0">
                <a:solidFill>
                  <a:srgbClr val="002060"/>
                </a:solidFill>
                <a:cs typeface="B Titr" pitchFamily="2" charset="-78"/>
              </a:rPr>
              <a:t>، </a:t>
            </a:r>
            <a:r>
              <a:rPr lang="ar-SA" sz="3200" b="1" dirty="0" smtClean="0">
                <a:solidFill>
                  <a:srgbClr val="002060"/>
                </a:solidFill>
                <a:cs typeface="B Titr" pitchFamily="2" charset="-78"/>
              </a:rPr>
              <a:t>سازمان تأمين اجتماعي مکلف است نسبت به برقراري مستمري وي از تاريخ ترک کار اقدام نمايد. </a:t>
            </a:r>
            <a:endParaRPr lang="en-US" sz="3200" dirty="0">
              <a:solidFill>
                <a:srgbClr val="002060"/>
              </a:solidFill>
              <a:cs typeface="B Titr" pitchFamily="2" charset="-78"/>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200"/>
            <a:ext cx="12192000" cy="6019800"/>
          </a:xfrm>
          <a:prstGeom prst="rect">
            <a:avLst/>
          </a:prstGeom>
        </p:spPr>
        <p:txBody>
          <a:bodyPr vert="horz" lIns="91440" tIns="45720" rIns="91440" bIns="45720" rtlCol="0">
            <a:noAutofit/>
          </a:bodyPr>
          <a:lstStyle/>
          <a:p>
            <a:pPr marL="0" marR="0" lvl="0" indent="0" algn="justLow" defTabSz="914400" rtl="1" eaLnBrk="1" fontAlgn="auto" latinLnBrk="0" hangingPunct="1">
              <a:lnSpc>
                <a:spcPct val="150000"/>
              </a:lnSpc>
              <a:spcBef>
                <a:spcPct val="20000"/>
              </a:spcBef>
              <a:spcAft>
                <a:spcPts val="0"/>
              </a:spcAft>
              <a:buClrTx/>
              <a:buSzTx/>
              <a:buFontTx/>
              <a:buChar char="-"/>
              <a:tabLst/>
              <a:defRPr/>
            </a:pPr>
            <a:endParaRPr lang="ar-SA" sz="4000" b="1" dirty="0">
              <a:latin typeface="+mj-lt"/>
              <a:ea typeface="+mj-ea"/>
              <a:cs typeface="B Titr" pitchFamily="2" charset="-78"/>
            </a:endParaRPr>
          </a:p>
        </p:txBody>
      </p:sp>
      <p:sp>
        <p:nvSpPr>
          <p:cNvPr id="3" name="Rectangle 2"/>
          <p:cNvSpPr txBox="1">
            <a:spLocks noChangeArrowheads="1"/>
          </p:cNvSpPr>
          <p:nvPr/>
        </p:nvSpPr>
        <p:spPr>
          <a:xfrm>
            <a:off x="1" y="0"/>
            <a:ext cx="12192000" cy="6858000"/>
          </a:xfrm>
          <a:prstGeom prst="rect">
            <a:avLst/>
          </a:prstGeom>
        </p:spPr>
        <p:txBody>
          <a:bodyPr vert="horz" lIns="91440" tIns="45720" rIns="91440" bIns="45720" rtlCol="0" anchor="ctr">
            <a:noAutofit/>
          </a:bodyPr>
          <a:lstStyle/>
          <a:p>
            <a:pPr marL="0" marR="0" lvl="0" indent="0" algn="just" defTabSz="914400" rtl="1" eaLnBrk="1" fontAlgn="auto" latinLnBrk="0" hangingPunct="1">
              <a:spcBef>
                <a:spcPct val="0"/>
              </a:spcBef>
              <a:spcAft>
                <a:spcPts val="0"/>
              </a:spcAft>
              <a:buClrTx/>
              <a:buSzTx/>
              <a:buFontTx/>
              <a:buNone/>
              <a:tabLst/>
              <a:defRPr/>
            </a:pPr>
            <a:endParaRPr kumimoji="0" lang="fa-IR" sz="2400" b="1" i="0" u="none" strike="noStrike" kern="1200" cap="none" spc="0" normalizeH="0" baseline="0" noProof="0" dirty="0" smtClean="0">
              <a:ln>
                <a:noFill/>
              </a:ln>
              <a:solidFill>
                <a:srgbClr val="C00000"/>
              </a:solidFill>
              <a:effectLst/>
              <a:uLnTx/>
              <a:uFillTx/>
              <a:latin typeface="+mj-lt"/>
              <a:ea typeface="+mj-ea"/>
              <a:cs typeface="B Titr" pitchFamily="2" charset="-78"/>
            </a:endParaRPr>
          </a:p>
        </p:txBody>
      </p:sp>
      <p:sp>
        <p:nvSpPr>
          <p:cNvPr id="4" name="TextBox 3"/>
          <p:cNvSpPr txBox="1"/>
          <p:nvPr/>
        </p:nvSpPr>
        <p:spPr>
          <a:xfrm>
            <a:off x="0" y="0"/>
            <a:ext cx="12192000" cy="6001643"/>
          </a:xfrm>
          <a:prstGeom prst="rect">
            <a:avLst/>
          </a:prstGeom>
          <a:noFill/>
        </p:spPr>
        <p:txBody>
          <a:bodyPr wrap="square" rtlCol="0">
            <a:spAutoFit/>
          </a:bodyPr>
          <a:lstStyle/>
          <a:p>
            <a:pPr algn="just" rtl="1">
              <a:lnSpc>
                <a:spcPct val="300000"/>
              </a:lnSpc>
            </a:pPr>
            <a:r>
              <a:rPr lang="ar-SA" sz="3200" b="1" dirty="0" smtClean="0">
                <a:solidFill>
                  <a:srgbClr val="C00000"/>
                </a:solidFill>
                <a:cs typeface="B Titr" pitchFamily="2" charset="-78"/>
              </a:rPr>
              <a:t>ماده14ـ</a:t>
            </a:r>
            <a:r>
              <a:rPr lang="ar-SA" sz="3200" b="1" dirty="0" smtClean="0">
                <a:cs typeface="B Titr" pitchFamily="2" charset="-78"/>
              </a:rPr>
              <a:t> کارفرما مکلف است پس از احراز شرايط بازنشستگي بيمه شده شاغل در کارگاه وي، طبق اين آيين‌نامه </a:t>
            </a:r>
            <a:r>
              <a:rPr lang="ar-SA" sz="3200" b="1" u="sng" dirty="0" smtClean="0">
                <a:solidFill>
                  <a:schemeClr val="accent6">
                    <a:lumMod val="50000"/>
                  </a:schemeClr>
                </a:solidFill>
                <a:cs typeface="B Titr" pitchFamily="2" charset="-78"/>
              </a:rPr>
              <a:t>معادل چهار درصد (4%) </a:t>
            </a:r>
            <a:r>
              <a:rPr lang="ar-SA" sz="3200" b="1" dirty="0" smtClean="0">
                <a:cs typeface="B Titr" pitchFamily="2" charset="-78"/>
              </a:rPr>
              <a:t>ميزان مستمري برقراري بيمه شده </a:t>
            </a:r>
            <a:r>
              <a:rPr lang="ar-SA" sz="3200" b="1" u="sng" dirty="0" smtClean="0">
                <a:solidFill>
                  <a:schemeClr val="accent6">
                    <a:lumMod val="50000"/>
                  </a:schemeClr>
                </a:solidFill>
                <a:cs typeface="B Titr" pitchFamily="2" charset="-78"/>
              </a:rPr>
              <a:t>نسبت به سنوات اشتغال او در مشاغل سخت و زيان‌آور </a:t>
            </a:r>
            <a:r>
              <a:rPr lang="ar-SA" sz="3200" b="1" dirty="0" smtClean="0">
                <a:cs typeface="B Titr" pitchFamily="2" charset="-78"/>
              </a:rPr>
              <a:t>را که توسط سازمان تأمين اجتماعي محاسبه و مطالبه مي‌گردد به طور يکجا به سازمان يادشده پرداخت نمايد.</a:t>
            </a:r>
            <a:endParaRPr lang="en-US" sz="3200" dirty="0">
              <a:cs typeface="B Titr" pitchFamily="2" charset="-78"/>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200"/>
            <a:ext cx="12192000" cy="6019800"/>
          </a:xfrm>
          <a:prstGeom prst="rect">
            <a:avLst/>
          </a:prstGeom>
        </p:spPr>
        <p:txBody>
          <a:bodyPr vert="horz" lIns="91440" tIns="45720" rIns="91440" bIns="45720" rtlCol="0">
            <a:noAutofit/>
          </a:bodyPr>
          <a:lstStyle/>
          <a:p>
            <a:pPr marL="0" marR="0" lvl="0" indent="0" algn="justLow" defTabSz="914400" rtl="1" eaLnBrk="1" fontAlgn="auto" latinLnBrk="0" hangingPunct="1">
              <a:lnSpc>
                <a:spcPct val="150000"/>
              </a:lnSpc>
              <a:spcBef>
                <a:spcPct val="20000"/>
              </a:spcBef>
              <a:spcAft>
                <a:spcPts val="0"/>
              </a:spcAft>
              <a:buClrTx/>
              <a:buSzTx/>
              <a:buFontTx/>
              <a:buChar char="-"/>
              <a:tabLst/>
              <a:defRPr/>
            </a:pPr>
            <a:endParaRPr lang="ar-SA" sz="4000" b="1" dirty="0">
              <a:latin typeface="+mj-lt"/>
              <a:ea typeface="+mj-ea"/>
              <a:cs typeface="B Titr" pitchFamily="2" charset="-78"/>
            </a:endParaRPr>
          </a:p>
        </p:txBody>
      </p:sp>
      <p:sp>
        <p:nvSpPr>
          <p:cNvPr id="3" name="Rectangle 2"/>
          <p:cNvSpPr txBox="1">
            <a:spLocks noChangeArrowheads="1"/>
          </p:cNvSpPr>
          <p:nvPr/>
        </p:nvSpPr>
        <p:spPr>
          <a:xfrm>
            <a:off x="1" y="0"/>
            <a:ext cx="12192000" cy="6858000"/>
          </a:xfrm>
          <a:prstGeom prst="rect">
            <a:avLst/>
          </a:prstGeom>
        </p:spPr>
        <p:txBody>
          <a:bodyPr vert="horz" lIns="91440" tIns="45720" rIns="91440" bIns="45720" rtlCol="0" anchor="ctr">
            <a:noAutofit/>
          </a:bodyPr>
          <a:lstStyle/>
          <a:p>
            <a:pPr marL="0" marR="0" lvl="0" indent="0" algn="just" defTabSz="914400" rtl="1" eaLnBrk="1" fontAlgn="auto" latinLnBrk="0" hangingPunct="1">
              <a:spcBef>
                <a:spcPct val="0"/>
              </a:spcBef>
              <a:spcAft>
                <a:spcPts val="0"/>
              </a:spcAft>
              <a:buClrTx/>
              <a:buSzTx/>
              <a:buFontTx/>
              <a:buNone/>
              <a:tabLst/>
              <a:defRPr/>
            </a:pPr>
            <a:endParaRPr kumimoji="0" lang="fa-IR" sz="2400" b="1" i="0" u="none" strike="noStrike" kern="1200" cap="none" spc="0" normalizeH="0" baseline="0" noProof="0" dirty="0" smtClean="0">
              <a:ln>
                <a:noFill/>
              </a:ln>
              <a:solidFill>
                <a:srgbClr val="C00000"/>
              </a:solidFill>
              <a:effectLst/>
              <a:uLnTx/>
              <a:uFillTx/>
              <a:latin typeface="+mj-lt"/>
              <a:ea typeface="+mj-ea"/>
              <a:cs typeface="B Titr" pitchFamily="2" charset="-78"/>
            </a:endParaRPr>
          </a:p>
        </p:txBody>
      </p:sp>
      <p:sp>
        <p:nvSpPr>
          <p:cNvPr id="4" name="TextBox 3"/>
          <p:cNvSpPr txBox="1"/>
          <p:nvPr/>
        </p:nvSpPr>
        <p:spPr>
          <a:xfrm>
            <a:off x="0" y="0"/>
            <a:ext cx="12192000" cy="6863417"/>
          </a:xfrm>
          <a:prstGeom prst="rect">
            <a:avLst/>
          </a:prstGeom>
          <a:noFill/>
        </p:spPr>
        <p:txBody>
          <a:bodyPr wrap="square" rtlCol="0">
            <a:spAutoFit/>
          </a:bodyPr>
          <a:lstStyle/>
          <a:p>
            <a:pPr algn="just" rtl="1">
              <a:lnSpc>
                <a:spcPct val="250000"/>
              </a:lnSpc>
            </a:pPr>
            <a:r>
              <a:rPr lang="ar-SA" sz="4400" b="1" dirty="0" smtClean="0">
                <a:solidFill>
                  <a:schemeClr val="accent6">
                    <a:lumMod val="50000"/>
                  </a:schemeClr>
                </a:solidFill>
                <a:cs typeface="B Titr" pitchFamily="2" charset="-78"/>
              </a:rPr>
              <a:t>ماده15ـ</a:t>
            </a:r>
            <a:r>
              <a:rPr lang="ar-SA" sz="4400" b="1" dirty="0" smtClean="0">
                <a:cs typeface="B Titr" pitchFamily="2" charset="-78"/>
              </a:rPr>
              <a:t> آثار محدوديتها و مزاياي مندرج در قانون براي مواردي که بازنشستگي به موجب اين آيين‌نامه ايجاد مي‌شود </a:t>
            </a:r>
            <a:r>
              <a:rPr lang="ar-SA" sz="4400" b="1" u="sng" dirty="0" smtClean="0">
                <a:solidFill>
                  <a:schemeClr val="accent6">
                    <a:lumMod val="50000"/>
                  </a:schemeClr>
                </a:solidFill>
                <a:cs typeface="B Titr" pitchFamily="2" charset="-78"/>
              </a:rPr>
              <a:t>منحصر به همان شغل در همان کارگاه خاص </a:t>
            </a:r>
            <a:r>
              <a:rPr lang="ar-SA" sz="4400" b="1" dirty="0" smtClean="0">
                <a:cs typeface="B Titr" pitchFamily="2" charset="-78"/>
              </a:rPr>
              <a:t>بوده و </a:t>
            </a:r>
            <a:r>
              <a:rPr lang="ar-SA" sz="4400" b="1" u="sng" dirty="0" smtClean="0">
                <a:solidFill>
                  <a:srgbClr val="C00000"/>
                </a:solidFill>
                <a:cs typeface="B Titr" pitchFamily="2" charset="-78"/>
              </a:rPr>
              <a:t>قابل تسري و تعميم در ديگر شغلهاي مشابه در ساير کارگاهها نمي‌گردد</a:t>
            </a:r>
            <a:r>
              <a:rPr lang="ar-SA" sz="4400" b="1" dirty="0" smtClean="0">
                <a:cs typeface="B Titr" pitchFamily="2" charset="-78"/>
              </a:rPr>
              <a:t>. </a:t>
            </a:r>
            <a:endParaRPr lang="en-US" sz="4400" dirty="0">
              <a:cs typeface="B Titr" pitchFamily="2" charset="-78"/>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lum bright="74000" contrast="-58000"/>
          </a:blip>
          <a:srcRect/>
          <a:stretch>
            <a:fillRect/>
          </a:stretch>
        </p:blipFill>
        <p:spPr bwMode="auto">
          <a:xfrm>
            <a:off x="0" y="3064"/>
            <a:ext cx="12192000" cy="6854937"/>
          </a:xfrm>
          <a:prstGeom prst="rect">
            <a:avLst/>
          </a:prstGeom>
          <a:noFill/>
          <a:ln w="9525">
            <a:noFill/>
            <a:miter lim="800000"/>
            <a:headEnd/>
            <a:tailEnd/>
          </a:ln>
        </p:spPr>
      </p:pic>
      <p:pic>
        <p:nvPicPr>
          <p:cNvPr id="21505" name="Picture 1" descr="C:\Users\Gholami\Desktop\گزارش حادثه\index.jpg"/>
          <p:cNvPicPr>
            <a:picLocks noChangeAspect="1" noChangeArrowheads="1"/>
          </p:cNvPicPr>
          <p:nvPr/>
        </p:nvPicPr>
        <p:blipFill>
          <a:blip r:embed="rId3" cstate="print"/>
          <a:srcRect/>
          <a:stretch>
            <a:fillRect/>
          </a:stretch>
        </p:blipFill>
        <p:spPr bwMode="auto">
          <a:xfrm>
            <a:off x="0" y="1340769"/>
            <a:ext cx="12192000" cy="5517233"/>
          </a:xfrm>
          <a:prstGeom prst="rect">
            <a:avLst/>
          </a:prstGeom>
          <a:noFill/>
        </p:spPr>
      </p:pic>
      <p:sp>
        <p:nvSpPr>
          <p:cNvPr id="5" name="TextBox 4"/>
          <p:cNvSpPr txBox="1"/>
          <p:nvPr/>
        </p:nvSpPr>
        <p:spPr>
          <a:xfrm>
            <a:off x="0" y="1"/>
            <a:ext cx="12192000" cy="1477328"/>
          </a:xfrm>
          <a:prstGeom prst="rect">
            <a:avLst/>
          </a:prstGeom>
          <a:solidFill>
            <a:srgbClr val="92D050"/>
          </a:solidFill>
        </p:spPr>
        <p:txBody>
          <a:bodyPr wrap="square" rtlCol="0">
            <a:spAutoFit/>
          </a:bodyPr>
          <a:lstStyle/>
          <a:p>
            <a:pPr algn="ctr">
              <a:lnSpc>
                <a:spcPct val="150000"/>
              </a:lnSpc>
            </a:pPr>
            <a:r>
              <a:rPr lang="fa-IR" sz="6000" b="1" dirty="0" smtClean="0">
                <a:cs typeface="B Titr" pitchFamily="2" charset="-78"/>
              </a:rPr>
              <a:t>با آرزوی روزهای بدون حادثه  </a:t>
            </a:r>
          </a:p>
        </p:txBody>
      </p:sp>
      <p:sp>
        <p:nvSpPr>
          <p:cNvPr id="6" name="Rectangle 5"/>
          <p:cNvSpPr/>
          <p:nvPr/>
        </p:nvSpPr>
        <p:spPr>
          <a:xfrm>
            <a:off x="0" y="5445224"/>
            <a:ext cx="4751851" cy="1446550"/>
          </a:xfrm>
          <a:prstGeom prst="rect">
            <a:avLst/>
          </a:prstGeom>
          <a:solidFill>
            <a:schemeClr val="accent6">
              <a:lumMod val="60000"/>
              <a:lumOff val="40000"/>
            </a:schemeClr>
          </a:solidFill>
        </p:spPr>
        <p:txBody>
          <a:bodyPr wrap="square">
            <a:spAutoFit/>
          </a:bodyPr>
          <a:lstStyle/>
          <a:p>
            <a:pPr algn="ctr"/>
            <a:r>
              <a:rPr lang="fa-IR" sz="8800" b="1" dirty="0" smtClean="0"/>
              <a:t>خدا قوت</a:t>
            </a:r>
            <a:endParaRPr lang="en-US" sz="88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3"/>
          <p:cNvPicPr>
            <a:picLocks noChangeAspect="1" noChangeArrowheads="1"/>
          </p:cNvPicPr>
          <p:nvPr/>
        </p:nvPicPr>
        <p:blipFill>
          <a:blip r:embed="rId2"/>
          <a:srcRect/>
          <a:stretch>
            <a:fillRect/>
          </a:stretch>
        </p:blipFill>
        <p:spPr bwMode="auto">
          <a:xfrm>
            <a:off x="0" y="0"/>
            <a:ext cx="12192000" cy="685800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TextBox 2"/>
          <p:cNvSpPr txBox="1">
            <a:spLocks noChangeArrowheads="1"/>
          </p:cNvSpPr>
          <p:nvPr/>
        </p:nvSpPr>
        <p:spPr bwMode="auto">
          <a:xfrm>
            <a:off x="0" y="1"/>
            <a:ext cx="12192000" cy="6617196"/>
          </a:xfrm>
          <a:prstGeom prst="rect">
            <a:avLst/>
          </a:prstGeom>
          <a:noFill/>
          <a:ln w="9525">
            <a:noFill/>
            <a:miter lim="800000"/>
            <a:headEnd/>
            <a:tailEnd/>
          </a:ln>
        </p:spPr>
        <p:txBody>
          <a:bodyPr>
            <a:spAutoFit/>
          </a:bodyPr>
          <a:lstStyle/>
          <a:p>
            <a:pPr algn="r" rtl="1"/>
            <a:r>
              <a:rPr lang="ar-SA" sz="4000" dirty="0">
                <a:cs typeface="B Titr" pitchFamily="2" charset="-78"/>
              </a:rPr>
              <a:t>پرسش </a:t>
            </a:r>
            <a:r>
              <a:rPr lang="fa-IR" sz="4000" dirty="0">
                <a:cs typeface="B Titr" pitchFamily="2" charset="-78"/>
              </a:rPr>
              <a:t>های </a:t>
            </a:r>
            <a:r>
              <a:rPr lang="ar-SA" sz="4000" dirty="0">
                <a:cs typeface="B Titr" pitchFamily="2" charset="-78"/>
              </a:rPr>
              <a:t>اصلی این است </a:t>
            </a:r>
            <a:r>
              <a:rPr lang="fa-IR" sz="4000" dirty="0">
                <a:cs typeface="B Titr" pitchFamily="2" charset="-78"/>
              </a:rPr>
              <a:t>: </a:t>
            </a:r>
          </a:p>
          <a:p>
            <a:pPr algn="r" rtl="1">
              <a:lnSpc>
                <a:spcPct val="200000"/>
              </a:lnSpc>
              <a:buFont typeface="Wingdings" pitchFamily="2" charset="2"/>
              <a:buChar char="q"/>
            </a:pPr>
            <a:r>
              <a:rPr lang="ar-SA" sz="3200" dirty="0">
                <a:solidFill>
                  <a:srgbClr val="C00000"/>
                </a:solidFill>
                <a:cs typeface="B Titr" pitchFamily="2" charset="-78"/>
              </a:rPr>
              <a:t>چگونه می توان ایمنی محیط کار را افزایش داد</a:t>
            </a:r>
            <a:r>
              <a:rPr lang="fa-IR" sz="3200" dirty="0">
                <a:solidFill>
                  <a:srgbClr val="C00000"/>
                </a:solidFill>
                <a:cs typeface="B Titr" pitchFamily="2" charset="-78"/>
              </a:rPr>
              <a:t> ؟</a:t>
            </a:r>
          </a:p>
          <a:p>
            <a:pPr algn="r" rtl="1">
              <a:lnSpc>
                <a:spcPct val="200000"/>
              </a:lnSpc>
              <a:buFont typeface="Wingdings" pitchFamily="2" charset="2"/>
              <a:buChar char="q"/>
            </a:pPr>
            <a:r>
              <a:rPr lang="ar-SA" sz="3200" dirty="0">
                <a:solidFill>
                  <a:srgbClr val="C00000"/>
                </a:solidFill>
                <a:cs typeface="B Titr" pitchFamily="2" charset="-78"/>
              </a:rPr>
              <a:t>بهترین راه ارتقای وضعیت ایمنی محیط کار چیست؟</a:t>
            </a:r>
            <a:endParaRPr lang="fa-IR" sz="3200" dirty="0">
              <a:solidFill>
                <a:srgbClr val="C00000"/>
              </a:solidFill>
              <a:cs typeface="B Titr" pitchFamily="2" charset="-78"/>
            </a:endParaRPr>
          </a:p>
          <a:p>
            <a:pPr algn="r" rtl="1">
              <a:lnSpc>
                <a:spcPct val="200000"/>
              </a:lnSpc>
              <a:buFont typeface="Wingdings" pitchFamily="2" charset="2"/>
              <a:buChar char="q"/>
            </a:pPr>
            <a:r>
              <a:rPr lang="fa-IR" sz="3200" dirty="0">
                <a:solidFill>
                  <a:srgbClr val="C00000"/>
                </a:solidFill>
                <a:cs typeface="B Titr" pitchFamily="2" charset="-78"/>
              </a:rPr>
              <a:t>چگونه می توان خطرات محیط کار را مدیریت کرد؟</a:t>
            </a:r>
          </a:p>
          <a:p>
            <a:pPr algn="r" rtl="1">
              <a:lnSpc>
                <a:spcPct val="200000"/>
              </a:lnSpc>
              <a:buFont typeface="Wingdings" pitchFamily="2" charset="2"/>
              <a:buChar char="q"/>
            </a:pPr>
            <a:r>
              <a:rPr lang="fa-IR" sz="3200" dirty="0">
                <a:solidFill>
                  <a:srgbClr val="C00000"/>
                </a:solidFill>
                <a:cs typeface="B Titr" pitchFamily="2" charset="-78"/>
              </a:rPr>
              <a:t>چگونه می توان از بروز حوادث پیشگیری کرد ؟</a:t>
            </a:r>
          </a:p>
          <a:p>
            <a:pPr algn="r" rtl="1">
              <a:lnSpc>
                <a:spcPct val="200000"/>
              </a:lnSpc>
              <a:buFont typeface="Wingdings" pitchFamily="2" charset="2"/>
              <a:buChar char="q"/>
            </a:pPr>
            <a:r>
              <a:rPr lang="fa-IR" sz="3200" dirty="0">
                <a:solidFill>
                  <a:srgbClr val="C00000"/>
                </a:solidFill>
                <a:cs typeface="B Titr" pitchFamily="2" charset="-78"/>
              </a:rPr>
              <a:t>چرا مقررات ایمنی در کار رعایت نمی شود؟</a:t>
            </a:r>
          </a:p>
          <a:p>
            <a:pPr algn="r" rtl="1">
              <a:lnSpc>
                <a:spcPct val="200000"/>
              </a:lnSpc>
              <a:buFont typeface="Wingdings" pitchFamily="2" charset="2"/>
              <a:buChar char="q"/>
            </a:pPr>
            <a:r>
              <a:rPr lang="fa-IR" sz="3200" dirty="0">
                <a:solidFill>
                  <a:srgbClr val="C00000"/>
                </a:solidFill>
                <a:cs typeface="B Titr" pitchFamily="2" charset="-78"/>
              </a:rPr>
              <a:t>چه کنیم ایمنی را از شعار به عمل برسانیم ؟</a:t>
            </a:r>
            <a:r>
              <a:rPr lang="ar-SA" sz="3200" dirty="0">
                <a:solidFill>
                  <a:srgbClr val="C00000"/>
                </a:solidFill>
                <a:cs typeface="B Titr" pitchFamily="2" charset="-78"/>
              </a:rPr>
              <a:t> </a:t>
            </a:r>
            <a:endParaRPr lang="en-US" sz="3200" dirty="0">
              <a:solidFill>
                <a:srgbClr val="C00000"/>
              </a:solidFill>
              <a:cs typeface="B Titr" pitchFamily="2" charset="-78"/>
            </a:endParaRPr>
          </a:p>
        </p:txBody>
      </p:sp>
      <p:pic>
        <p:nvPicPr>
          <p:cNvPr id="22532" name="Picture 2"/>
          <p:cNvPicPr>
            <a:picLocks noChangeAspect="1" noChangeArrowheads="1"/>
          </p:cNvPicPr>
          <p:nvPr/>
        </p:nvPicPr>
        <p:blipFill>
          <a:blip r:embed="rId2"/>
          <a:srcRect/>
          <a:stretch>
            <a:fillRect/>
          </a:stretch>
        </p:blipFill>
        <p:spPr bwMode="auto">
          <a:xfrm>
            <a:off x="0" y="0"/>
            <a:ext cx="4372948"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TextBox 1"/>
          <p:cNvSpPr txBox="1">
            <a:spLocks noChangeArrowheads="1"/>
          </p:cNvSpPr>
          <p:nvPr/>
        </p:nvSpPr>
        <p:spPr bwMode="auto">
          <a:xfrm>
            <a:off x="0" y="0"/>
            <a:ext cx="12192000" cy="4062651"/>
          </a:xfrm>
          <a:prstGeom prst="rect">
            <a:avLst/>
          </a:prstGeom>
          <a:noFill/>
          <a:ln w="9525">
            <a:noFill/>
            <a:miter lim="800000"/>
            <a:headEnd/>
            <a:tailEnd/>
          </a:ln>
        </p:spPr>
        <p:txBody>
          <a:bodyPr>
            <a:spAutoFit/>
          </a:bodyPr>
          <a:lstStyle/>
          <a:p>
            <a:pPr algn="just" rtl="1">
              <a:lnSpc>
                <a:spcPct val="150000"/>
              </a:lnSpc>
            </a:pPr>
            <a:r>
              <a:rPr lang="ar-SA" sz="3200" dirty="0">
                <a:solidFill>
                  <a:schemeClr val="accent6">
                    <a:lumMod val="50000"/>
                  </a:schemeClr>
                </a:solidFill>
                <a:cs typeface="B Titr" pitchFamily="2" charset="-78"/>
              </a:rPr>
              <a:t>هدف سیستم مدیریت ایمنی </a:t>
            </a:r>
            <a:r>
              <a:rPr lang="fa-IR" sz="3200" dirty="0" smtClean="0">
                <a:solidFill>
                  <a:schemeClr val="accent6">
                    <a:lumMod val="50000"/>
                  </a:schemeClr>
                </a:solidFill>
                <a:cs typeface="B Titr" pitchFamily="2" charset="-78"/>
              </a:rPr>
              <a:t>:</a:t>
            </a:r>
          </a:p>
          <a:p>
            <a:pPr algn="just" rtl="1">
              <a:lnSpc>
                <a:spcPct val="150000"/>
              </a:lnSpc>
              <a:buFont typeface="Wingdings" pitchFamily="2" charset="2"/>
              <a:buChar char="ü"/>
            </a:pPr>
            <a:r>
              <a:rPr lang="ar-SA" sz="2800" dirty="0" smtClean="0">
                <a:solidFill>
                  <a:srgbClr val="0070C0"/>
                </a:solidFill>
                <a:cs typeface="B Titr" pitchFamily="2" charset="-78"/>
              </a:rPr>
              <a:t> </a:t>
            </a:r>
            <a:r>
              <a:rPr lang="ar-SA" sz="2800" dirty="0">
                <a:solidFill>
                  <a:srgbClr val="0070C0"/>
                </a:solidFill>
                <a:cs typeface="B Titr" pitchFamily="2" charset="-78"/>
              </a:rPr>
              <a:t>حصول اطمینان از </a:t>
            </a:r>
            <a:r>
              <a:rPr lang="fa-IR" sz="2800" dirty="0" smtClean="0">
                <a:solidFill>
                  <a:srgbClr val="0070C0"/>
                </a:solidFill>
                <a:cs typeface="B Titr" pitchFamily="2" charset="-78"/>
              </a:rPr>
              <a:t>شناسایی </a:t>
            </a:r>
            <a:r>
              <a:rPr lang="ar-SA" sz="2800" dirty="0" smtClean="0">
                <a:solidFill>
                  <a:srgbClr val="0070C0"/>
                </a:solidFill>
                <a:cs typeface="B Titr" pitchFamily="2" charset="-78"/>
              </a:rPr>
              <a:t>فعالیت </a:t>
            </a:r>
            <a:r>
              <a:rPr lang="ar-SA" sz="2800" dirty="0">
                <a:solidFill>
                  <a:srgbClr val="0070C0"/>
                </a:solidFill>
                <a:cs typeface="B Titr" pitchFamily="2" charset="-78"/>
              </a:rPr>
              <a:t>های </a:t>
            </a:r>
            <a:r>
              <a:rPr lang="ar-SA" sz="2800" dirty="0" smtClean="0">
                <a:solidFill>
                  <a:srgbClr val="0070C0"/>
                </a:solidFill>
                <a:cs typeface="B Titr" pitchFamily="2" charset="-78"/>
              </a:rPr>
              <a:t>تاثیر </a:t>
            </a:r>
            <a:r>
              <a:rPr lang="fa-IR" sz="2800" dirty="0" smtClean="0">
                <a:solidFill>
                  <a:srgbClr val="0070C0"/>
                </a:solidFill>
                <a:cs typeface="B Titr" pitchFamily="2" charset="-78"/>
              </a:rPr>
              <a:t>گذارسازمان </a:t>
            </a:r>
            <a:r>
              <a:rPr lang="ar-SA" sz="2800" dirty="0" smtClean="0">
                <a:solidFill>
                  <a:srgbClr val="0070C0"/>
                </a:solidFill>
                <a:cs typeface="B Titr" pitchFamily="2" charset="-78"/>
              </a:rPr>
              <a:t>در </a:t>
            </a:r>
            <a:r>
              <a:rPr lang="ar-SA" sz="2800" dirty="0">
                <a:solidFill>
                  <a:srgbClr val="0070C0"/>
                </a:solidFill>
                <a:cs typeface="B Titr" pitchFamily="2" charset="-78"/>
              </a:rPr>
              <a:t>زمینه ی بهداشت و ایمنی </a:t>
            </a:r>
            <a:endParaRPr lang="fa-IR" sz="2800" dirty="0" smtClean="0">
              <a:solidFill>
                <a:srgbClr val="0070C0"/>
              </a:solidFill>
              <a:cs typeface="B Titr" pitchFamily="2" charset="-78"/>
            </a:endParaRPr>
          </a:p>
          <a:p>
            <a:pPr algn="just" rtl="1">
              <a:lnSpc>
                <a:spcPct val="150000"/>
              </a:lnSpc>
              <a:buFont typeface="Wingdings" pitchFamily="2" charset="2"/>
              <a:buChar char="ü"/>
            </a:pPr>
            <a:r>
              <a:rPr lang="fa-IR" sz="2800" dirty="0" smtClean="0">
                <a:solidFill>
                  <a:srgbClr val="0070C0"/>
                </a:solidFill>
                <a:cs typeface="B Titr" pitchFamily="2" charset="-78"/>
              </a:rPr>
              <a:t> تدوین برنامه هایی</a:t>
            </a:r>
            <a:r>
              <a:rPr lang="ar-SA" sz="2800" dirty="0" smtClean="0">
                <a:solidFill>
                  <a:srgbClr val="0070C0"/>
                </a:solidFill>
                <a:cs typeface="B Titr" pitchFamily="2" charset="-78"/>
              </a:rPr>
              <a:t> ب</a:t>
            </a:r>
            <a:r>
              <a:rPr lang="fa-IR" sz="2800" dirty="0" smtClean="0">
                <a:solidFill>
                  <a:srgbClr val="0070C0"/>
                </a:solidFill>
                <a:cs typeface="B Titr" pitchFamily="2" charset="-78"/>
              </a:rPr>
              <a:t>رای </a:t>
            </a:r>
            <a:r>
              <a:rPr lang="ar-SA" sz="2800" dirty="0" smtClean="0">
                <a:solidFill>
                  <a:srgbClr val="0070C0"/>
                </a:solidFill>
                <a:cs typeface="B Titr" pitchFamily="2" charset="-78"/>
              </a:rPr>
              <a:t>کنترل </a:t>
            </a:r>
            <a:r>
              <a:rPr lang="ar-SA" sz="2800" dirty="0">
                <a:solidFill>
                  <a:srgbClr val="0070C0"/>
                </a:solidFill>
                <a:cs typeface="B Titr" pitchFamily="2" charset="-78"/>
              </a:rPr>
              <a:t>و بهبود </a:t>
            </a:r>
            <a:r>
              <a:rPr lang="ar-SA" sz="2800" dirty="0" smtClean="0">
                <a:solidFill>
                  <a:srgbClr val="0070C0"/>
                </a:solidFill>
                <a:cs typeface="B Titr" pitchFamily="2" charset="-78"/>
              </a:rPr>
              <a:t>آن</a:t>
            </a:r>
            <a:r>
              <a:rPr lang="fa-IR" sz="2800" dirty="0" smtClean="0">
                <a:solidFill>
                  <a:srgbClr val="0070C0"/>
                </a:solidFill>
                <a:cs typeface="B Titr" pitchFamily="2" charset="-78"/>
              </a:rPr>
              <a:t>ها . </a:t>
            </a:r>
            <a:endParaRPr lang="fa-IR" sz="2800" dirty="0">
              <a:solidFill>
                <a:srgbClr val="0070C0"/>
              </a:solidFill>
              <a:cs typeface="B Titr" pitchFamily="2" charset="-78"/>
            </a:endParaRPr>
          </a:p>
          <a:p>
            <a:pPr algn="just" rtl="1">
              <a:lnSpc>
                <a:spcPct val="150000"/>
              </a:lnSpc>
              <a:buFont typeface="Wingdings" pitchFamily="2" charset="2"/>
              <a:buChar char="ü"/>
            </a:pPr>
            <a:r>
              <a:rPr lang="ar-SA" sz="2800" dirty="0">
                <a:solidFill>
                  <a:srgbClr val="C00000"/>
                </a:solidFill>
                <a:cs typeface="B Titr" pitchFamily="2" charset="-78"/>
              </a:rPr>
              <a:t>سیستم مدیریت ایمنی بخشی </a:t>
            </a:r>
            <a:r>
              <a:rPr lang="fa-IR" sz="2800" dirty="0">
                <a:solidFill>
                  <a:srgbClr val="C00000"/>
                </a:solidFill>
                <a:cs typeface="B Titr" pitchFamily="2" charset="-78"/>
              </a:rPr>
              <a:t>از</a:t>
            </a:r>
            <a:r>
              <a:rPr lang="ar-SA" sz="2800" dirty="0">
                <a:solidFill>
                  <a:srgbClr val="C00000"/>
                </a:solidFill>
                <a:cs typeface="B Titr" pitchFamily="2" charset="-78"/>
              </a:rPr>
              <a:t>کل سیستم مدیریت </a:t>
            </a:r>
            <a:r>
              <a:rPr lang="fa-IR" sz="2800" dirty="0">
                <a:solidFill>
                  <a:srgbClr val="C00000"/>
                </a:solidFill>
                <a:cs typeface="B Titr" pitchFamily="2" charset="-78"/>
              </a:rPr>
              <a:t>است</a:t>
            </a:r>
            <a:r>
              <a:rPr lang="ar-SA" sz="2800" dirty="0">
                <a:solidFill>
                  <a:srgbClr val="C00000"/>
                </a:solidFill>
                <a:cs typeface="B Titr" pitchFamily="2" charset="-78"/>
              </a:rPr>
              <a:t> نه یک سیستم </a:t>
            </a:r>
            <a:r>
              <a:rPr lang="ar-SA" sz="2800" dirty="0" smtClean="0">
                <a:solidFill>
                  <a:srgbClr val="C00000"/>
                </a:solidFill>
                <a:cs typeface="B Titr" pitchFamily="2" charset="-78"/>
              </a:rPr>
              <a:t>مجزا</a:t>
            </a:r>
            <a:r>
              <a:rPr lang="fa-IR" sz="2800" dirty="0" smtClean="0">
                <a:solidFill>
                  <a:srgbClr val="C00000"/>
                </a:solidFill>
                <a:cs typeface="B Titr" pitchFamily="2" charset="-78"/>
              </a:rPr>
              <a:t> نه </a:t>
            </a:r>
            <a:r>
              <a:rPr lang="ar-SA" sz="2800" dirty="0" smtClean="0">
                <a:solidFill>
                  <a:srgbClr val="C00000"/>
                </a:solidFill>
                <a:cs typeface="B Titr" pitchFamily="2" charset="-78"/>
              </a:rPr>
              <a:t>اضافی</a:t>
            </a:r>
            <a:r>
              <a:rPr lang="fa-IR" sz="2800" dirty="0" smtClean="0">
                <a:solidFill>
                  <a:srgbClr val="C00000"/>
                </a:solidFill>
                <a:cs typeface="B Titr" pitchFamily="2" charset="-78"/>
              </a:rPr>
              <a:t> </a:t>
            </a:r>
            <a:r>
              <a:rPr lang="fa-IR" sz="2800" dirty="0">
                <a:solidFill>
                  <a:srgbClr val="C00000"/>
                </a:solidFill>
                <a:cs typeface="B Titr" pitchFamily="2" charset="-78"/>
              </a:rPr>
              <a:t>.</a:t>
            </a:r>
            <a:endParaRPr lang="en-US" sz="2800" dirty="0">
              <a:solidFill>
                <a:srgbClr val="C00000"/>
              </a:solidFill>
              <a:cs typeface="B Titr" pitchFamily="2" charset="-78"/>
            </a:endParaRPr>
          </a:p>
          <a:p>
            <a:pPr algn="just" rtl="1">
              <a:lnSpc>
                <a:spcPct val="150000"/>
              </a:lnSpc>
              <a:buFont typeface="Wingdings" pitchFamily="2" charset="2"/>
              <a:buChar char="ü"/>
            </a:pPr>
            <a:r>
              <a:rPr lang="ar-SA" sz="2800" dirty="0">
                <a:cs typeface="B Titr" pitchFamily="2" charset="-78"/>
              </a:rPr>
              <a:t>مديريت ايمني فرآيند، خطرات ناشي از </a:t>
            </a:r>
            <a:r>
              <a:rPr lang="fa-IR" sz="2800" dirty="0">
                <a:cs typeface="B Titr" pitchFamily="2" charset="-78"/>
              </a:rPr>
              <a:t>یک </a:t>
            </a:r>
            <a:r>
              <a:rPr lang="ar-SA" sz="2800" dirty="0" smtClean="0">
                <a:cs typeface="B Titr" pitchFamily="2" charset="-78"/>
              </a:rPr>
              <a:t>فرآيند</a:t>
            </a:r>
            <a:r>
              <a:rPr lang="fa-IR" sz="2800" dirty="0" smtClean="0">
                <a:cs typeface="B Titr" pitchFamily="2" charset="-78"/>
              </a:rPr>
              <a:t> </a:t>
            </a:r>
            <a:r>
              <a:rPr lang="ar-SA" sz="2800" dirty="0" smtClean="0">
                <a:cs typeface="B Titr" pitchFamily="2" charset="-78"/>
              </a:rPr>
              <a:t>را </a:t>
            </a:r>
            <a:r>
              <a:rPr lang="ar-SA" sz="2800" u="sng" dirty="0">
                <a:solidFill>
                  <a:srgbClr val="C00000"/>
                </a:solidFill>
                <a:cs typeface="B Titr" pitchFamily="2" charset="-78"/>
              </a:rPr>
              <a:t>شناسايي</a:t>
            </a:r>
            <a:r>
              <a:rPr lang="ar-SA" sz="2800" dirty="0">
                <a:cs typeface="B Titr" pitchFamily="2" charset="-78"/>
              </a:rPr>
              <a:t>، </a:t>
            </a:r>
            <a:r>
              <a:rPr lang="ar-SA" sz="2800" u="sng" dirty="0">
                <a:solidFill>
                  <a:srgbClr val="C00000"/>
                </a:solidFill>
                <a:cs typeface="B Titr" pitchFamily="2" charset="-78"/>
              </a:rPr>
              <a:t>ارزيابي</a:t>
            </a:r>
            <a:r>
              <a:rPr lang="ar-SA" sz="2800" dirty="0">
                <a:cs typeface="B Titr" pitchFamily="2" charset="-78"/>
              </a:rPr>
              <a:t> و </a:t>
            </a:r>
            <a:r>
              <a:rPr lang="ar-SA" sz="2800" dirty="0" smtClean="0">
                <a:cs typeface="B Titr" pitchFamily="2" charset="-78"/>
              </a:rPr>
              <a:t> </a:t>
            </a:r>
            <a:r>
              <a:rPr lang="ar-SA" sz="2800" u="sng" dirty="0">
                <a:solidFill>
                  <a:srgbClr val="C00000"/>
                </a:solidFill>
                <a:cs typeface="B Titr" pitchFamily="2" charset="-78"/>
              </a:rPr>
              <a:t>حذف يا كنترل </a:t>
            </a:r>
            <a:r>
              <a:rPr lang="fa-IR" sz="2800" u="sng" dirty="0" smtClean="0">
                <a:solidFill>
                  <a:srgbClr val="C00000"/>
                </a:solidFill>
                <a:cs typeface="B Titr" pitchFamily="2" charset="-78"/>
              </a:rPr>
              <a:t>    </a:t>
            </a:r>
            <a:r>
              <a:rPr lang="ar-SA" sz="2800" dirty="0" smtClean="0">
                <a:cs typeface="B Titr" pitchFamily="2" charset="-78"/>
              </a:rPr>
              <a:t>مي </a:t>
            </a:r>
            <a:r>
              <a:rPr lang="ar-SA" sz="2800" dirty="0">
                <a:cs typeface="B Titr" pitchFamily="2" charset="-78"/>
              </a:rPr>
              <a:t>كند</a:t>
            </a:r>
            <a:r>
              <a:rPr lang="fa-IR" sz="2800" dirty="0">
                <a:cs typeface="B Titr" pitchFamily="2" charset="-78"/>
              </a:rPr>
              <a:t> </a:t>
            </a:r>
            <a:r>
              <a:rPr lang="ar-SA" sz="2800" dirty="0">
                <a:cs typeface="B Titr" pitchFamily="2" charset="-78"/>
              </a:rPr>
              <a:t>.</a:t>
            </a:r>
            <a:endParaRPr lang="en-US" sz="2800" dirty="0"/>
          </a:p>
        </p:txBody>
      </p:sp>
      <p:pic>
        <p:nvPicPr>
          <p:cNvPr id="25603" name="Picture 2"/>
          <p:cNvPicPr>
            <a:picLocks noChangeAspect="1" noChangeArrowheads="1"/>
          </p:cNvPicPr>
          <p:nvPr/>
        </p:nvPicPr>
        <p:blipFill>
          <a:blip r:embed="rId2"/>
          <a:srcRect/>
          <a:stretch>
            <a:fillRect/>
          </a:stretch>
        </p:blipFill>
        <p:spPr bwMode="auto">
          <a:xfrm>
            <a:off x="0" y="4151314"/>
            <a:ext cx="12192000" cy="27066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0" y="1"/>
            <a:ext cx="12192000" cy="7472815"/>
          </a:xfrm>
          <a:prstGeom prst="rect">
            <a:avLst/>
          </a:prstGeom>
          <a:noFill/>
          <a:ln w="9525">
            <a:noFill/>
            <a:miter lim="800000"/>
            <a:headEnd/>
            <a:tailEnd/>
          </a:ln>
        </p:spPr>
        <p:txBody>
          <a:bodyPr wrap="square">
            <a:spAutoFit/>
          </a:bodyPr>
          <a:lstStyle/>
          <a:p>
            <a:pPr algn="just" rtl="1">
              <a:spcBef>
                <a:spcPct val="50000"/>
              </a:spcBef>
            </a:pPr>
            <a:r>
              <a:rPr lang="fa-IR" sz="3200" b="1" dirty="0" smtClean="0">
                <a:solidFill>
                  <a:srgbClr val="C00000"/>
                </a:solidFill>
                <a:cs typeface="B Titr" pitchFamily="2" charset="-78"/>
              </a:rPr>
              <a:t>مهندسي ايمني : </a:t>
            </a:r>
          </a:p>
          <a:p>
            <a:pPr algn="just" rtl="1">
              <a:spcBef>
                <a:spcPct val="50000"/>
              </a:spcBef>
            </a:pPr>
            <a:r>
              <a:rPr lang="fa-IR" sz="3200" b="1" dirty="0" smtClean="0">
                <a:cs typeface="B Titr" pitchFamily="2" charset="-78"/>
              </a:rPr>
              <a:t>کلیه </a:t>
            </a:r>
            <a:r>
              <a:rPr lang="fa-IR" sz="3200" b="1" dirty="0">
                <a:cs typeface="B Titr" pitchFamily="2" charset="-78"/>
              </a:rPr>
              <a:t>اقدامات و تدابیری  که براي </a:t>
            </a:r>
            <a:r>
              <a:rPr lang="fa-IR" sz="3200" b="1" dirty="0">
                <a:solidFill>
                  <a:schemeClr val="accent6">
                    <a:lumMod val="50000"/>
                  </a:schemeClr>
                </a:solidFill>
                <a:cs typeface="B Titr" pitchFamily="2" charset="-78"/>
              </a:rPr>
              <a:t>پیشگیری از وقوع حوادث </a:t>
            </a:r>
            <a:r>
              <a:rPr lang="fa-IR" sz="3200" b="1" dirty="0">
                <a:cs typeface="B Titr" pitchFamily="2" charset="-78"/>
              </a:rPr>
              <a:t>و </a:t>
            </a:r>
            <a:r>
              <a:rPr lang="fa-IR" sz="3200" b="1" dirty="0">
                <a:solidFill>
                  <a:schemeClr val="accent6">
                    <a:lumMod val="50000"/>
                  </a:schemeClr>
                </a:solidFill>
                <a:cs typeface="B Titr" pitchFamily="2" charset="-78"/>
              </a:rPr>
              <a:t>کنترل</a:t>
            </a:r>
            <a:r>
              <a:rPr lang="fa-IR" sz="3200" b="1" dirty="0">
                <a:cs typeface="B Titr" pitchFamily="2" charset="-78"/>
              </a:rPr>
              <a:t> یا </a:t>
            </a:r>
            <a:r>
              <a:rPr lang="fa-IR" sz="3200" b="1" dirty="0">
                <a:solidFill>
                  <a:schemeClr val="accent6">
                    <a:lumMod val="50000"/>
                  </a:schemeClr>
                </a:solidFill>
                <a:cs typeface="B Titr" pitchFamily="2" charset="-78"/>
              </a:rPr>
              <a:t>کاهش ضایعات ناشی از حوادث </a:t>
            </a:r>
            <a:r>
              <a:rPr lang="fa-IR" sz="3200" b="1" dirty="0">
                <a:cs typeface="B Titr" pitchFamily="2" charset="-78"/>
              </a:rPr>
              <a:t>بکارميروند مهندسي ايمني گويند. </a:t>
            </a:r>
          </a:p>
          <a:p>
            <a:pPr algn="just" rtl="1">
              <a:lnSpc>
                <a:spcPct val="140000"/>
              </a:lnSpc>
              <a:spcBef>
                <a:spcPct val="50000"/>
              </a:spcBef>
            </a:pPr>
            <a:r>
              <a:rPr lang="fa-IR" sz="3200" b="1" u="sng" dirty="0">
                <a:solidFill>
                  <a:schemeClr val="accent1">
                    <a:lumMod val="50000"/>
                  </a:schemeClr>
                </a:solidFill>
                <a:cs typeface="B Titr" pitchFamily="2" charset="-78"/>
              </a:rPr>
              <a:t>گامهای اساسی در مدیریت ایمنی </a:t>
            </a:r>
            <a:r>
              <a:rPr lang="fa-IR" sz="3200" b="1" u="sng" dirty="0" smtClean="0">
                <a:solidFill>
                  <a:schemeClr val="accent1">
                    <a:lumMod val="50000"/>
                  </a:schemeClr>
                </a:solidFill>
                <a:cs typeface="B Titr" pitchFamily="2" charset="-78"/>
              </a:rPr>
              <a:t>:</a:t>
            </a:r>
          </a:p>
          <a:p>
            <a:pPr marL="742950" indent="-742950" algn="justLow" rtl="1">
              <a:lnSpc>
                <a:spcPct val="200000"/>
              </a:lnSpc>
              <a:buFont typeface="+mj-lt"/>
              <a:buAutoNum type="arabicPeriod"/>
              <a:defRPr/>
            </a:pPr>
            <a:r>
              <a:rPr lang="fa-IR" sz="3200" b="1" dirty="0" smtClean="0">
                <a:latin typeface="W_titr" pitchFamily="2" charset="0"/>
                <a:cs typeface="B Titr" pitchFamily="2" charset="-78"/>
              </a:rPr>
              <a:t>پیشگیری ازوقوع حادثه </a:t>
            </a:r>
            <a:r>
              <a:rPr lang="en-US" sz="3600" b="1" u="sng" dirty="0" smtClean="0">
                <a:solidFill>
                  <a:schemeClr val="accent6">
                    <a:lumMod val="50000"/>
                  </a:schemeClr>
                </a:solidFill>
                <a:latin typeface="Arial" charset="0"/>
                <a:cs typeface="Arial" charset="0"/>
              </a:rPr>
              <a:t>proactive</a:t>
            </a:r>
            <a:endParaRPr lang="fa-IR" sz="3600" b="1" u="sng" dirty="0" smtClean="0">
              <a:solidFill>
                <a:schemeClr val="accent6">
                  <a:lumMod val="50000"/>
                </a:schemeClr>
              </a:solidFill>
              <a:latin typeface="Arial" charset="0"/>
              <a:cs typeface="Arial" charset="0"/>
            </a:endParaRPr>
          </a:p>
          <a:p>
            <a:pPr marL="742950" indent="-742950" algn="justLow" rtl="1">
              <a:lnSpc>
                <a:spcPct val="150000"/>
              </a:lnSpc>
              <a:buFont typeface="+mj-lt"/>
              <a:buAutoNum type="arabicPeriod"/>
              <a:defRPr/>
            </a:pPr>
            <a:r>
              <a:rPr lang="fa-IR" sz="3200" b="1" dirty="0" smtClean="0">
                <a:latin typeface="W_titr" pitchFamily="2" charset="0"/>
                <a:cs typeface="B Titr" pitchFamily="2" charset="-78"/>
              </a:rPr>
              <a:t>اقدام درزمان وقوع حادثه جهت کنترل ضایعات     </a:t>
            </a:r>
            <a:r>
              <a:rPr lang="en-US" sz="3600" b="1" u="sng" dirty="0" smtClean="0">
                <a:solidFill>
                  <a:schemeClr val="accent6">
                    <a:lumMod val="50000"/>
                  </a:schemeClr>
                </a:solidFill>
                <a:latin typeface="Arial" charset="0"/>
                <a:cs typeface="Arial" charset="0"/>
              </a:rPr>
              <a:t>Fail Passive</a:t>
            </a:r>
            <a:endParaRPr lang="fa-IR" sz="3600" b="1" u="sng" dirty="0" smtClean="0">
              <a:solidFill>
                <a:schemeClr val="accent6">
                  <a:lumMod val="50000"/>
                </a:schemeClr>
              </a:solidFill>
              <a:latin typeface="Arial" charset="0"/>
              <a:cs typeface="Arial" charset="0"/>
            </a:endParaRPr>
          </a:p>
          <a:p>
            <a:pPr marL="914400" indent="-914400" algn="justLow" rtl="1">
              <a:lnSpc>
                <a:spcPct val="150000"/>
              </a:lnSpc>
              <a:buFont typeface="+mj-lt"/>
              <a:buAutoNum type="arabicPeriod"/>
              <a:defRPr/>
            </a:pPr>
            <a:r>
              <a:rPr lang="fa-IR" sz="3200" b="1" dirty="0" smtClean="0">
                <a:latin typeface="W_titr" pitchFamily="2" charset="0"/>
                <a:cs typeface="B Titr" pitchFamily="2" charset="-78"/>
              </a:rPr>
              <a:t>بعد از وقوع حادثه جهت جلوگیری ازوقوع حادثه مشابه (اقدام اصلاحی وپیشگیرانه)      </a:t>
            </a:r>
            <a:r>
              <a:rPr lang="en-US" sz="3600" b="1" u="sng" dirty="0" smtClean="0">
                <a:solidFill>
                  <a:schemeClr val="accent6">
                    <a:lumMod val="50000"/>
                  </a:schemeClr>
                </a:solidFill>
                <a:latin typeface="Arial" charset="0"/>
                <a:cs typeface="Arial" charset="0"/>
              </a:rPr>
              <a:t>Corrective and preventive action</a:t>
            </a:r>
          </a:p>
          <a:p>
            <a:pPr algn="just" rtl="1">
              <a:lnSpc>
                <a:spcPct val="140000"/>
              </a:lnSpc>
              <a:spcBef>
                <a:spcPct val="50000"/>
              </a:spcBef>
            </a:pPr>
            <a:endParaRPr lang="fa-IR" sz="3200" b="1" u="sng" dirty="0">
              <a:cs typeface="B Titr" pitchFamily="2" charset="-78"/>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0" y="1"/>
            <a:ext cx="12192000" cy="6247864"/>
          </a:xfrm>
          <a:prstGeom prst="rect">
            <a:avLst/>
          </a:prstGeom>
          <a:noFill/>
          <a:ln w="9525">
            <a:noFill/>
            <a:miter lim="800000"/>
            <a:headEnd/>
            <a:tailEnd/>
          </a:ln>
        </p:spPr>
        <p:txBody>
          <a:bodyPr>
            <a:spAutoFit/>
          </a:bodyPr>
          <a:lstStyle/>
          <a:p>
            <a:pPr algn="just" rtl="1">
              <a:lnSpc>
                <a:spcPct val="200000"/>
              </a:lnSpc>
            </a:pPr>
            <a:r>
              <a:rPr lang="fa-IR" sz="3200" b="1" u="sng" dirty="0" smtClean="0">
                <a:solidFill>
                  <a:schemeClr val="accent1">
                    <a:lumMod val="50000"/>
                  </a:schemeClr>
                </a:solidFill>
                <a:cs typeface="B Titr" pitchFamily="2" charset="-78"/>
              </a:rPr>
              <a:t>1- </a:t>
            </a:r>
            <a:r>
              <a:rPr lang="fa-IR" sz="3200" b="1" u="sng" dirty="0">
                <a:solidFill>
                  <a:schemeClr val="accent1">
                    <a:lumMod val="50000"/>
                  </a:schemeClr>
                </a:solidFill>
                <a:cs typeface="B Titr" pitchFamily="2" charset="-78"/>
              </a:rPr>
              <a:t>اقدامات پیشگیرانه </a:t>
            </a:r>
            <a:r>
              <a:rPr lang="en-US" sz="3200" b="1" u="sng" dirty="0">
                <a:solidFill>
                  <a:schemeClr val="accent1">
                    <a:lumMod val="50000"/>
                  </a:schemeClr>
                </a:solidFill>
                <a:cs typeface="B Titr" pitchFamily="2" charset="-78"/>
              </a:rPr>
              <a:t>Pro - Active </a:t>
            </a:r>
            <a:endParaRPr lang="fa-IR" sz="3200" b="1" u="sng" dirty="0">
              <a:solidFill>
                <a:schemeClr val="accent1">
                  <a:lumMod val="50000"/>
                </a:schemeClr>
              </a:solidFill>
              <a:cs typeface="B Titr" pitchFamily="2" charset="-78"/>
            </a:endParaRPr>
          </a:p>
          <a:p>
            <a:pPr algn="just" rtl="1">
              <a:lnSpc>
                <a:spcPct val="200000"/>
              </a:lnSpc>
            </a:pPr>
            <a:r>
              <a:rPr lang="fa-IR" sz="3200" b="1" dirty="0">
                <a:cs typeface="B Titr" pitchFamily="2" charset="-78"/>
              </a:rPr>
              <a:t>نتیجه این اقدامات بطورکلی حذف خطروپیشگیری ازوقوع حادثه میباشد . بهترین وموثرترین وکم هزینه ترین اقدام میباشد.</a:t>
            </a:r>
          </a:p>
          <a:p>
            <a:pPr algn="just" rtl="1">
              <a:lnSpc>
                <a:spcPct val="200000"/>
              </a:lnSpc>
            </a:pPr>
            <a:r>
              <a:rPr lang="fa-IR" sz="3200" b="1" dirty="0">
                <a:cs typeface="B Titr" pitchFamily="2" charset="-78"/>
              </a:rPr>
              <a:t>مثال :</a:t>
            </a:r>
          </a:p>
          <a:p>
            <a:pPr algn="just" rtl="1">
              <a:lnSpc>
                <a:spcPct val="150000"/>
              </a:lnSpc>
              <a:buFont typeface="Wingdings" pitchFamily="2" charset="2"/>
              <a:buChar char="ü"/>
            </a:pPr>
            <a:r>
              <a:rPr lang="fa-IR" sz="3200" b="1" dirty="0">
                <a:solidFill>
                  <a:srgbClr val="00B050"/>
                </a:solidFill>
                <a:cs typeface="B Titr" pitchFamily="2" charset="-78"/>
              </a:rPr>
              <a:t>حفاظ گذاری </a:t>
            </a:r>
          </a:p>
          <a:p>
            <a:pPr algn="just" rtl="1">
              <a:lnSpc>
                <a:spcPct val="150000"/>
              </a:lnSpc>
              <a:buFont typeface="Wingdings" pitchFamily="2" charset="2"/>
              <a:buChar char="ü"/>
            </a:pPr>
            <a:r>
              <a:rPr lang="fa-IR" sz="3200" b="1" dirty="0">
                <a:solidFill>
                  <a:srgbClr val="00B050"/>
                </a:solidFill>
                <a:cs typeface="B Titr" pitchFamily="2" charset="-78"/>
              </a:rPr>
              <a:t>عایق کاری قسمتهای زنده شبکه </a:t>
            </a:r>
          </a:p>
          <a:p>
            <a:pPr algn="just" rtl="1">
              <a:lnSpc>
                <a:spcPct val="150000"/>
              </a:lnSpc>
              <a:buFont typeface="Wingdings" pitchFamily="2" charset="2"/>
              <a:buChar char="ü"/>
            </a:pPr>
            <a:r>
              <a:rPr lang="fa-IR" sz="3200" b="1" dirty="0">
                <a:solidFill>
                  <a:srgbClr val="00B050"/>
                </a:solidFill>
                <a:cs typeface="B Titr" pitchFamily="2" charset="-78"/>
              </a:rPr>
              <a:t>قفل های ایمنی </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0" y="1"/>
            <a:ext cx="12192000" cy="6740307"/>
          </a:xfrm>
          <a:prstGeom prst="rect">
            <a:avLst/>
          </a:prstGeom>
          <a:noFill/>
          <a:ln w="9525">
            <a:noFill/>
            <a:miter lim="800000"/>
            <a:headEnd/>
            <a:tailEnd/>
          </a:ln>
        </p:spPr>
        <p:txBody>
          <a:bodyPr>
            <a:spAutoFit/>
          </a:bodyPr>
          <a:lstStyle/>
          <a:p>
            <a:pPr algn="just" rtl="1">
              <a:lnSpc>
                <a:spcPct val="150000"/>
              </a:lnSpc>
            </a:pPr>
            <a:r>
              <a:rPr lang="fa-IR" sz="3200" b="1" u="sng" dirty="0" smtClean="0">
                <a:solidFill>
                  <a:schemeClr val="accent1">
                    <a:lumMod val="50000"/>
                  </a:schemeClr>
                </a:solidFill>
                <a:cs typeface="B Titr" pitchFamily="2" charset="-78"/>
              </a:rPr>
              <a:t>2- </a:t>
            </a:r>
            <a:r>
              <a:rPr lang="fa-IR" sz="3200" b="1" u="sng" dirty="0">
                <a:solidFill>
                  <a:schemeClr val="accent1">
                    <a:lumMod val="50000"/>
                  </a:schemeClr>
                </a:solidFill>
                <a:cs typeface="B Titr" pitchFamily="2" charset="-78"/>
              </a:rPr>
              <a:t>اقدامات واکنشی </a:t>
            </a:r>
            <a:r>
              <a:rPr lang="en-US" sz="3200" b="1" u="sng" dirty="0">
                <a:solidFill>
                  <a:schemeClr val="accent1">
                    <a:lumMod val="50000"/>
                  </a:schemeClr>
                </a:solidFill>
                <a:cs typeface="B Titr" pitchFamily="2" charset="-78"/>
              </a:rPr>
              <a:t>Fail - Passive</a:t>
            </a:r>
          </a:p>
          <a:p>
            <a:pPr algn="just" rtl="1">
              <a:lnSpc>
                <a:spcPct val="150000"/>
              </a:lnSpc>
            </a:pPr>
            <a:r>
              <a:rPr lang="fa-IR" sz="3200" b="1" dirty="0">
                <a:cs typeface="B Titr" pitchFamily="2" charset="-78"/>
              </a:rPr>
              <a:t>این اقدامات بلافاصله بعدازوقوع حادثه فعال شده وازافزایش ضایعات احتمالی ناشی ازحادثه جلوگیری میکند.</a:t>
            </a:r>
          </a:p>
          <a:p>
            <a:pPr algn="just" rtl="1">
              <a:lnSpc>
                <a:spcPct val="150000"/>
              </a:lnSpc>
            </a:pPr>
            <a:r>
              <a:rPr lang="fa-IR" sz="3200" b="1" dirty="0">
                <a:cs typeface="B Titr" pitchFamily="2" charset="-78"/>
              </a:rPr>
              <a:t>مثال : </a:t>
            </a:r>
          </a:p>
          <a:p>
            <a:pPr algn="just" rtl="1">
              <a:lnSpc>
                <a:spcPct val="150000"/>
              </a:lnSpc>
              <a:buFont typeface="Wingdings" pitchFamily="2" charset="2"/>
              <a:buChar char="ü"/>
            </a:pPr>
            <a:r>
              <a:rPr lang="fa-IR" sz="3200" b="1" dirty="0">
                <a:solidFill>
                  <a:srgbClr val="C00000"/>
                </a:solidFill>
                <a:cs typeface="B Titr" pitchFamily="2" charset="-78"/>
              </a:rPr>
              <a:t>رله های حفاظتی</a:t>
            </a:r>
          </a:p>
          <a:p>
            <a:pPr algn="just" rtl="1">
              <a:lnSpc>
                <a:spcPct val="150000"/>
              </a:lnSpc>
              <a:buFont typeface="Wingdings" pitchFamily="2" charset="2"/>
              <a:buChar char="ü"/>
            </a:pPr>
            <a:r>
              <a:rPr lang="fa-IR" sz="3200" b="1" dirty="0">
                <a:solidFill>
                  <a:srgbClr val="C00000"/>
                </a:solidFill>
                <a:cs typeface="B Titr" pitchFamily="2" charset="-78"/>
              </a:rPr>
              <a:t>تجهیزات حفاظتی قطع سریع </a:t>
            </a:r>
          </a:p>
          <a:p>
            <a:pPr algn="just" rtl="1">
              <a:lnSpc>
                <a:spcPct val="150000"/>
              </a:lnSpc>
              <a:buFont typeface="Wingdings" pitchFamily="2" charset="2"/>
              <a:buChar char="ü"/>
            </a:pPr>
            <a:r>
              <a:rPr lang="fa-IR" sz="3200" b="1" dirty="0">
                <a:solidFill>
                  <a:srgbClr val="C00000"/>
                </a:solidFill>
                <a:cs typeface="B Titr" pitchFamily="2" charset="-78"/>
              </a:rPr>
              <a:t>کلید حفاظ جان </a:t>
            </a:r>
          </a:p>
          <a:p>
            <a:pPr algn="just" rtl="1">
              <a:lnSpc>
                <a:spcPct val="150000"/>
              </a:lnSpc>
              <a:buFont typeface="Wingdings" pitchFamily="2" charset="2"/>
              <a:buChar char="ü"/>
            </a:pPr>
            <a:r>
              <a:rPr lang="fa-IR" sz="3200" b="1" dirty="0">
                <a:solidFill>
                  <a:srgbClr val="C00000"/>
                </a:solidFill>
                <a:cs typeface="B Titr" pitchFamily="2" charset="-78"/>
              </a:rPr>
              <a:t>سیستمهای اعلان خطر</a:t>
            </a:r>
          </a:p>
          <a:p>
            <a:pPr algn="just" rtl="1">
              <a:lnSpc>
                <a:spcPct val="150000"/>
              </a:lnSpc>
            </a:pPr>
            <a:endParaRPr lang="en-US" sz="3200" b="1" dirty="0">
              <a:cs typeface="B Titr" pitchFamily="2" charset="-78"/>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7382" y="524256"/>
            <a:ext cx="11137237" cy="5755422"/>
          </a:xfrm>
          <a:prstGeom prst="rect">
            <a:avLst/>
          </a:prstGeom>
          <a:noFill/>
        </p:spPr>
        <p:txBody>
          <a:bodyPr wrap="square" rtlCol="0">
            <a:spAutoFit/>
          </a:bodyPr>
          <a:lstStyle/>
          <a:p>
            <a:pPr algn="ctr" rtl="1"/>
            <a:r>
              <a:rPr lang="fa-IR" sz="9600" b="1" dirty="0" smtClean="0">
                <a:effectLst>
                  <a:outerShdw blurRad="38100" dist="38100" dir="2700000" algn="tl">
                    <a:srgbClr val="000000">
                      <a:alpha val="43137"/>
                    </a:srgbClr>
                  </a:outerShdw>
                </a:effectLst>
                <a:cs typeface="B Titr" pitchFamily="2" charset="-78"/>
              </a:rPr>
              <a:t>بررسی </a:t>
            </a:r>
          </a:p>
          <a:p>
            <a:pPr algn="ctr" rtl="1">
              <a:lnSpc>
                <a:spcPct val="150000"/>
              </a:lnSpc>
            </a:pPr>
            <a:r>
              <a:rPr lang="fa-IR" sz="9600" b="1" dirty="0" smtClean="0">
                <a:effectLst>
                  <a:outerShdw blurRad="38100" dist="38100" dir="2700000" algn="tl">
                    <a:srgbClr val="000000">
                      <a:alpha val="43137"/>
                    </a:srgbClr>
                  </a:outerShdw>
                </a:effectLst>
                <a:cs typeface="B Titr" pitchFamily="2" charset="-78"/>
              </a:rPr>
              <a:t>حوادث ناشی از کار</a:t>
            </a:r>
          </a:p>
          <a:p>
            <a:pPr algn="ctr" rtl="1"/>
            <a:r>
              <a:rPr lang="fa-IR" sz="3200" b="1" dirty="0" smtClean="0">
                <a:effectLst>
                  <a:outerShdw blurRad="38100" dist="38100" dir="2700000" algn="tl">
                    <a:srgbClr val="000000">
                      <a:alpha val="43137"/>
                    </a:srgbClr>
                  </a:outerShdw>
                </a:effectLst>
                <a:cs typeface="B Titr" pitchFamily="2" charset="-78"/>
              </a:rPr>
              <a:t>تهیه و تدوین : جواد غلامی</a:t>
            </a:r>
          </a:p>
          <a:p>
            <a:pPr algn="ctr" rtl="1"/>
            <a:r>
              <a:rPr lang="fa-IR" sz="3200" b="1" dirty="0" smtClean="0">
                <a:effectLst>
                  <a:outerShdw blurRad="38100" dist="38100" dir="2700000" algn="tl">
                    <a:srgbClr val="000000">
                      <a:alpha val="43137"/>
                    </a:srgbClr>
                  </a:outerShdw>
                </a:effectLst>
                <a:cs typeface="B Titr" pitchFamily="2" charset="-78"/>
              </a:rPr>
              <a:t>دی 1399 </a:t>
            </a:r>
            <a:r>
              <a:rPr lang="fa-IR" sz="9600" b="1" dirty="0" smtClean="0">
                <a:effectLst>
                  <a:outerShdw blurRad="38100" dist="38100" dir="2700000" algn="tl">
                    <a:srgbClr val="000000">
                      <a:alpha val="43137"/>
                    </a:srgbClr>
                  </a:outerShdw>
                </a:effectLst>
                <a:cs typeface="B Titr" pitchFamily="2" charset="-78"/>
              </a:rPr>
              <a:t> </a:t>
            </a:r>
            <a:endParaRPr lang="fa-IR" sz="9600" b="1" dirty="0" smtClean="0">
              <a:effectLst>
                <a:outerShdw blurRad="38100" dist="38100" dir="2700000" algn="tl">
                  <a:srgbClr val="000000">
                    <a:alpha val="43137"/>
                  </a:srgbClr>
                </a:outerShdw>
              </a:effectLst>
              <a:cs typeface="B Titr" pitchFamily="2" charset="-78"/>
            </a:endParaRPr>
          </a:p>
        </p:txBody>
      </p:sp>
    </p:spTree>
    <p:extLst>
      <p:ext uri="{BB962C8B-B14F-4D97-AF65-F5344CB8AC3E}">
        <p14:creationId xmlns:p14="http://schemas.microsoft.com/office/powerpoint/2010/main" xmlns="" val="26221869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0" y="0"/>
            <a:ext cx="12192000" cy="4278094"/>
          </a:xfrm>
          <a:prstGeom prst="rect">
            <a:avLst/>
          </a:prstGeom>
          <a:noFill/>
          <a:ln w="9525">
            <a:noFill/>
            <a:miter lim="800000"/>
            <a:headEnd/>
            <a:tailEnd/>
          </a:ln>
        </p:spPr>
        <p:txBody>
          <a:bodyPr>
            <a:spAutoFit/>
          </a:bodyPr>
          <a:lstStyle/>
          <a:p>
            <a:pPr algn="just" rtl="1">
              <a:lnSpc>
                <a:spcPct val="200000"/>
              </a:lnSpc>
            </a:pPr>
            <a:r>
              <a:rPr lang="fa-IR" sz="2800" b="1" dirty="0" smtClean="0">
                <a:solidFill>
                  <a:schemeClr val="accent1">
                    <a:lumMod val="50000"/>
                  </a:schemeClr>
                </a:solidFill>
                <a:latin typeface="W_titr"/>
                <a:cs typeface="B Titr" pitchFamily="2" charset="-78"/>
              </a:rPr>
              <a:t>3- </a:t>
            </a:r>
            <a:r>
              <a:rPr lang="fa-IR" sz="2800" b="1" dirty="0">
                <a:solidFill>
                  <a:schemeClr val="accent1">
                    <a:lumMod val="50000"/>
                  </a:schemeClr>
                </a:solidFill>
                <a:latin typeface="W_titr"/>
                <a:cs typeface="B Titr" pitchFamily="2" charset="-78"/>
              </a:rPr>
              <a:t>اقدام اصلاحی وپیشگیرانه      </a:t>
            </a:r>
            <a:r>
              <a:rPr lang="en-US" sz="2400" b="1" u="sng" dirty="0">
                <a:solidFill>
                  <a:schemeClr val="accent1">
                    <a:lumMod val="50000"/>
                  </a:schemeClr>
                </a:solidFill>
              </a:rPr>
              <a:t>Corrective and preventive </a:t>
            </a:r>
            <a:r>
              <a:rPr lang="en-US" sz="2400" b="1" u="sng" dirty="0" smtClean="0">
                <a:solidFill>
                  <a:schemeClr val="accent1">
                    <a:lumMod val="50000"/>
                  </a:schemeClr>
                </a:solidFill>
              </a:rPr>
              <a:t>action</a:t>
            </a:r>
            <a:endParaRPr lang="fa-IR" sz="3200" b="1" dirty="0">
              <a:solidFill>
                <a:schemeClr val="accent1">
                  <a:lumMod val="50000"/>
                </a:schemeClr>
              </a:solidFill>
              <a:cs typeface="B Titr" pitchFamily="2" charset="-78"/>
            </a:endParaRPr>
          </a:p>
          <a:p>
            <a:pPr algn="just" rtl="1">
              <a:lnSpc>
                <a:spcPct val="200000"/>
              </a:lnSpc>
            </a:pPr>
            <a:r>
              <a:rPr lang="fa-IR" sz="3600" b="1" dirty="0">
                <a:solidFill>
                  <a:srgbClr val="C00000"/>
                </a:solidFill>
                <a:latin typeface="W_titr"/>
                <a:cs typeface="B Titr" pitchFamily="2" charset="-78"/>
              </a:rPr>
              <a:t>- شناسایی عوامل موثر درشکل گیری حوادث </a:t>
            </a:r>
          </a:p>
          <a:p>
            <a:pPr algn="just" rtl="1">
              <a:lnSpc>
                <a:spcPct val="200000"/>
              </a:lnSpc>
            </a:pPr>
            <a:r>
              <a:rPr lang="fa-IR" sz="3600" b="1" dirty="0">
                <a:solidFill>
                  <a:srgbClr val="C00000"/>
                </a:solidFill>
                <a:latin typeface="W_titr"/>
                <a:cs typeface="B Titr" pitchFamily="2" charset="-78"/>
              </a:rPr>
              <a:t>- انجام اقدامات لازم برای حذف یا کنترل آنها </a:t>
            </a:r>
          </a:p>
          <a:p>
            <a:pPr algn="just" rtl="1">
              <a:lnSpc>
                <a:spcPct val="200000"/>
              </a:lnSpc>
            </a:pPr>
            <a:r>
              <a:rPr lang="fa-IR" sz="3600" b="1" dirty="0" smtClean="0">
                <a:solidFill>
                  <a:srgbClr val="C00000"/>
                </a:solidFill>
                <a:latin typeface="W_titr"/>
                <a:cs typeface="B Titr" pitchFamily="2" charset="-78"/>
              </a:rPr>
              <a:t>- جهت </a:t>
            </a:r>
            <a:r>
              <a:rPr lang="fa-IR" sz="3600" b="1" dirty="0">
                <a:solidFill>
                  <a:srgbClr val="C00000"/>
                </a:solidFill>
                <a:latin typeface="W_titr"/>
                <a:cs typeface="B Titr" pitchFamily="2" charset="-78"/>
              </a:rPr>
              <a:t>جلوگیری ازوقوع حادثه مشابه </a:t>
            </a:r>
            <a:endParaRPr lang="en-US" sz="3600" b="1" dirty="0">
              <a:solidFill>
                <a:srgbClr val="C00000"/>
              </a:solidFill>
              <a:latin typeface="W_titr"/>
              <a:cs typeface="B Titr" pitchFamily="2" charset="-78"/>
            </a:endParaRPr>
          </a:p>
        </p:txBody>
      </p:sp>
      <p:pic>
        <p:nvPicPr>
          <p:cNvPr id="33795" name="Picture 2"/>
          <p:cNvPicPr>
            <a:picLocks noChangeAspect="1" noChangeArrowheads="1"/>
          </p:cNvPicPr>
          <p:nvPr/>
        </p:nvPicPr>
        <p:blipFill>
          <a:blip r:embed="rId2"/>
          <a:srcRect/>
          <a:stretch>
            <a:fillRect/>
          </a:stretch>
        </p:blipFill>
        <p:spPr bwMode="auto">
          <a:xfrm>
            <a:off x="0" y="1714500"/>
            <a:ext cx="4495800" cy="469900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3"/>
          <p:cNvSpPr txBox="1">
            <a:spLocks noChangeArrowheads="1"/>
          </p:cNvSpPr>
          <p:nvPr/>
        </p:nvSpPr>
        <p:spPr bwMode="auto">
          <a:xfrm>
            <a:off x="0" y="1"/>
            <a:ext cx="12192000" cy="6555641"/>
          </a:xfrm>
          <a:prstGeom prst="rect">
            <a:avLst/>
          </a:prstGeom>
          <a:noFill/>
          <a:ln w="9525">
            <a:noFill/>
            <a:miter lim="800000"/>
            <a:headEnd/>
            <a:tailEnd/>
          </a:ln>
        </p:spPr>
        <p:txBody>
          <a:bodyPr>
            <a:spAutoFit/>
          </a:bodyPr>
          <a:lstStyle/>
          <a:p>
            <a:pPr algn="just" rtl="1">
              <a:lnSpc>
                <a:spcPct val="150000"/>
              </a:lnSpc>
            </a:pPr>
            <a:r>
              <a:rPr lang="ar-SA" sz="2800" b="1" dirty="0">
                <a:solidFill>
                  <a:srgbClr val="C00000"/>
                </a:solidFill>
                <a:cs typeface="B Titr" pitchFamily="2" charset="-78"/>
              </a:rPr>
              <a:t>کدامیک از این دو جمله را می پسندید؟</a:t>
            </a:r>
            <a:endParaRPr lang="en-US" sz="2800" dirty="0">
              <a:solidFill>
                <a:srgbClr val="C00000"/>
              </a:solidFill>
              <a:cs typeface="B Titr" pitchFamily="2" charset="-78"/>
            </a:endParaRPr>
          </a:p>
          <a:p>
            <a:pPr algn="just" rtl="1">
              <a:lnSpc>
                <a:spcPct val="200000"/>
              </a:lnSpc>
            </a:pPr>
            <a:r>
              <a:rPr lang="fa-IR" sz="2800" dirty="0">
                <a:solidFill>
                  <a:srgbClr val="7030A0"/>
                </a:solidFill>
                <a:cs typeface="B Titr" pitchFamily="2" charset="-78"/>
              </a:rPr>
              <a:t>1-</a:t>
            </a:r>
            <a:r>
              <a:rPr lang="fa-IR" sz="2800" dirty="0">
                <a:cs typeface="B Titr" pitchFamily="2" charset="-78"/>
              </a:rPr>
              <a:t> </a:t>
            </a:r>
            <a:r>
              <a:rPr lang="ar-SA" sz="2800" dirty="0">
                <a:cs typeface="B Titr" pitchFamily="2" charset="-78"/>
              </a:rPr>
              <a:t>آقای مدیر، ما شرایط سازمان شما را بررسی کردیم، نقاط قوت و ضعف ایمنی را شناسایی نمودیم و توصیه می کنیم اقدامات پیشنهادی را جهت پیشگیری از رخداد حوادث و وارد آمدن خسارات به سازمان انجام دهید</a:t>
            </a:r>
            <a:r>
              <a:rPr lang="fa-IR" sz="2800" dirty="0">
                <a:cs typeface="B Titr" pitchFamily="2" charset="-78"/>
              </a:rPr>
              <a:t> . </a:t>
            </a:r>
          </a:p>
          <a:p>
            <a:pPr algn="just" rtl="1">
              <a:lnSpc>
                <a:spcPct val="150000"/>
              </a:lnSpc>
            </a:pPr>
            <a:endParaRPr lang="en-US" sz="2800" dirty="0">
              <a:cs typeface="B Titr" pitchFamily="2" charset="-78"/>
            </a:endParaRPr>
          </a:p>
          <a:p>
            <a:pPr algn="just" rtl="1">
              <a:lnSpc>
                <a:spcPct val="200000"/>
              </a:lnSpc>
            </a:pPr>
            <a:r>
              <a:rPr lang="fa-IR" sz="2800" dirty="0">
                <a:solidFill>
                  <a:srgbClr val="7030A0"/>
                </a:solidFill>
                <a:cs typeface="B Titr" pitchFamily="2" charset="-78"/>
              </a:rPr>
              <a:t>2-</a:t>
            </a:r>
            <a:r>
              <a:rPr lang="fa-IR" sz="2800" dirty="0">
                <a:cs typeface="B Titr" pitchFamily="2" charset="-78"/>
              </a:rPr>
              <a:t> </a:t>
            </a:r>
            <a:r>
              <a:rPr lang="ar-SA" sz="2800" dirty="0">
                <a:cs typeface="B Titr" pitchFamily="2" charset="-78"/>
              </a:rPr>
              <a:t>آقای مدیر، ما سوابق حوادث گذشته سازمان شما را بررسی کردیم، دلایل رخداد حوادث را استخراج نمودیم و توصیه می کنیم اقدامات پیشنهادی را جهت پیشگیری از تکرار حوادث و وارد آمدن خسارات به سازمان انجام دهید</a:t>
            </a:r>
            <a:r>
              <a:rPr lang="fa-IR" sz="2800" dirty="0">
                <a:cs typeface="B Titr" pitchFamily="2" charset="-78"/>
              </a:rPr>
              <a:t> . </a:t>
            </a:r>
            <a:endParaRPr lang="en-US" sz="3600" dirty="0">
              <a:cs typeface="B Titr" pitchFamily="2" charset="-78"/>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4"/>
          <p:cNvSpPr txBox="1">
            <a:spLocks noChangeArrowheads="1"/>
          </p:cNvSpPr>
          <p:nvPr/>
        </p:nvSpPr>
        <p:spPr bwMode="auto">
          <a:xfrm>
            <a:off x="0" y="1"/>
            <a:ext cx="12192000" cy="6740307"/>
          </a:xfrm>
          <a:prstGeom prst="rect">
            <a:avLst/>
          </a:prstGeom>
          <a:noFill/>
          <a:ln w="9525">
            <a:noFill/>
            <a:miter lim="800000"/>
            <a:headEnd/>
            <a:tailEnd/>
          </a:ln>
        </p:spPr>
        <p:txBody>
          <a:bodyPr>
            <a:spAutoFit/>
          </a:bodyPr>
          <a:lstStyle/>
          <a:p>
            <a:pPr algn="just" rtl="1">
              <a:lnSpc>
                <a:spcPct val="150000"/>
              </a:lnSpc>
            </a:pPr>
            <a:r>
              <a:rPr lang="fa-IR" sz="3600" b="1" i="1" u="sng" dirty="0">
                <a:solidFill>
                  <a:srgbClr val="FF0000"/>
                </a:solidFill>
                <a:cs typeface="B Titr" pitchFamily="2" charset="-78"/>
              </a:rPr>
              <a:t>علل ايجاد </a:t>
            </a:r>
            <a:r>
              <a:rPr lang="fa-IR" sz="3600" b="1" i="1" u="sng" dirty="0" smtClean="0">
                <a:solidFill>
                  <a:srgbClr val="FF0000"/>
                </a:solidFill>
                <a:cs typeface="B Titr" pitchFamily="2" charset="-78"/>
              </a:rPr>
              <a:t>سوانح از نظر کارشناسان حوادث شغلی</a:t>
            </a:r>
          </a:p>
          <a:p>
            <a:pPr algn="just" rtl="1">
              <a:lnSpc>
                <a:spcPct val="150000"/>
              </a:lnSpc>
            </a:pPr>
            <a:r>
              <a:rPr lang="fa-IR" sz="3600" b="1" dirty="0" smtClean="0">
                <a:solidFill>
                  <a:srgbClr val="FF0000"/>
                </a:solidFill>
                <a:cs typeface="B Titr" pitchFamily="2" charset="-78"/>
              </a:rPr>
              <a:t> </a:t>
            </a:r>
            <a:r>
              <a:rPr lang="fa-IR" sz="3600" b="1" dirty="0" smtClean="0">
                <a:cs typeface="B Titr" pitchFamily="2" charset="-78"/>
              </a:rPr>
              <a:t>1- علل مدیریتی نظير :</a:t>
            </a:r>
          </a:p>
          <a:p>
            <a:pPr algn="just" rtl="1">
              <a:lnSpc>
                <a:spcPct val="150000"/>
              </a:lnSpc>
              <a:buFontTx/>
              <a:buChar char="-"/>
            </a:pPr>
            <a:r>
              <a:rPr lang="fa-IR" sz="3600" b="1" dirty="0" smtClean="0">
                <a:cs typeface="B Titr" pitchFamily="2" charset="-78"/>
              </a:rPr>
              <a:t> عدم اعتقاد یا تظاهر مدیریت به موازین ایمنی .</a:t>
            </a:r>
          </a:p>
          <a:p>
            <a:pPr algn="just" rtl="1">
              <a:lnSpc>
                <a:spcPct val="150000"/>
              </a:lnSpc>
              <a:buFontTx/>
              <a:buChar char="-"/>
            </a:pPr>
            <a:r>
              <a:rPr lang="fa-IR" sz="3600" b="1" dirty="0" smtClean="0">
                <a:cs typeface="B Titr" pitchFamily="2" charset="-78"/>
              </a:rPr>
              <a:t> عدم ضمانت اجرایی لازم و کافی برای ضوابط ایمنی .</a:t>
            </a:r>
          </a:p>
          <a:p>
            <a:pPr algn="just" rtl="1">
              <a:lnSpc>
                <a:spcPct val="150000"/>
              </a:lnSpc>
              <a:buFontTx/>
              <a:buChar char="-"/>
            </a:pPr>
            <a:r>
              <a:rPr lang="fa-IR" sz="3600" b="1" dirty="0" smtClean="0">
                <a:cs typeface="B Titr" pitchFamily="2" charset="-78"/>
              </a:rPr>
              <a:t> نگرش منفی به ضوابط ایمنی در کارگاه .</a:t>
            </a:r>
          </a:p>
          <a:p>
            <a:pPr algn="just" rtl="1">
              <a:lnSpc>
                <a:spcPct val="150000"/>
              </a:lnSpc>
              <a:buFontTx/>
              <a:buChar char="-"/>
            </a:pPr>
            <a:r>
              <a:rPr lang="fa-IR" sz="3600" b="1" dirty="0" smtClean="0">
                <a:cs typeface="B Titr" pitchFamily="2" charset="-78"/>
              </a:rPr>
              <a:t> وجود خلا ء قانونی یا عدم تسری آن در کارگاه .</a:t>
            </a:r>
          </a:p>
          <a:p>
            <a:pPr algn="just" rtl="1">
              <a:lnSpc>
                <a:spcPct val="150000"/>
              </a:lnSpc>
              <a:buFontTx/>
              <a:buChar char="-"/>
            </a:pPr>
            <a:r>
              <a:rPr lang="fa-IR" sz="3600" b="1" dirty="0" smtClean="0">
                <a:cs typeface="B Titr" pitchFamily="2" charset="-78"/>
              </a:rPr>
              <a:t> بومی نبودن ضوابط قانونی یا برخورد مصلحتی با قوانین .</a:t>
            </a:r>
          </a:p>
          <a:p>
            <a:pPr algn="just" rtl="1">
              <a:lnSpc>
                <a:spcPct val="150000"/>
              </a:lnSpc>
              <a:buFontTx/>
              <a:buChar char="-"/>
            </a:pPr>
            <a:r>
              <a:rPr lang="fa-IR" sz="3600" b="1" dirty="0" smtClean="0">
                <a:cs typeface="B Titr" pitchFamily="2" charset="-78"/>
              </a:rPr>
              <a:t>فقدان یا ناکافی بودن نظارت و کنترل های عملیاتی .</a:t>
            </a:r>
            <a:endParaRPr lang="fa-IR" sz="3600" b="1" dirty="0">
              <a:cs typeface="B Titr" pitchFamily="2" charset="-7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4"/>
          <p:cNvSpPr txBox="1">
            <a:spLocks noChangeArrowheads="1"/>
          </p:cNvSpPr>
          <p:nvPr/>
        </p:nvSpPr>
        <p:spPr bwMode="auto">
          <a:xfrm>
            <a:off x="0" y="0"/>
            <a:ext cx="12192000" cy="6740307"/>
          </a:xfrm>
          <a:prstGeom prst="rect">
            <a:avLst/>
          </a:prstGeom>
          <a:noFill/>
          <a:ln w="9525">
            <a:noFill/>
            <a:miter lim="800000"/>
            <a:headEnd/>
            <a:tailEnd/>
          </a:ln>
        </p:spPr>
        <p:txBody>
          <a:bodyPr>
            <a:spAutoFit/>
          </a:bodyPr>
          <a:lstStyle/>
          <a:p>
            <a:pPr algn="just" rtl="1">
              <a:lnSpc>
                <a:spcPct val="200000"/>
              </a:lnSpc>
            </a:pPr>
            <a:r>
              <a:rPr lang="fa-IR" sz="3200" b="1" dirty="0" smtClean="0">
                <a:solidFill>
                  <a:srgbClr val="C00000"/>
                </a:solidFill>
                <a:cs typeface="B Titr" pitchFamily="2" charset="-78"/>
              </a:rPr>
              <a:t>2-علل ناشي از فقدان تجهيز وسايل حفاظتي نظير :</a:t>
            </a:r>
          </a:p>
          <a:p>
            <a:pPr algn="just" rtl="1">
              <a:lnSpc>
                <a:spcPct val="200000"/>
              </a:lnSpc>
              <a:buFontTx/>
              <a:buChar char="-"/>
            </a:pPr>
            <a:r>
              <a:rPr lang="fa-IR" sz="3200" b="1" dirty="0" smtClean="0">
                <a:cs typeface="B Titr" pitchFamily="2" charset="-78"/>
              </a:rPr>
              <a:t> استفاده نكردن از وسايل ايمني و حفاظتي در كارها </a:t>
            </a:r>
          </a:p>
          <a:p>
            <a:pPr algn="just" rtl="1">
              <a:lnSpc>
                <a:spcPct val="200000"/>
              </a:lnSpc>
              <a:buFontTx/>
              <a:buChar char="-"/>
            </a:pPr>
            <a:r>
              <a:rPr lang="fa-IR" sz="3200" b="1" dirty="0" smtClean="0">
                <a:cs typeface="B Titr" pitchFamily="2" charset="-78"/>
              </a:rPr>
              <a:t> استفاده از ماشينهاي بدون حفاظ </a:t>
            </a:r>
          </a:p>
          <a:p>
            <a:pPr algn="just" rtl="1">
              <a:lnSpc>
                <a:spcPct val="200000"/>
              </a:lnSpc>
              <a:buFontTx/>
              <a:buChar char="-"/>
            </a:pPr>
            <a:r>
              <a:rPr lang="fa-IR" sz="3200" b="1" dirty="0" smtClean="0">
                <a:cs typeface="B Titr" pitchFamily="2" charset="-78"/>
              </a:rPr>
              <a:t> به كار انداختن ماشينها در سرعتهاي غير حفاظتي و غير مجاز </a:t>
            </a:r>
          </a:p>
          <a:p>
            <a:pPr algn="just" rtl="1">
              <a:lnSpc>
                <a:spcPct val="200000"/>
              </a:lnSpc>
              <a:buFontTx/>
              <a:buChar char="-"/>
            </a:pPr>
            <a:r>
              <a:rPr lang="fa-IR" sz="3200" b="1" dirty="0" smtClean="0">
                <a:cs typeface="B Titr" pitchFamily="2" charset="-78"/>
              </a:rPr>
              <a:t> كار كردن روي قسمتهاي متحرك و مخصوصا دوار ماشينها </a:t>
            </a:r>
          </a:p>
          <a:p>
            <a:pPr algn="just" rtl="1">
              <a:lnSpc>
                <a:spcPct val="200000"/>
              </a:lnSpc>
              <a:buFontTx/>
              <a:buChar char="-"/>
            </a:pPr>
            <a:r>
              <a:rPr lang="fa-IR" sz="3200" b="1" dirty="0" smtClean="0">
                <a:cs typeface="B Titr" pitchFamily="2" charset="-78"/>
              </a:rPr>
              <a:t> به كار انداختن و نگهداري ماشينها به طرز ناصحيح .</a:t>
            </a:r>
          </a:p>
          <a:p>
            <a:pPr algn="just" rtl="1">
              <a:spcBef>
                <a:spcPct val="50000"/>
              </a:spcBef>
            </a:pPr>
            <a:endParaRPr lang="en-US" sz="3200"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4"/>
          <p:cNvSpPr txBox="1">
            <a:spLocks noChangeArrowheads="1"/>
          </p:cNvSpPr>
          <p:nvPr/>
        </p:nvSpPr>
        <p:spPr bwMode="auto">
          <a:xfrm>
            <a:off x="0" y="0"/>
            <a:ext cx="12192000" cy="6494085"/>
          </a:xfrm>
          <a:prstGeom prst="rect">
            <a:avLst/>
          </a:prstGeom>
          <a:noFill/>
          <a:ln w="9525">
            <a:noFill/>
            <a:miter lim="800000"/>
            <a:headEnd/>
            <a:tailEnd/>
          </a:ln>
        </p:spPr>
        <p:txBody>
          <a:bodyPr>
            <a:spAutoFit/>
          </a:bodyPr>
          <a:lstStyle/>
          <a:p>
            <a:pPr algn="just" rtl="1">
              <a:lnSpc>
                <a:spcPct val="150000"/>
              </a:lnSpc>
            </a:pPr>
            <a:r>
              <a:rPr lang="fa-IR" sz="3200" b="1" i="1" u="sng" dirty="0" smtClean="0">
                <a:solidFill>
                  <a:srgbClr val="C00000"/>
                </a:solidFill>
                <a:cs typeface="B Titr" pitchFamily="2" charset="-78"/>
              </a:rPr>
              <a:t>3- </a:t>
            </a:r>
            <a:r>
              <a:rPr lang="fa-IR" sz="3200" b="1" i="1" u="sng" dirty="0">
                <a:solidFill>
                  <a:srgbClr val="C00000"/>
                </a:solidFill>
                <a:cs typeface="B Titr" pitchFamily="2" charset="-78"/>
              </a:rPr>
              <a:t>علل شخصي </a:t>
            </a:r>
          </a:p>
          <a:p>
            <a:pPr algn="just" rtl="1">
              <a:lnSpc>
                <a:spcPct val="250000"/>
              </a:lnSpc>
            </a:pPr>
            <a:r>
              <a:rPr lang="fa-IR" sz="3200" b="1" dirty="0">
                <a:cs typeface="B Titr" pitchFamily="2" charset="-78"/>
              </a:rPr>
              <a:t>- نظير نداشتن آموزش كافي و لازم(فقدان اطلاع و تخصص كافي دركارها )</a:t>
            </a:r>
          </a:p>
          <a:p>
            <a:pPr algn="just" rtl="1">
              <a:lnSpc>
                <a:spcPct val="250000"/>
              </a:lnSpc>
            </a:pPr>
            <a:r>
              <a:rPr lang="fa-IR" sz="3200" b="1" dirty="0">
                <a:cs typeface="B Titr" pitchFamily="2" charset="-78"/>
              </a:rPr>
              <a:t>- به كار بردن روش ناصحيح</a:t>
            </a:r>
          </a:p>
          <a:p>
            <a:pPr algn="just" rtl="1">
              <a:lnSpc>
                <a:spcPct val="250000"/>
              </a:lnSpc>
            </a:pPr>
            <a:r>
              <a:rPr lang="fa-IR" sz="3200" b="1" dirty="0">
                <a:cs typeface="B Titr" pitchFamily="2" charset="-78"/>
              </a:rPr>
              <a:t>- متناسب نبودن قوا و اعضي بدن كارگر با نوع و ماهيت كار محوله </a:t>
            </a:r>
          </a:p>
          <a:p>
            <a:pPr algn="just" rtl="1">
              <a:lnSpc>
                <a:spcPct val="250000"/>
              </a:lnSpc>
            </a:pPr>
            <a:r>
              <a:rPr lang="fa-IR" sz="3200" b="1" dirty="0">
                <a:cs typeface="B Titr" pitchFamily="2" charset="-78"/>
              </a:rPr>
              <a:t>- عدم توجه يا سهل انگاري كارگر و ...</a:t>
            </a:r>
          </a:p>
          <a:p>
            <a:pPr algn="just" rtl="1">
              <a:spcBef>
                <a:spcPct val="50000"/>
              </a:spcBef>
            </a:pPr>
            <a:endParaRPr lang="en-US" sz="3200"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4"/>
          <p:cNvSpPr txBox="1">
            <a:spLocks noChangeArrowheads="1"/>
          </p:cNvSpPr>
          <p:nvPr/>
        </p:nvSpPr>
        <p:spPr bwMode="auto">
          <a:xfrm>
            <a:off x="0" y="0"/>
            <a:ext cx="12192000" cy="7232650"/>
          </a:xfrm>
          <a:prstGeom prst="rect">
            <a:avLst/>
          </a:prstGeom>
          <a:noFill/>
          <a:ln w="9525">
            <a:noFill/>
            <a:miter lim="800000"/>
            <a:headEnd/>
            <a:tailEnd/>
          </a:ln>
        </p:spPr>
        <p:txBody>
          <a:bodyPr>
            <a:spAutoFit/>
          </a:bodyPr>
          <a:lstStyle/>
          <a:p>
            <a:pPr algn="just" rtl="1">
              <a:lnSpc>
                <a:spcPct val="200000"/>
              </a:lnSpc>
            </a:pPr>
            <a:r>
              <a:rPr lang="fa-IR" sz="3200" b="1" i="1" u="sng" dirty="0" smtClean="0">
                <a:solidFill>
                  <a:srgbClr val="C00000"/>
                </a:solidFill>
                <a:cs typeface="B Titr" pitchFamily="2" charset="-78"/>
              </a:rPr>
              <a:t>4- </a:t>
            </a:r>
            <a:r>
              <a:rPr lang="fa-IR" sz="3200" b="1" i="1" u="sng" dirty="0">
                <a:solidFill>
                  <a:srgbClr val="C00000"/>
                </a:solidFill>
                <a:cs typeface="B Titr" pitchFamily="2" charset="-78"/>
              </a:rPr>
              <a:t>علل مكانيكي نظير:</a:t>
            </a:r>
          </a:p>
          <a:p>
            <a:pPr algn="just" rtl="1">
              <a:lnSpc>
                <a:spcPct val="200000"/>
              </a:lnSpc>
              <a:buFontTx/>
              <a:buChar char="-"/>
            </a:pPr>
            <a:r>
              <a:rPr lang="fa-IR" sz="3200" b="1" dirty="0">
                <a:cs typeface="B Titr" pitchFamily="2" charset="-78"/>
              </a:rPr>
              <a:t> نقص در ماشينها </a:t>
            </a:r>
          </a:p>
          <a:p>
            <a:pPr algn="just" rtl="1">
              <a:lnSpc>
                <a:spcPct val="200000"/>
              </a:lnSpc>
              <a:buFontTx/>
              <a:buChar char="-"/>
            </a:pPr>
            <a:r>
              <a:rPr lang="fa-IR" sz="3200" b="1" dirty="0">
                <a:cs typeface="B Titr" pitchFamily="2" charset="-78"/>
              </a:rPr>
              <a:t> استفاده نامناسب از ماشينها </a:t>
            </a:r>
          </a:p>
          <a:p>
            <a:pPr algn="just" rtl="1">
              <a:lnSpc>
                <a:spcPct val="200000"/>
              </a:lnSpc>
              <a:buFontTx/>
              <a:buChar char="-"/>
            </a:pPr>
            <a:r>
              <a:rPr lang="fa-IR" sz="3200" b="1" dirty="0">
                <a:cs typeface="B Titr" pitchFamily="2" charset="-78"/>
              </a:rPr>
              <a:t> شرايط نامطلوب محيط كار </a:t>
            </a:r>
          </a:p>
          <a:p>
            <a:pPr algn="just" rtl="1">
              <a:lnSpc>
                <a:spcPct val="200000"/>
              </a:lnSpc>
              <a:buFontTx/>
              <a:buChar char="-"/>
            </a:pPr>
            <a:r>
              <a:rPr lang="fa-IR" sz="3200" b="1" dirty="0">
                <a:cs typeface="B Titr" pitchFamily="2" charset="-78"/>
              </a:rPr>
              <a:t> كار با مواد و قطعات معيوب و ناقص و...</a:t>
            </a:r>
          </a:p>
          <a:p>
            <a:pPr algn="just" rtl="1">
              <a:lnSpc>
                <a:spcPct val="200000"/>
              </a:lnSpc>
              <a:buFontTx/>
              <a:buChar char="-"/>
            </a:pPr>
            <a:r>
              <a:rPr lang="fa-IR" sz="3200" b="1" dirty="0">
                <a:cs typeface="B Titr" pitchFamily="2" charset="-78"/>
              </a:rPr>
              <a:t> حذف یا ازکار انداختن حفاظها و قفل های ایمنی </a:t>
            </a:r>
            <a:endParaRPr lang="en-US" sz="3200" b="1" dirty="0">
              <a:cs typeface="B Titr" pitchFamily="2" charset="-78"/>
            </a:endParaRPr>
          </a:p>
          <a:p>
            <a:pPr algn="just" rtl="1">
              <a:lnSpc>
                <a:spcPct val="200000"/>
              </a:lnSpc>
              <a:spcBef>
                <a:spcPct val="50000"/>
              </a:spcBef>
            </a:pPr>
            <a:endParaRPr lang="en-US" sz="3200" b="1" dirty="0"/>
          </a:p>
        </p:txBody>
      </p:sp>
      <p:pic>
        <p:nvPicPr>
          <p:cNvPr id="36867" name="Picture 3"/>
          <p:cNvPicPr>
            <a:picLocks noChangeAspect="1" noChangeArrowheads="1"/>
          </p:cNvPicPr>
          <p:nvPr/>
        </p:nvPicPr>
        <p:blipFill>
          <a:blip r:embed="rId2"/>
          <a:srcRect/>
          <a:stretch>
            <a:fillRect/>
          </a:stretch>
        </p:blipFill>
        <p:spPr bwMode="auto">
          <a:xfrm>
            <a:off x="-23284" y="0"/>
            <a:ext cx="6661151" cy="4224338"/>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sers\Golami\Desktop\عکس\8.jpg"/>
          <p:cNvPicPr>
            <a:picLocks noChangeAspect="1" noChangeArrowheads="1"/>
          </p:cNvPicPr>
          <p:nvPr/>
        </p:nvPicPr>
        <p:blipFill>
          <a:blip r:embed="rId3"/>
          <a:srcRect/>
          <a:stretch>
            <a:fillRect/>
          </a:stretch>
        </p:blipFill>
        <p:spPr bwMode="auto">
          <a:xfrm>
            <a:off x="4267200" y="0"/>
            <a:ext cx="7924800" cy="3429000"/>
          </a:xfrm>
          <a:prstGeom prst="rect">
            <a:avLst/>
          </a:prstGeom>
          <a:noFill/>
          <a:ln w="9525">
            <a:noFill/>
            <a:miter lim="800000"/>
            <a:headEnd/>
            <a:tailEnd/>
          </a:ln>
        </p:spPr>
      </p:pic>
      <p:pic>
        <p:nvPicPr>
          <p:cNvPr id="31747" name="Picture 3" descr="C:\Users\Golami\Desktop\عکس\11.jpg"/>
          <p:cNvPicPr>
            <a:picLocks noChangeAspect="1" noChangeArrowheads="1"/>
          </p:cNvPicPr>
          <p:nvPr/>
        </p:nvPicPr>
        <p:blipFill>
          <a:blip r:embed="rId4"/>
          <a:srcRect/>
          <a:stretch>
            <a:fillRect/>
          </a:stretch>
        </p:blipFill>
        <p:spPr bwMode="auto">
          <a:xfrm>
            <a:off x="0" y="3429000"/>
            <a:ext cx="7689851" cy="3429000"/>
          </a:xfrm>
          <a:prstGeom prst="rect">
            <a:avLst/>
          </a:prstGeom>
          <a:noFill/>
          <a:ln w="9525">
            <a:noFill/>
            <a:miter lim="800000"/>
            <a:headEnd/>
            <a:tailEnd/>
          </a:ln>
        </p:spPr>
      </p:pic>
      <p:sp>
        <p:nvSpPr>
          <p:cNvPr id="31748" name="TextBox 3"/>
          <p:cNvSpPr txBox="1">
            <a:spLocks noChangeArrowheads="1"/>
          </p:cNvSpPr>
          <p:nvPr/>
        </p:nvSpPr>
        <p:spPr bwMode="auto">
          <a:xfrm>
            <a:off x="7721600" y="6096001"/>
            <a:ext cx="4470400" cy="708025"/>
          </a:xfrm>
          <a:prstGeom prst="rect">
            <a:avLst/>
          </a:prstGeom>
          <a:solidFill>
            <a:srgbClr val="FFFF00"/>
          </a:solidFill>
          <a:ln w="9525">
            <a:noFill/>
            <a:miter lim="800000"/>
            <a:headEnd/>
            <a:tailEnd/>
          </a:ln>
        </p:spPr>
        <p:txBody>
          <a:bodyPr>
            <a:spAutoFit/>
          </a:bodyPr>
          <a:lstStyle/>
          <a:p>
            <a:pPr algn="ctr"/>
            <a:r>
              <a:rPr lang="fa-IR" sz="4000" b="1">
                <a:solidFill>
                  <a:srgbClr val="FF0000"/>
                </a:solidFill>
                <a:latin typeface="W_titr" pitchFamily="2" charset="0"/>
              </a:rPr>
              <a:t>کارسخت</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Golami\Desktop\عکس\45008779193597405946.jpg"/>
          <p:cNvPicPr>
            <a:picLocks noChangeAspect="1" noChangeArrowheads="1"/>
          </p:cNvPicPr>
          <p:nvPr/>
        </p:nvPicPr>
        <p:blipFill>
          <a:blip r:embed="rId3"/>
          <a:srcRect/>
          <a:stretch>
            <a:fillRect/>
          </a:stretch>
        </p:blipFill>
        <p:spPr bwMode="auto">
          <a:xfrm>
            <a:off x="0" y="76201"/>
            <a:ext cx="12192000" cy="6786563"/>
          </a:xfrm>
          <a:prstGeom prst="rect">
            <a:avLst/>
          </a:prstGeom>
          <a:noFill/>
          <a:ln w="9525">
            <a:noFill/>
            <a:miter lim="800000"/>
            <a:headEnd/>
            <a:tailEnd/>
          </a:ln>
        </p:spPr>
      </p:pic>
      <p:sp>
        <p:nvSpPr>
          <p:cNvPr id="32771" name="TextBox 2"/>
          <p:cNvSpPr txBox="1">
            <a:spLocks noChangeArrowheads="1"/>
          </p:cNvSpPr>
          <p:nvPr/>
        </p:nvSpPr>
        <p:spPr bwMode="auto">
          <a:xfrm>
            <a:off x="7721600" y="6096001"/>
            <a:ext cx="4470400" cy="708025"/>
          </a:xfrm>
          <a:prstGeom prst="rect">
            <a:avLst/>
          </a:prstGeom>
          <a:solidFill>
            <a:srgbClr val="FFFF00"/>
          </a:solidFill>
          <a:ln w="9525">
            <a:noFill/>
            <a:miter lim="800000"/>
            <a:headEnd/>
            <a:tailEnd/>
          </a:ln>
        </p:spPr>
        <p:txBody>
          <a:bodyPr>
            <a:spAutoFit/>
          </a:bodyPr>
          <a:lstStyle/>
          <a:p>
            <a:pPr algn="ctr"/>
            <a:r>
              <a:rPr lang="fa-IR" sz="4000" b="1">
                <a:solidFill>
                  <a:srgbClr val="FF0000"/>
                </a:solidFill>
                <a:latin typeface="W_titr" pitchFamily="2" charset="0"/>
              </a:rPr>
              <a:t>کارمخاطره آمیز</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Users\Golami\Desktop\عکس\9.jpg"/>
          <p:cNvPicPr>
            <a:picLocks noChangeAspect="1" noChangeArrowheads="1"/>
          </p:cNvPicPr>
          <p:nvPr/>
        </p:nvPicPr>
        <p:blipFill>
          <a:blip r:embed="rId3"/>
          <a:srcRect/>
          <a:stretch>
            <a:fillRect/>
          </a:stretch>
        </p:blipFill>
        <p:spPr bwMode="auto">
          <a:xfrm>
            <a:off x="0" y="0"/>
            <a:ext cx="12192000" cy="6858000"/>
          </a:xfrm>
          <a:prstGeom prst="rect">
            <a:avLst/>
          </a:prstGeom>
          <a:noFill/>
          <a:ln w="9525">
            <a:noFill/>
            <a:miter lim="800000"/>
            <a:headEnd/>
            <a:tailEnd/>
          </a:ln>
        </p:spPr>
      </p:pic>
      <p:sp>
        <p:nvSpPr>
          <p:cNvPr id="33795" name="TextBox 2"/>
          <p:cNvSpPr txBox="1">
            <a:spLocks noChangeArrowheads="1"/>
          </p:cNvSpPr>
          <p:nvPr/>
        </p:nvSpPr>
        <p:spPr bwMode="auto">
          <a:xfrm>
            <a:off x="7721600" y="6096001"/>
            <a:ext cx="4470400" cy="708025"/>
          </a:xfrm>
          <a:prstGeom prst="rect">
            <a:avLst/>
          </a:prstGeom>
          <a:solidFill>
            <a:srgbClr val="FFFF00"/>
          </a:solidFill>
          <a:ln w="9525">
            <a:noFill/>
            <a:miter lim="800000"/>
            <a:headEnd/>
            <a:tailEnd/>
          </a:ln>
        </p:spPr>
        <p:txBody>
          <a:bodyPr>
            <a:spAutoFit/>
          </a:bodyPr>
          <a:lstStyle/>
          <a:p>
            <a:pPr algn="ctr"/>
            <a:r>
              <a:rPr lang="fa-IR" sz="4000" b="1">
                <a:solidFill>
                  <a:srgbClr val="FF0000"/>
                </a:solidFill>
                <a:latin typeface="W_titr" pitchFamily="2" charset="0"/>
              </a:rPr>
              <a:t>کارزیان آور</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200"/>
            <a:ext cx="12192000" cy="6019800"/>
          </a:xfrm>
          <a:prstGeom prst="rect">
            <a:avLst/>
          </a:prstGeom>
        </p:spPr>
        <p:txBody>
          <a:bodyPr vert="horz" lIns="91440" tIns="45720" rIns="91440" bIns="45720" rtlCol="0">
            <a:noAutofit/>
          </a:bodyPr>
          <a:lstStyle/>
          <a:p>
            <a:pPr marL="0" marR="0" lvl="0" indent="0" algn="justLow" defTabSz="914400" rtl="1" eaLnBrk="1" fontAlgn="auto" latinLnBrk="0" hangingPunct="1">
              <a:lnSpc>
                <a:spcPct val="150000"/>
              </a:lnSpc>
              <a:spcBef>
                <a:spcPct val="20000"/>
              </a:spcBef>
              <a:spcAft>
                <a:spcPts val="0"/>
              </a:spcAft>
              <a:buClrTx/>
              <a:buSzTx/>
              <a:buFontTx/>
              <a:buChar char="-"/>
              <a:tabLst/>
              <a:defRPr/>
            </a:pPr>
            <a:endParaRPr lang="ar-SA" sz="4000" b="1" dirty="0">
              <a:latin typeface="+mj-lt"/>
              <a:ea typeface="+mj-ea"/>
              <a:cs typeface="B Titr" pitchFamily="2" charset="-78"/>
            </a:endParaRPr>
          </a:p>
        </p:txBody>
      </p:sp>
      <p:sp>
        <p:nvSpPr>
          <p:cNvPr id="3" name="Rectangle 2"/>
          <p:cNvSpPr txBox="1">
            <a:spLocks noChangeArrowheads="1"/>
          </p:cNvSpPr>
          <p:nvPr/>
        </p:nvSpPr>
        <p:spPr>
          <a:xfrm>
            <a:off x="1" y="0"/>
            <a:ext cx="12192000" cy="6858000"/>
          </a:xfrm>
          <a:prstGeom prst="rect">
            <a:avLst/>
          </a:prstGeom>
        </p:spPr>
        <p:txBody>
          <a:bodyPr vert="horz" lIns="91440" tIns="45720" rIns="91440" bIns="45720" rtlCol="0" anchor="ctr">
            <a:noAutofit/>
          </a:bodyPr>
          <a:lstStyle/>
          <a:p>
            <a:pPr marL="0" marR="0" lvl="0" indent="0" algn="just" defTabSz="914400" rtl="1" eaLnBrk="1" fontAlgn="auto" latinLnBrk="0" hangingPunct="1">
              <a:lnSpc>
                <a:spcPct val="150000"/>
              </a:lnSpc>
              <a:spcBef>
                <a:spcPct val="0"/>
              </a:spcBef>
              <a:spcAft>
                <a:spcPts val="0"/>
              </a:spcAft>
              <a:buClrTx/>
              <a:buSzTx/>
              <a:buFontTx/>
              <a:buNone/>
              <a:tabLst/>
              <a:defRPr/>
            </a:pPr>
            <a:r>
              <a:rPr kumimoji="0" lang="fa-IR" sz="3600" b="1" i="0" u="none" strike="noStrike" kern="1200" cap="none" spc="0" normalizeH="0" baseline="0" noProof="0" dirty="0" smtClean="0">
                <a:ln>
                  <a:noFill/>
                </a:ln>
                <a:solidFill>
                  <a:srgbClr val="002060"/>
                </a:solidFill>
                <a:effectLst/>
                <a:uLnTx/>
                <a:uFillTx/>
                <a:latin typeface="+mj-lt"/>
                <a:ea typeface="+mj-ea"/>
                <a:cs typeface="B Titr" pitchFamily="2" charset="-78"/>
              </a:rPr>
              <a:t> یک گپ فلسفی در مورد حوادث ناشی از کار :</a:t>
            </a:r>
          </a:p>
          <a:p>
            <a:pPr lvl="0" algn="just" defTabSz="914400" rtl="1">
              <a:lnSpc>
                <a:spcPct val="150000"/>
              </a:lnSpc>
              <a:spcBef>
                <a:spcPct val="0"/>
              </a:spcBef>
              <a:defRPr/>
            </a:pPr>
            <a:r>
              <a:rPr lang="ar-SA" sz="2400" dirty="0" smtClean="0">
                <a:solidFill>
                  <a:schemeClr val="accent5">
                    <a:lumMod val="75000"/>
                  </a:schemeClr>
                </a:solidFill>
                <a:cs typeface="B Titr" pitchFamily="2" charset="-78"/>
              </a:rPr>
              <a:t>بررسی‌ها نشان می‌دهد كه </a:t>
            </a:r>
            <a:r>
              <a:rPr lang="fa-IR" sz="2400" dirty="0" smtClean="0">
                <a:solidFill>
                  <a:schemeClr val="accent5">
                    <a:lumMod val="75000"/>
                  </a:schemeClr>
                </a:solidFill>
                <a:cs typeface="B Titr" pitchFamily="2" charset="-78"/>
              </a:rPr>
              <a:t>: </a:t>
            </a:r>
          </a:p>
          <a:p>
            <a:pPr lvl="0" algn="just" defTabSz="914400" rtl="1">
              <a:lnSpc>
                <a:spcPct val="150000"/>
              </a:lnSpc>
              <a:spcBef>
                <a:spcPct val="0"/>
              </a:spcBef>
              <a:buFont typeface="Wingdings" pitchFamily="2" charset="2"/>
              <a:buChar char="ü"/>
              <a:defRPr/>
            </a:pPr>
            <a:r>
              <a:rPr lang="ar-SA" sz="2400" dirty="0" smtClean="0">
                <a:solidFill>
                  <a:srgbClr val="C00000"/>
                </a:solidFill>
                <a:cs typeface="B Titr" pitchFamily="2" charset="-78"/>
              </a:rPr>
              <a:t>مدیریت، مس</a:t>
            </a:r>
            <a:r>
              <a:rPr lang="fa-IR" sz="2400" dirty="0" smtClean="0">
                <a:solidFill>
                  <a:srgbClr val="C00000"/>
                </a:solidFill>
                <a:cs typeface="B Titr" pitchFamily="2" charset="-78"/>
              </a:rPr>
              <a:t>ئ</a:t>
            </a:r>
            <a:r>
              <a:rPr lang="ar-SA" sz="2400" dirty="0" smtClean="0">
                <a:solidFill>
                  <a:srgbClr val="C00000"/>
                </a:solidFill>
                <a:cs typeface="B Titr" pitchFamily="2" charset="-78"/>
              </a:rPr>
              <a:t>ول94 درصد  نتایج خوب و بد عملكرد سازمان (از جمله حوادث) می‌باشد. </a:t>
            </a:r>
            <a:endParaRPr lang="fa-IR" sz="2400" dirty="0" smtClean="0">
              <a:solidFill>
                <a:srgbClr val="C00000"/>
              </a:solidFill>
              <a:cs typeface="B Titr" pitchFamily="2" charset="-78"/>
            </a:endParaRPr>
          </a:p>
          <a:p>
            <a:pPr lvl="0" algn="just" defTabSz="914400" rtl="1">
              <a:lnSpc>
                <a:spcPct val="150000"/>
              </a:lnSpc>
              <a:spcBef>
                <a:spcPct val="0"/>
              </a:spcBef>
              <a:buFont typeface="Wingdings" pitchFamily="2" charset="2"/>
              <a:buChar char="ü"/>
              <a:defRPr/>
            </a:pPr>
            <a:r>
              <a:rPr lang="ar-SA" sz="2400" dirty="0" smtClean="0">
                <a:solidFill>
                  <a:srgbClr val="C00000"/>
                </a:solidFill>
                <a:cs typeface="B Titr" pitchFamily="2" charset="-78"/>
              </a:rPr>
              <a:t>كارگر جزء كوچكی از سیستم سازمان بوده لذا سهم </a:t>
            </a:r>
            <a:r>
              <a:rPr lang="fa-IR" sz="2400" dirty="0" smtClean="0">
                <a:solidFill>
                  <a:srgbClr val="C00000"/>
                </a:solidFill>
                <a:cs typeface="B Titr" pitchFamily="2" charset="-78"/>
              </a:rPr>
              <a:t>او </a:t>
            </a:r>
            <a:r>
              <a:rPr lang="ar-SA" sz="2400" dirty="0" smtClean="0">
                <a:solidFill>
                  <a:srgbClr val="C00000"/>
                </a:solidFill>
                <a:cs typeface="B Titr" pitchFamily="2" charset="-78"/>
              </a:rPr>
              <a:t>در ایجاد یك حادثه بسیار ناچیز</a:t>
            </a:r>
            <a:r>
              <a:rPr lang="fa-IR" sz="2400" dirty="0" smtClean="0">
                <a:solidFill>
                  <a:srgbClr val="C00000"/>
                </a:solidFill>
                <a:cs typeface="B Titr" pitchFamily="2" charset="-78"/>
              </a:rPr>
              <a:t>است .</a:t>
            </a:r>
          </a:p>
          <a:p>
            <a:pPr lvl="0" algn="just" defTabSz="914400" rtl="1">
              <a:lnSpc>
                <a:spcPct val="150000"/>
              </a:lnSpc>
              <a:spcBef>
                <a:spcPct val="0"/>
              </a:spcBef>
              <a:buFont typeface="Wingdings" pitchFamily="2" charset="2"/>
              <a:buChar char="ü"/>
              <a:defRPr/>
            </a:pPr>
            <a:r>
              <a:rPr lang="ar-SA" sz="2400" dirty="0" smtClean="0">
                <a:solidFill>
                  <a:srgbClr val="C00000"/>
                </a:solidFill>
                <a:cs typeface="B Titr" pitchFamily="2" charset="-78"/>
              </a:rPr>
              <a:t>در اكثر موارد، ایجاد حادثه تنها به سبب قصور كارگر نیست. </a:t>
            </a:r>
            <a:endParaRPr lang="fa-IR" sz="2400" dirty="0" smtClean="0">
              <a:solidFill>
                <a:srgbClr val="C00000"/>
              </a:solidFill>
              <a:cs typeface="B Titr" pitchFamily="2" charset="-78"/>
            </a:endParaRPr>
          </a:p>
          <a:p>
            <a:pPr lvl="0" algn="just" defTabSz="914400" rtl="1">
              <a:lnSpc>
                <a:spcPct val="150000"/>
              </a:lnSpc>
              <a:spcBef>
                <a:spcPct val="0"/>
              </a:spcBef>
              <a:buFont typeface="Wingdings" pitchFamily="2" charset="2"/>
              <a:buChar char="ü"/>
              <a:defRPr/>
            </a:pPr>
            <a:r>
              <a:rPr lang="ar-SA" sz="2400" dirty="0" smtClean="0">
                <a:solidFill>
                  <a:srgbClr val="C00000"/>
                </a:solidFill>
                <a:cs typeface="B Titr" pitchFamily="2" charset="-78"/>
              </a:rPr>
              <a:t>كاركنان به جای این كه محرك اصلی وقوع حادثه باشند، وارثین نقایص سیستم‌اند</a:t>
            </a:r>
            <a:r>
              <a:rPr lang="fa-IR" sz="2400" dirty="0" smtClean="0">
                <a:solidFill>
                  <a:srgbClr val="C00000"/>
                </a:solidFill>
                <a:cs typeface="B Titr" pitchFamily="2" charset="-78"/>
              </a:rPr>
              <a:t> . </a:t>
            </a:r>
            <a:r>
              <a:rPr lang="ar-SA" sz="2400" dirty="0" smtClean="0">
                <a:solidFill>
                  <a:srgbClr val="C00000"/>
                </a:solidFill>
                <a:cs typeface="B Titr" pitchFamily="2" charset="-78"/>
              </a:rPr>
              <a:t> </a:t>
            </a:r>
            <a:endParaRPr lang="fa-IR" sz="2400" dirty="0" smtClean="0">
              <a:solidFill>
                <a:srgbClr val="C00000"/>
              </a:solidFill>
              <a:cs typeface="B Titr" pitchFamily="2" charset="-78"/>
            </a:endParaRPr>
          </a:p>
          <a:p>
            <a:pPr lvl="0" algn="just" defTabSz="914400" rtl="1">
              <a:lnSpc>
                <a:spcPct val="150000"/>
              </a:lnSpc>
              <a:spcBef>
                <a:spcPct val="0"/>
              </a:spcBef>
              <a:defRPr/>
            </a:pPr>
            <a:r>
              <a:rPr lang="ar-SA" sz="2800" dirty="0" smtClean="0">
                <a:solidFill>
                  <a:schemeClr val="accent6">
                    <a:lumMod val="50000"/>
                  </a:schemeClr>
                </a:solidFill>
                <a:cs typeface="B Titr" pitchFamily="2" charset="-78"/>
              </a:rPr>
              <a:t>نقایصی كه ناشی از </a:t>
            </a:r>
            <a:r>
              <a:rPr lang="fa-IR" sz="2800" dirty="0" smtClean="0">
                <a:solidFill>
                  <a:schemeClr val="accent6">
                    <a:lumMod val="50000"/>
                  </a:schemeClr>
                </a:solidFill>
                <a:cs typeface="B Titr" pitchFamily="2" charset="-78"/>
              </a:rPr>
              <a:t>: </a:t>
            </a:r>
          </a:p>
          <a:p>
            <a:pPr lvl="0" algn="just" defTabSz="914400" rtl="1">
              <a:lnSpc>
                <a:spcPct val="150000"/>
              </a:lnSpc>
              <a:spcBef>
                <a:spcPct val="0"/>
              </a:spcBef>
              <a:buFont typeface="Wingdings" pitchFamily="2" charset="2"/>
              <a:buChar char="Ø"/>
              <a:defRPr/>
            </a:pPr>
            <a:r>
              <a:rPr lang="fa-IR" sz="2400" dirty="0" smtClean="0">
                <a:cs typeface="B Titr" pitchFamily="2" charset="-78"/>
              </a:rPr>
              <a:t> نقص در </a:t>
            </a:r>
            <a:r>
              <a:rPr lang="ar-SA" sz="2400" dirty="0" smtClean="0">
                <a:cs typeface="B Titr" pitchFamily="2" charset="-78"/>
              </a:rPr>
              <a:t>طراحی ، </a:t>
            </a:r>
            <a:endParaRPr lang="fa-IR" sz="2400" dirty="0" smtClean="0">
              <a:cs typeface="B Titr" pitchFamily="2" charset="-78"/>
            </a:endParaRPr>
          </a:p>
          <a:p>
            <a:pPr lvl="0" algn="just" defTabSz="914400" rtl="1">
              <a:lnSpc>
                <a:spcPct val="150000"/>
              </a:lnSpc>
              <a:spcBef>
                <a:spcPct val="0"/>
              </a:spcBef>
              <a:buFont typeface="Wingdings" pitchFamily="2" charset="2"/>
              <a:buChar char="Ø"/>
              <a:defRPr/>
            </a:pPr>
            <a:r>
              <a:rPr lang="fa-IR" sz="2400" dirty="0" smtClean="0">
                <a:cs typeface="B Titr" pitchFamily="2" charset="-78"/>
              </a:rPr>
              <a:t>نقص در </a:t>
            </a:r>
            <a:r>
              <a:rPr lang="ar-SA" sz="2400" dirty="0" smtClean="0">
                <a:cs typeface="B Titr" pitchFamily="2" charset="-78"/>
              </a:rPr>
              <a:t>نصب </a:t>
            </a:r>
            <a:r>
              <a:rPr lang="fa-IR" sz="2400" dirty="0" smtClean="0">
                <a:cs typeface="B Titr" pitchFamily="2" charset="-78"/>
              </a:rPr>
              <a:t>و اجرا </a:t>
            </a:r>
            <a:r>
              <a:rPr lang="ar-SA" sz="2400" dirty="0" smtClean="0">
                <a:cs typeface="B Titr" pitchFamily="2" charset="-78"/>
              </a:rPr>
              <a:t>، </a:t>
            </a:r>
            <a:endParaRPr lang="fa-IR" sz="2400" dirty="0" smtClean="0">
              <a:cs typeface="B Titr" pitchFamily="2" charset="-78"/>
            </a:endParaRPr>
          </a:p>
          <a:p>
            <a:pPr lvl="0" algn="just" defTabSz="914400" rtl="1">
              <a:lnSpc>
                <a:spcPct val="150000"/>
              </a:lnSpc>
              <a:spcBef>
                <a:spcPct val="0"/>
              </a:spcBef>
              <a:buFont typeface="Wingdings" pitchFamily="2" charset="2"/>
              <a:buChar char="Ø"/>
              <a:defRPr/>
            </a:pPr>
            <a:r>
              <a:rPr lang="fa-IR" sz="2400" dirty="0" smtClean="0">
                <a:cs typeface="B Titr" pitchFamily="2" charset="-78"/>
              </a:rPr>
              <a:t>نقص در </a:t>
            </a:r>
            <a:r>
              <a:rPr lang="ar-SA" sz="2400" dirty="0" smtClean="0">
                <a:cs typeface="B Titr" pitchFamily="2" charset="-78"/>
              </a:rPr>
              <a:t>نگهداری </a:t>
            </a:r>
            <a:r>
              <a:rPr lang="fa-IR" sz="2400" dirty="0" smtClean="0">
                <a:cs typeface="B Titr" pitchFamily="2" charset="-78"/>
              </a:rPr>
              <a:t>و بهره برداری ، </a:t>
            </a:r>
          </a:p>
          <a:p>
            <a:pPr lvl="0" algn="just" defTabSz="914400" rtl="1">
              <a:lnSpc>
                <a:spcPct val="150000"/>
              </a:lnSpc>
              <a:spcBef>
                <a:spcPct val="0"/>
              </a:spcBef>
              <a:buFont typeface="Wingdings" pitchFamily="2" charset="2"/>
              <a:buChar char="Ø"/>
              <a:defRPr/>
            </a:pPr>
            <a:r>
              <a:rPr lang="fa-IR" sz="2400" dirty="0" smtClean="0">
                <a:cs typeface="B Titr" pitchFamily="2" charset="-78"/>
              </a:rPr>
              <a:t>نقص در </a:t>
            </a:r>
            <a:r>
              <a:rPr lang="ar-SA" sz="2400" dirty="0" smtClean="0">
                <a:cs typeface="B Titr" pitchFamily="2" charset="-78"/>
              </a:rPr>
              <a:t>تصمیم</a:t>
            </a:r>
            <a:r>
              <a:rPr lang="fa-IR" sz="2400" dirty="0" smtClean="0">
                <a:cs typeface="B Titr" pitchFamily="2" charset="-78"/>
              </a:rPr>
              <a:t> </a:t>
            </a:r>
            <a:r>
              <a:rPr lang="ar-SA" sz="2400" dirty="0" smtClean="0">
                <a:cs typeface="B Titr" pitchFamily="2" charset="-78"/>
              </a:rPr>
              <a:t>‌های مدیریت </a:t>
            </a:r>
            <a:r>
              <a:rPr lang="fa-IR" sz="2400" dirty="0" smtClean="0">
                <a:cs typeface="B Titr" pitchFamily="2" charset="-78"/>
              </a:rPr>
              <a:t>.</a:t>
            </a:r>
            <a:r>
              <a:rPr kumimoji="0" lang="fa-IR" sz="2400" b="1" i="0" u="none" strike="noStrike" kern="1200" cap="none" spc="0" normalizeH="0" baseline="0" noProof="0" dirty="0" smtClean="0">
                <a:ln>
                  <a:noFill/>
                </a:ln>
                <a:solidFill>
                  <a:srgbClr val="C00000"/>
                </a:solidFill>
                <a:effectLst/>
                <a:uLnTx/>
                <a:uFillTx/>
                <a:latin typeface="+mj-lt"/>
                <a:ea typeface="+mj-ea"/>
                <a:cs typeface="B Titr" pitchFamily="2" charset="-78"/>
              </a:rPr>
              <a:t> </a:t>
            </a:r>
            <a:endParaRPr kumimoji="0" lang="en-US" sz="2400" b="1" i="0" u="none" strike="noStrike" kern="1200" cap="none" spc="0" normalizeH="0" baseline="0" noProof="0" dirty="0" smtClean="0">
              <a:ln>
                <a:noFill/>
              </a:ln>
              <a:solidFill>
                <a:srgbClr val="C00000"/>
              </a:solidFill>
              <a:effectLst/>
              <a:uLnTx/>
              <a:uFillTx/>
              <a:latin typeface="+mj-lt"/>
              <a:ea typeface="+mj-ea"/>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slide(fromBottom)">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edge">
                                      <p:cBhvr>
                                        <p:cTn id="18" dur="20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blinds(horizontal)">
                                      <p:cBhvr>
                                        <p:cTn id="28" dur="500"/>
                                        <p:tgtEl>
                                          <p:spTgt spid="3">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box(in)">
                                      <p:cBhvr>
                                        <p:cTn id="33" dur="500"/>
                                        <p:tgtEl>
                                          <p:spTgt spid="3">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nodeType="click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checkerboard(across)">
                                      <p:cBhvr>
                                        <p:cTn id="38" dur="500"/>
                                        <p:tgtEl>
                                          <p:spTgt spid="3">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circle(in)">
                                      <p:cBhvr>
                                        <p:cTn id="43"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3" name="Rectangle 3"/>
          <p:cNvSpPr>
            <a:spLocks noGrp="1" noChangeArrowheads="1"/>
          </p:cNvSpPr>
          <p:nvPr>
            <p:ph type="body" idx="1"/>
          </p:nvPr>
        </p:nvSpPr>
        <p:spPr>
          <a:xfrm>
            <a:off x="158496" y="0"/>
            <a:ext cx="11830304" cy="6857999"/>
          </a:xfrm>
        </p:spPr>
        <p:txBody>
          <a:bodyPr>
            <a:normAutofit/>
          </a:bodyPr>
          <a:lstStyle/>
          <a:p>
            <a:pPr marL="533400" indent="-533400" algn="just" rtl="1">
              <a:buNone/>
            </a:pPr>
            <a:r>
              <a:rPr lang="fa-IR" dirty="0" smtClean="0">
                <a:solidFill>
                  <a:schemeClr val="accent4"/>
                </a:solidFill>
                <a:cs typeface="B Titr" pitchFamily="2" charset="-78"/>
              </a:rPr>
              <a:t>هدف اصلی از كار كردن ؟</a:t>
            </a:r>
          </a:p>
          <a:p>
            <a:pPr marL="533400" indent="-533400" algn="just" rtl="1">
              <a:buNone/>
            </a:pPr>
            <a:r>
              <a:rPr lang="fa-IR" b="1" dirty="0" smtClean="0">
                <a:cs typeface="B Titr" pitchFamily="2" charset="-78"/>
              </a:rPr>
              <a:t> </a:t>
            </a:r>
            <a:r>
              <a:rPr lang="fa-IR" b="1" dirty="0" smtClean="0">
                <a:solidFill>
                  <a:schemeClr val="accent6">
                    <a:lumMod val="50000"/>
                  </a:schemeClr>
                </a:solidFill>
                <a:cs typeface="B Titr" pitchFamily="2" charset="-78"/>
              </a:rPr>
              <a:t>1- تامين نيازهاي مادي خود وديگران شامل : </a:t>
            </a:r>
          </a:p>
          <a:p>
            <a:pPr marL="533400" indent="-533400" algn="just" rtl="1" eaLnBrk="1" hangingPunct="1">
              <a:buFont typeface="Wingdings" pitchFamily="2" charset="2"/>
              <a:buChar char="ü"/>
            </a:pPr>
            <a:r>
              <a:rPr lang="fa-IR" b="1" dirty="0" smtClean="0">
                <a:solidFill>
                  <a:srgbClr val="0070C0"/>
                </a:solidFill>
                <a:cs typeface="B Titr" pitchFamily="2" charset="-78"/>
              </a:rPr>
              <a:t> كسب درآمد، </a:t>
            </a:r>
          </a:p>
          <a:p>
            <a:pPr marL="533400" indent="-533400" algn="just" rtl="1" eaLnBrk="1" hangingPunct="1">
              <a:buFont typeface="Wingdings" pitchFamily="2" charset="2"/>
              <a:buChar char="ü"/>
            </a:pPr>
            <a:r>
              <a:rPr lang="fa-IR" b="1" dirty="0" smtClean="0">
                <a:solidFill>
                  <a:srgbClr val="0070C0"/>
                </a:solidFill>
                <a:cs typeface="B Titr" pitchFamily="2" charset="-78"/>
              </a:rPr>
              <a:t> امنيت و رفاه ،</a:t>
            </a:r>
          </a:p>
          <a:p>
            <a:pPr marL="533400" indent="-533400" algn="just" rtl="1" eaLnBrk="1" hangingPunct="1">
              <a:buFont typeface="Wingdings" pitchFamily="2" charset="2"/>
              <a:buChar char="ü"/>
            </a:pPr>
            <a:r>
              <a:rPr lang="fa-IR" b="1" dirty="0" smtClean="0">
                <a:solidFill>
                  <a:srgbClr val="0070C0"/>
                </a:solidFill>
                <a:cs typeface="B Titr" pitchFamily="2" charset="-78"/>
              </a:rPr>
              <a:t>مسكن ،پوشاك، غذا ،</a:t>
            </a:r>
          </a:p>
          <a:p>
            <a:pPr marL="533400" indent="-533400" algn="just" rtl="1" eaLnBrk="1" hangingPunct="1">
              <a:buFont typeface="Wingdings" pitchFamily="2" charset="2"/>
              <a:buChar char="ü"/>
            </a:pPr>
            <a:r>
              <a:rPr lang="fa-IR" b="1" dirty="0" smtClean="0">
                <a:solidFill>
                  <a:srgbClr val="0070C0"/>
                </a:solidFill>
                <a:cs typeface="B Titr" pitchFamily="2" charset="-78"/>
              </a:rPr>
              <a:t>تشکیل خانواده </a:t>
            </a:r>
          </a:p>
          <a:p>
            <a:pPr marL="533400" indent="-533400" algn="just" rtl="1">
              <a:buNone/>
            </a:pPr>
            <a:r>
              <a:rPr lang="fa-IR" b="1" dirty="0" smtClean="0">
                <a:solidFill>
                  <a:schemeClr val="accent6">
                    <a:lumMod val="50000"/>
                  </a:schemeClr>
                </a:solidFill>
                <a:cs typeface="B Titr" pitchFamily="2" charset="-78"/>
              </a:rPr>
              <a:t>2 – تامين نيازهاي معنوی خود وديگران شامل : </a:t>
            </a:r>
          </a:p>
          <a:p>
            <a:pPr marL="533400" indent="-533400" algn="just" rtl="1" eaLnBrk="1" hangingPunct="1">
              <a:buFont typeface="Wingdings" pitchFamily="2" charset="2"/>
              <a:buChar char="ü"/>
            </a:pPr>
            <a:r>
              <a:rPr lang="fa-IR" b="1" dirty="0" smtClean="0">
                <a:solidFill>
                  <a:srgbClr val="0070C0"/>
                </a:solidFill>
                <a:cs typeface="B Titr" pitchFamily="2" charset="-78"/>
              </a:rPr>
              <a:t>ابراز تواناييهاي فيزيكي وفكري </a:t>
            </a:r>
          </a:p>
          <a:p>
            <a:pPr marL="533400" indent="-533400" algn="just" rtl="1" eaLnBrk="1" hangingPunct="1">
              <a:buFont typeface="Wingdings" pitchFamily="2" charset="2"/>
              <a:buChar char="ü"/>
            </a:pPr>
            <a:r>
              <a:rPr lang="fa-IR" b="1" dirty="0" smtClean="0">
                <a:solidFill>
                  <a:srgbClr val="0070C0"/>
                </a:solidFill>
                <a:cs typeface="B Titr" pitchFamily="2" charset="-78"/>
              </a:rPr>
              <a:t>وبروز استعداد هاي نهفته ، </a:t>
            </a:r>
          </a:p>
          <a:p>
            <a:pPr marL="533400" indent="-533400" algn="just" rtl="1" eaLnBrk="1" hangingPunct="1">
              <a:buFont typeface="Wingdings" pitchFamily="2" charset="2"/>
              <a:buChar char="ü"/>
            </a:pPr>
            <a:r>
              <a:rPr lang="fa-IR" b="1" dirty="0" smtClean="0">
                <a:solidFill>
                  <a:srgbClr val="0070C0"/>
                </a:solidFill>
                <a:cs typeface="B Titr" pitchFamily="2" charset="-78"/>
              </a:rPr>
              <a:t>كمك به توسعه وارتقاي شاخصهاي اجتماعي ، اقتصادي ، فرهنگي ...</a:t>
            </a:r>
          </a:p>
          <a:p>
            <a:pPr marL="533400" indent="-533400" algn="just" rtl="1" eaLnBrk="1" hangingPunct="1">
              <a:buFont typeface="Wingdings" pitchFamily="2" charset="2"/>
              <a:buChar char="ü"/>
            </a:pPr>
            <a:r>
              <a:rPr lang="fa-IR" b="1" dirty="0" smtClean="0">
                <a:solidFill>
                  <a:srgbClr val="0070C0"/>
                </a:solidFill>
                <a:cs typeface="B Titr" pitchFamily="2" charset="-78"/>
              </a:rPr>
              <a:t>تامین نیازهای معنوی خود،خانواده،جامعه وكشور</a:t>
            </a:r>
            <a:endParaRPr lang="en-US" b="1" dirty="0" smtClean="0">
              <a:solidFill>
                <a:srgbClr val="0070C0"/>
              </a:solidFill>
              <a:cs typeface="B Titr"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Effect transition="in" filter="wipe(left)">
                                      <p:cBhvr>
                                        <p:cTn id="7" dur="500"/>
                                        <p:tgtEl>
                                          <p:spTgt spid="665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6563">
                                            <p:txEl>
                                              <p:pRg st="1" end="1"/>
                                            </p:txEl>
                                          </p:spTgt>
                                        </p:tgtEl>
                                        <p:attrNameLst>
                                          <p:attrName>style.visibility</p:attrName>
                                        </p:attrNameLst>
                                      </p:cBhvr>
                                      <p:to>
                                        <p:strVal val="visible"/>
                                      </p:to>
                                    </p:set>
                                    <p:animEffect transition="in" filter="wipe(left)">
                                      <p:cBhvr>
                                        <p:cTn id="12" dur="500"/>
                                        <p:tgtEl>
                                          <p:spTgt spid="665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6563">
                                            <p:txEl>
                                              <p:pRg st="2" end="2"/>
                                            </p:txEl>
                                          </p:spTgt>
                                        </p:tgtEl>
                                        <p:attrNameLst>
                                          <p:attrName>style.visibility</p:attrName>
                                        </p:attrNameLst>
                                      </p:cBhvr>
                                      <p:to>
                                        <p:strVal val="visible"/>
                                      </p:to>
                                    </p:set>
                                    <p:animEffect transition="in" filter="wipe(left)">
                                      <p:cBhvr>
                                        <p:cTn id="17" dur="500"/>
                                        <p:tgtEl>
                                          <p:spTgt spid="665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6563">
                                            <p:txEl>
                                              <p:pRg st="3" end="3"/>
                                            </p:txEl>
                                          </p:spTgt>
                                        </p:tgtEl>
                                        <p:attrNameLst>
                                          <p:attrName>style.visibility</p:attrName>
                                        </p:attrNameLst>
                                      </p:cBhvr>
                                      <p:to>
                                        <p:strVal val="visible"/>
                                      </p:to>
                                    </p:set>
                                    <p:animEffect transition="in" filter="wipe(left)">
                                      <p:cBhvr>
                                        <p:cTn id="22" dur="500"/>
                                        <p:tgtEl>
                                          <p:spTgt spid="665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6563">
                                            <p:txEl>
                                              <p:pRg st="4" end="4"/>
                                            </p:txEl>
                                          </p:spTgt>
                                        </p:tgtEl>
                                        <p:attrNameLst>
                                          <p:attrName>style.visibility</p:attrName>
                                        </p:attrNameLst>
                                      </p:cBhvr>
                                      <p:to>
                                        <p:strVal val="visible"/>
                                      </p:to>
                                    </p:set>
                                    <p:animEffect transition="in" filter="wipe(left)">
                                      <p:cBhvr>
                                        <p:cTn id="27" dur="500"/>
                                        <p:tgtEl>
                                          <p:spTgt spid="6656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6563">
                                            <p:txEl>
                                              <p:pRg st="5" end="5"/>
                                            </p:txEl>
                                          </p:spTgt>
                                        </p:tgtEl>
                                        <p:attrNameLst>
                                          <p:attrName>style.visibility</p:attrName>
                                        </p:attrNameLst>
                                      </p:cBhvr>
                                      <p:to>
                                        <p:strVal val="visible"/>
                                      </p:to>
                                    </p:set>
                                    <p:animEffect transition="in" filter="wipe(left)">
                                      <p:cBhvr>
                                        <p:cTn id="32" dur="500"/>
                                        <p:tgtEl>
                                          <p:spTgt spid="6656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6563">
                                            <p:txEl>
                                              <p:pRg st="6" end="6"/>
                                            </p:txEl>
                                          </p:spTgt>
                                        </p:tgtEl>
                                        <p:attrNameLst>
                                          <p:attrName>style.visibility</p:attrName>
                                        </p:attrNameLst>
                                      </p:cBhvr>
                                      <p:to>
                                        <p:strVal val="visible"/>
                                      </p:to>
                                    </p:set>
                                    <p:animEffect transition="in" filter="wipe(left)">
                                      <p:cBhvr>
                                        <p:cTn id="37" dur="500"/>
                                        <p:tgtEl>
                                          <p:spTgt spid="6656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6563">
                                            <p:txEl>
                                              <p:pRg st="7" end="7"/>
                                            </p:txEl>
                                          </p:spTgt>
                                        </p:tgtEl>
                                        <p:attrNameLst>
                                          <p:attrName>style.visibility</p:attrName>
                                        </p:attrNameLst>
                                      </p:cBhvr>
                                      <p:to>
                                        <p:strVal val="visible"/>
                                      </p:to>
                                    </p:set>
                                    <p:animEffect transition="in" filter="wipe(left)">
                                      <p:cBhvr>
                                        <p:cTn id="42" dur="500"/>
                                        <p:tgtEl>
                                          <p:spTgt spid="6656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6563">
                                            <p:txEl>
                                              <p:pRg st="8" end="8"/>
                                            </p:txEl>
                                          </p:spTgt>
                                        </p:tgtEl>
                                        <p:attrNameLst>
                                          <p:attrName>style.visibility</p:attrName>
                                        </p:attrNameLst>
                                      </p:cBhvr>
                                      <p:to>
                                        <p:strVal val="visible"/>
                                      </p:to>
                                    </p:set>
                                    <p:animEffect transition="in" filter="wipe(left)">
                                      <p:cBhvr>
                                        <p:cTn id="47" dur="500"/>
                                        <p:tgtEl>
                                          <p:spTgt spid="6656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6563">
                                            <p:txEl>
                                              <p:pRg st="9" end="9"/>
                                            </p:txEl>
                                          </p:spTgt>
                                        </p:tgtEl>
                                        <p:attrNameLst>
                                          <p:attrName>style.visibility</p:attrName>
                                        </p:attrNameLst>
                                      </p:cBhvr>
                                      <p:to>
                                        <p:strVal val="visible"/>
                                      </p:to>
                                    </p:set>
                                    <p:animEffect transition="in" filter="wipe(left)">
                                      <p:cBhvr>
                                        <p:cTn id="52" dur="500"/>
                                        <p:tgtEl>
                                          <p:spTgt spid="6656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66563">
                                            <p:txEl>
                                              <p:pRg st="10" end="10"/>
                                            </p:txEl>
                                          </p:spTgt>
                                        </p:tgtEl>
                                        <p:attrNameLst>
                                          <p:attrName>style.visibility</p:attrName>
                                        </p:attrNameLst>
                                      </p:cBhvr>
                                      <p:to>
                                        <p:strVal val="visible"/>
                                      </p:to>
                                    </p:set>
                                    <p:animEffect transition="in" filter="wipe(left)">
                                      <p:cBhvr>
                                        <p:cTn id="57" dur="500"/>
                                        <p:tgtEl>
                                          <p:spTgt spid="6656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200"/>
            <a:ext cx="12192000" cy="6019800"/>
          </a:xfrm>
          <a:prstGeom prst="rect">
            <a:avLst/>
          </a:prstGeom>
        </p:spPr>
        <p:txBody>
          <a:bodyPr vert="horz" lIns="91440" tIns="45720" rIns="91440" bIns="45720" rtlCol="0">
            <a:noAutofit/>
          </a:bodyPr>
          <a:lstStyle/>
          <a:p>
            <a:pPr marL="0" marR="0" lvl="0" indent="0" algn="justLow" defTabSz="914400" rtl="1" eaLnBrk="1" fontAlgn="auto" latinLnBrk="0" hangingPunct="1">
              <a:lnSpc>
                <a:spcPct val="150000"/>
              </a:lnSpc>
              <a:spcBef>
                <a:spcPct val="20000"/>
              </a:spcBef>
              <a:spcAft>
                <a:spcPts val="0"/>
              </a:spcAft>
              <a:buClrTx/>
              <a:buSzTx/>
              <a:buFontTx/>
              <a:buChar char="-"/>
              <a:tabLst/>
              <a:defRPr/>
            </a:pPr>
            <a:endParaRPr lang="ar-SA" sz="4000" b="1" dirty="0">
              <a:latin typeface="+mj-lt"/>
              <a:ea typeface="+mj-ea"/>
              <a:cs typeface="B Titr" pitchFamily="2" charset="-78"/>
            </a:endParaRPr>
          </a:p>
        </p:txBody>
      </p:sp>
      <p:sp>
        <p:nvSpPr>
          <p:cNvPr id="3" name="Rectangle 2"/>
          <p:cNvSpPr txBox="1">
            <a:spLocks noChangeArrowheads="1"/>
          </p:cNvSpPr>
          <p:nvPr/>
        </p:nvSpPr>
        <p:spPr>
          <a:xfrm>
            <a:off x="1" y="0"/>
            <a:ext cx="12192000" cy="6858000"/>
          </a:xfrm>
          <a:prstGeom prst="rect">
            <a:avLst/>
          </a:prstGeom>
        </p:spPr>
        <p:txBody>
          <a:bodyPr vert="horz" lIns="91440" tIns="45720" rIns="91440" bIns="45720" rtlCol="0" anchor="ctr">
            <a:noAutofit/>
          </a:bodyPr>
          <a:lstStyle/>
          <a:p>
            <a:pPr marL="0" marR="0" lvl="0" indent="0" algn="just" defTabSz="914400" rtl="1" eaLnBrk="1" fontAlgn="auto" latinLnBrk="0" hangingPunct="1">
              <a:spcBef>
                <a:spcPct val="0"/>
              </a:spcBef>
              <a:spcAft>
                <a:spcPts val="0"/>
              </a:spcAft>
              <a:buClrTx/>
              <a:buSzTx/>
              <a:buFontTx/>
              <a:buNone/>
              <a:tabLst/>
              <a:defRPr/>
            </a:pPr>
            <a:endParaRPr kumimoji="0" lang="fa-IR" sz="2400" b="1" i="0" u="none" strike="noStrike" kern="1200" cap="none" spc="0" normalizeH="0" baseline="0" noProof="0" dirty="0" smtClean="0">
              <a:ln>
                <a:noFill/>
              </a:ln>
              <a:solidFill>
                <a:srgbClr val="C00000"/>
              </a:solidFill>
              <a:effectLst/>
              <a:uLnTx/>
              <a:uFillTx/>
              <a:latin typeface="+mj-lt"/>
              <a:ea typeface="+mj-ea"/>
              <a:cs typeface="B Titr" pitchFamily="2" charset="-78"/>
            </a:endParaRPr>
          </a:p>
        </p:txBody>
      </p:sp>
      <p:sp>
        <p:nvSpPr>
          <p:cNvPr id="4" name="TextBox 3"/>
          <p:cNvSpPr txBox="1"/>
          <p:nvPr/>
        </p:nvSpPr>
        <p:spPr>
          <a:xfrm>
            <a:off x="0" y="0"/>
            <a:ext cx="12192000" cy="6247864"/>
          </a:xfrm>
          <a:prstGeom prst="rect">
            <a:avLst/>
          </a:prstGeom>
          <a:noFill/>
        </p:spPr>
        <p:txBody>
          <a:bodyPr wrap="square" rtlCol="0">
            <a:spAutoFit/>
          </a:bodyPr>
          <a:lstStyle/>
          <a:p>
            <a:pPr algn="just" rtl="1">
              <a:lnSpc>
                <a:spcPct val="200000"/>
              </a:lnSpc>
            </a:pPr>
            <a:r>
              <a:rPr lang="fa-IR" sz="3200" b="1" dirty="0" smtClean="0">
                <a:solidFill>
                  <a:srgbClr val="C00000"/>
                </a:solidFill>
                <a:cs typeface="B Titr" pitchFamily="2" charset="-78"/>
              </a:rPr>
              <a:t>یک گپ فلسفی ...</a:t>
            </a:r>
            <a:endParaRPr lang="fa-IR" sz="3200" dirty="0" smtClean="0">
              <a:solidFill>
                <a:schemeClr val="accent6">
                  <a:lumMod val="50000"/>
                </a:schemeClr>
              </a:solidFill>
              <a:cs typeface="B Titr" pitchFamily="2" charset="-78"/>
            </a:endParaRPr>
          </a:p>
          <a:p>
            <a:pPr algn="just" rtl="1">
              <a:lnSpc>
                <a:spcPct val="200000"/>
              </a:lnSpc>
              <a:buFont typeface="Wingdings" pitchFamily="2" charset="2"/>
              <a:buChar char="ü"/>
            </a:pPr>
            <a:r>
              <a:rPr lang="fa-IR" sz="2800" dirty="0" smtClean="0">
                <a:solidFill>
                  <a:schemeClr val="accent6">
                    <a:lumMod val="50000"/>
                  </a:schemeClr>
                </a:solidFill>
                <a:cs typeface="B Titr" pitchFamily="2" charset="-78"/>
              </a:rPr>
              <a:t> همواره </a:t>
            </a:r>
            <a:r>
              <a:rPr lang="ar-SA" sz="2800" dirty="0" smtClean="0">
                <a:solidFill>
                  <a:schemeClr val="accent6">
                    <a:lumMod val="50000"/>
                  </a:schemeClr>
                </a:solidFill>
                <a:cs typeface="B Titr" pitchFamily="2" charset="-78"/>
              </a:rPr>
              <a:t>مجموعه‌ای از عوامل مادی و انسانی </a:t>
            </a:r>
            <a:r>
              <a:rPr lang="fa-IR" sz="2800" dirty="0" smtClean="0">
                <a:solidFill>
                  <a:schemeClr val="accent6">
                    <a:lumMod val="50000"/>
                  </a:schemeClr>
                </a:solidFill>
                <a:cs typeface="B Titr" pitchFamily="2" charset="-78"/>
              </a:rPr>
              <a:t>، ز</a:t>
            </a:r>
            <a:r>
              <a:rPr lang="ar-SA" sz="2800" dirty="0" smtClean="0">
                <a:solidFill>
                  <a:schemeClr val="accent6">
                    <a:lumMod val="50000"/>
                  </a:schemeClr>
                </a:solidFill>
                <a:cs typeface="B Titr" pitchFamily="2" charset="-78"/>
              </a:rPr>
              <a:t>مینه</a:t>
            </a:r>
            <a:r>
              <a:rPr lang="fa-IR" sz="2800" dirty="0" smtClean="0">
                <a:solidFill>
                  <a:schemeClr val="accent6">
                    <a:lumMod val="50000"/>
                  </a:schemeClr>
                </a:solidFill>
                <a:cs typeface="B Titr" pitchFamily="2" charset="-78"/>
              </a:rPr>
              <a:t> </a:t>
            </a:r>
            <a:r>
              <a:rPr lang="ar-SA" sz="2800" dirty="0" smtClean="0">
                <a:solidFill>
                  <a:schemeClr val="accent6">
                    <a:lumMod val="50000"/>
                  </a:schemeClr>
                </a:solidFill>
                <a:cs typeface="B Titr" pitchFamily="2" charset="-78"/>
              </a:rPr>
              <a:t>را </a:t>
            </a:r>
            <a:r>
              <a:rPr lang="fa-IR" sz="2800" dirty="0" smtClean="0">
                <a:solidFill>
                  <a:schemeClr val="accent6">
                    <a:lumMod val="50000"/>
                  </a:schemeClr>
                </a:solidFill>
                <a:cs typeface="B Titr" pitchFamily="2" charset="-78"/>
              </a:rPr>
              <a:t>برای </a:t>
            </a:r>
            <a:r>
              <a:rPr lang="ar-SA" sz="2800" dirty="0" smtClean="0">
                <a:solidFill>
                  <a:schemeClr val="accent6">
                    <a:lumMod val="50000"/>
                  </a:schemeClr>
                </a:solidFill>
                <a:cs typeface="B Titr" pitchFamily="2" charset="-78"/>
              </a:rPr>
              <a:t>وقوع حادثه </a:t>
            </a:r>
            <a:r>
              <a:rPr lang="fa-IR" sz="2800" dirty="0" smtClean="0">
                <a:solidFill>
                  <a:schemeClr val="accent6">
                    <a:lumMod val="50000"/>
                  </a:schemeClr>
                </a:solidFill>
                <a:cs typeface="B Titr" pitchFamily="2" charset="-78"/>
              </a:rPr>
              <a:t>فراهم </a:t>
            </a:r>
            <a:r>
              <a:rPr lang="ar-SA" sz="2800" dirty="0" smtClean="0">
                <a:solidFill>
                  <a:schemeClr val="accent6">
                    <a:lumMod val="50000"/>
                  </a:schemeClr>
                </a:solidFill>
                <a:cs typeface="B Titr" pitchFamily="2" charset="-78"/>
              </a:rPr>
              <a:t>می‌</a:t>
            </a:r>
            <a:r>
              <a:rPr lang="fa-IR" sz="2800" dirty="0" smtClean="0">
                <a:solidFill>
                  <a:schemeClr val="accent6">
                    <a:lumMod val="50000"/>
                  </a:schemeClr>
                </a:solidFill>
                <a:cs typeface="B Titr" pitchFamily="2" charset="-78"/>
              </a:rPr>
              <a:t> کن</a:t>
            </a:r>
            <a:r>
              <a:rPr lang="ar-SA" sz="2800" dirty="0" smtClean="0">
                <a:solidFill>
                  <a:schemeClr val="accent6">
                    <a:lumMod val="50000"/>
                  </a:schemeClr>
                </a:solidFill>
                <a:cs typeface="B Titr" pitchFamily="2" charset="-78"/>
              </a:rPr>
              <a:t>د</a:t>
            </a:r>
            <a:r>
              <a:rPr lang="fa-IR" sz="2800" dirty="0" smtClean="0">
                <a:solidFill>
                  <a:schemeClr val="accent6">
                    <a:lumMod val="50000"/>
                  </a:schemeClr>
                </a:solidFill>
                <a:cs typeface="B Titr" pitchFamily="2" charset="-78"/>
              </a:rPr>
              <a:t> .</a:t>
            </a:r>
          </a:p>
          <a:p>
            <a:pPr algn="just" rtl="1">
              <a:lnSpc>
                <a:spcPct val="200000"/>
              </a:lnSpc>
              <a:buFont typeface="Wingdings" pitchFamily="2" charset="2"/>
              <a:buChar char="ü"/>
            </a:pPr>
            <a:r>
              <a:rPr lang="ar-SA" sz="2800" dirty="0" smtClean="0">
                <a:solidFill>
                  <a:schemeClr val="accent6">
                    <a:lumMod val="50000"/>
                  </a:schemeClr>
                </a:solidFill>
                <a:cs typeface="B Titr" pitchFamily="2" charset="-78"/>
              </a:rPr>
              <a:t> نقش كارگر در وقوع آن، تنها یكی از این موارد است</a:t>
            </a:r>
            <a:r>
              <a:rPr lang="fa-IR" sz="2800" dirty="0" smtClean="0">
                <a:solidFill>
                  <a:schemeClr val="accent6">
                    <a:lumMod val="50000"/>
                  </a:schemeClr>
                </a:solidFill>
                <a:cs typeface="B Titr" pitchFamily="2" charset="-78"/>
              </a:rPr>
              <a:t> </a:t>
            </a:r>
            <a:r>
              <a:rPr lang="ar-SA" sz="2800" dirty="0" smtClean="0">
                <a:solidFill>
                  <a:schemeClr val="accent6">
                    <a:lumMod val="50000"/>
                  </a:schemeClr>
                </a:solidFill>
                <a:cs typeface="B Titr" pitchFamily="2" charset="-78"/>
              </a:rPr>
              <a:t>. </a:t>
            </a:r>
            <a:endParaRPr lang="fa-IR" sz="2800" dirty="0" smtClean="0">
              <a:solidFill>
                <a:schemeClr val="accent6">
                  <a:lumMod val="50000"/>
                </a:schemeClr>
              </a:solidFill>
              <a:cs typeface="B Titr" pitchFamily="2" charset="-78"/>
            </a:endParaRPr>
          </a:p>
          <a:p>
            <a:pPr algn="just" rtl="1">
              <a:lnSpc>
                <a:spcPct val="200000"/>
              </a:lnSpc>
              <a:buFont typeface="Wingdings" pitchFamily="2" charset="2"/>
              <a:buChar char="ü"/>
            </a:pPr>
            <a:r>
              <a:rPr lang="ar-SA" sz="2800" dirty="0" smtClean="0">
                <a:solidFill>
                  <a:schemeClr val="accent6">
                    <a:lumMod val="50000"/>
                  </a:schemeClr>
                </a:solidFill>
                <a:cs typeface="B Titr" pitchFamily="2" charset="-78"/>
              </a:rPr>
              <a:t>متاسفانه اغلب ، سیستم مدیریت</a:t>
            </a:r>
            <a:r>
              <a:rPr lang="fa-IR" sz="2800" dirty="0" smtClean="0">
                <a:solidFill>
                  <a:schemeClr val="accent6">
                    <a:lumMod val="50000"/>
                  </a:schemeClr>
                </a:solidFill>
                <a:cs typeface="B Titr" pitchFamily="2" charset="-78"/>
              </a:rPr>
              <a:t> به عنوان</a:t>
            </a:r>
            <a:r>
              <a:rPr lang="ar-SA" sz="2800" dirty="0" smtClean="0">
                <a:solidFill>
                  <a:schemeClr val="accent6">
                    <a:lumMod val="50000"/>
                  </a:schemeClr>
                </a:solidFill>
                <a:cs typeface="B Titr" pitchFamily="2" charset="-78"/>
              </a:rPr>
              <a:t> علت اصلی </a:t>
            </a:r>
            <a:r>
              <a:rPr lang="fa-IR" sz="2800" dirty="0" smtClean="0">
                <a:solidFill>
                  <a:schemeClr val="accent6">
                    <a:lumMod val="50000"/>
                  </a:schemeClr>
                </a:solidFill>
                <a:cs typeface="B Titr" pitchFamily="2" charset="-78"/>
              </a:rPr>
              <a:t>، </a:t>
            </a:r>
            <a:r>
              <a:rPr lang="ar-SA" sz="2800" dirty="0" smtClean="0">
                <a:solidFill>
                  <a:schemeClr val="accent6">
                    <a:lumMod val="50000"/>
                  </a:schemeClr>
                </a:solidFill>
                <a:cs typeface="B Titr" pitchFamily="2" charset="-78"/>
              </a:rPr>
              <a:t>فراموش شده و اصلاح نمی‌گردد</a:t>
            </a:r>
            <a:r>
              <a:rPr lang="fa-IR" sz="2800" dirty="0" smtClean="0">
                <a:solidFill>
                  <a:schemeClr val="accent6">
                    <a:lumMod val="50000"/>
                  </a:schemeClr>
                </a:solidFill>
                <a:cs typeface="B Titr" pitchFamily="2" charset="-78"/>
              </a:rPr>
              <a:t> .</a:t>
            </a:r>
            <a:r>
              <a:rPr lang="ar-SA" sz="2800" dirty="0" smtClean="0">
                <a:solidFill>
                  <a:schemeClr val="accent6">
                    <a:lumMod val="50000"/>
                  </a:schemeClr>
                </a:solidFill>
                <a:cs typeface="B Titr" pitchFamily="2" charset="-78"/>
              </a:rPr>
              <a:t> </a:t>
            </a:r>
            <a:endParaRPr lang="fa-IR" sz="2800" dirty="0" smtClean="0">
              <a:solidFill>
                <a:schemeClr val="accent6">
                  <a:lumMod val="50000"/>
                </a:schemeClr>
              </a:solidFill>
              <a:cs typeface="B Titr" pitchFamily="2" charset="-78"/>
            </a:endParaRPr>
          </a:p>
          <a:p>
            <a:pPr algn="just" rtl="1">
              <a:lnSpc>
                <a:spcPct val="200000"/>
              </a:lnSpc>
              <a:buFont typeface="Wingdings" pitchFamily="2" charset="2"/>
              <a:buChar char="ü"/>
            </a:pPr>
            <a:r>
              <a:rPr lang="ar-SA" sz="2800" dirty="0" smtClean="0">
                <a:solidFill>
                  <a:schemeClr val="accent6">
                    <a:lumMod val="50000"/>
                  </a:schemeClr>
                </a:solidFill>
                <a:cs typeface="B Titr" pitchFamily="2" charset="-78"/>
              </a:rPr>
              <a:t>بلكه در نهایت یك روش اجرایی یا دستورالعمل، بازنگری و یا بازنویسی </a:t>
            </a:r>
            <a:r>
              <a:rPr lang="fa-IR" sz="2800" dirty="0" smtClean="0">
                <a:solidFill>
                  <a:schemeClr val="accent6">
                    <a:lumMod val="50000"/>
                  </a:schemeClr>
                </a:solidFill>
                <a:cs typeface="B Titr" pitchFamily="2" charset="-78"/>
              </a:rPr>
              <a:t>می </a:t>
            </a:r>
            <a:r>
              <a:rPr lang="ar-SA" sz="2800" dirty="0" smtClean="0">
                <a:solidFill>
                  <a:schemeClr val="accent6">
                    <a:lumMod val="50000"/>
                  </a:schemeClr>
                </a:solidFill>
                <a:cs typeface="B Titr" pitchFamily="2" charset="-78"/>
              </a:rPr>
              <a:t>ش</a:t>
            </a:r>
            <a:r>
              <a:rPr lang="fa-IR" sz="2800" dirty="0" smtClean="0">
                <a:solidFill>
                  <a:schemeClr val="accent6">
                    <a:lumMod val="50000"/>
                  </a:schemeClr>
                </a:solidFill>
                <a:cs typeface="B Titr" pitchFamily="2" charset="-78"/>
              </a:rPr>
              <a:t>و</a:t>
            </a:r>
            <a:r>
              <a:rPr lang="ar-SA" sz="2800" dirty="0" smtClean="0">
                <a:solidFill>
                  <a:schemeClr val="accent6">
                    <a:lumMod val="50000"/>
                  </a:schemeClr>
                </a:solidFill>
                <a:cs typeface="B Titr" pitchFamily="2" charset="-78"/>
              </a:rPr>
              <a:t>د</a:t>
            </a:r>
            <a:r>
              <a:rPr lang="fa-IR" sz="2800" dirty="0" smtClean="0">
                <a:solidFill>
                  <a:schemeClr val="accent6">
                    <a:lumMod val="50000"/>
                  </a:schemeClr>
                </a:solidFill>
                <a:cs typeface="B Titr" pitchFamily="2" charset="-78"/>
              </a:rPr>
              <a:t> . </a:t>
            </a:r>
          </a:p>
          <a:p>
            <a:pPr algn="just" rtl="1">
              <a:lnSpc>
                <a:spcPct val="200000"/>
              </a:lnSpc>
              <a:buFont typeface="Wingdings" pitchFamily="2" charset="2"/>
              <a:buChar char="ü"/>
            </a:pPr>
            <a:r>
              <a:rPr lang="ar-SA" sz="2800" dirty="0" smtClean="0">
                <a:solidFill>
                  <a:schemeClr val="accent6">
                    <a:lumMod val="50000"/>
                  </a:schemeClr>
                </a:solidFill>
                <a:cs typeface="B Titr" pitchFamily="2" charset="-78"/>
              </a:rPr>
              <a:t>و به كارگران آموزش داده می‌شود</a:t>
            </a:r>
            <a:r>
              <a:rPr lang="fa-IR" sz="2800" dirty="0" smtClean="0">
                <a:solidFill>
                  <a:schemeClr val="accent6">
                    <a:lumMod val="50000"/>
                  </a:schemeClr>
                </a:solidFill>
                <a:cs typeface="B Titr" pitchFamily="2" charset="-78"/>
              </a:rPr>
              <a:t> </a:t>
            </a:r>
            <a:r>
              <a:rPr lang="ar-SA" sz="2800" dirty="0" smtClean="0">
                <a:solidFill>
                  <a:schemeClr val="accent6">
                    <a:lumMod val="50000"/>
                  </a:schemeClr>
                </a:solidFill>
                <a:cs typeface="B Titr" pitchFamily="2" charset="-78"/>
              </a:rPr>
              <a:t>كه كارساز نخواهد بود </a:t>
            </a:r>
            <a:r>
              <a:rPr lang="fa-IR" sz="2800" dirty="0" smtClean="0">
                <a:solidFill>
                  <a:schemeClr val="accent6">
                    <a:lumMod val="50000"/>
                  </a:schemeClr>
                </a:solidFill>
                <a:cs typeface="B Titr" pitchFamily="2" charset="-78"/>
              </a:rPr>
              <a:t>. </a:t>
            </a:r>
          </a:p>
          <a:p>
            <a:pPr algn="just" rtl="1">
              <a:lnSpc>
                <a:spcPct val="200000"/>
              </a:lnSpc>
              <a:buFont typeface="Wingdings" pitchFamily="2" charset="2"/>
              <a:buChar char="ü"/>
            </a:pPr>
            <a:r>
              <a:rPr lang="ar-SA" sz="2800" dirty="0" smtClean="0">
                <a:solidFill>
                  <a:schemeClr val="accent6">
                    <a:lumMod val="50000"/>
                  </a:schemeClr>
                </a:solidFill>
                <a:cs typeface="B Titr" pitchFamily="2" charset="-78"/>
              </a:rPr>
              <a:t>و سیستم مدیریت كه مقصر اصلی است همچنان بدون تغییر باقی می‌ماند</a:t>
            </a:r>
            <a:r>
              <a:rPr lang="fa-IR" sz="2800" dirty="0" smtClean="0">
                <a:solidFill>
                  <a:schemeClr val="accent6">
                    <a:lumMod val="50000"/>
                  </a:schemeClr>
                </a:solidFill>
                <a:cs typeface="B Titr" pitchFamily="2" charset="-78"/>
              </a:rPr>
              <a:t> .</a:t>
            </a:r>
            <a:endParaRPr lang="en-US" sz="2800" dirty="0">
              <a:solidFill>
                <a:schemeClr val="accent6">
                  <a:lumMod val="50000"/>
                </a:schemeClr>
              </a:solidFill>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ox(i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checkerboard(across)">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circle(in)">
                                      <p:cBhvr>
                                        <p:cTn id="22" dur="20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diamond(in)">
                                      <p:cBhvr>
                                        <p:cTn id="27" dur="20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 calcmode="lin" valueType="num">
                                      <p:cBhvr additive="base">
                                        <p:cTn id="32"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0" y="217488"/>
            <a:ext cx="12192000" cy="5755422"/>
          </a:xfrm>
          <a:prstGeom prst="rect">
            <a:avLst/>
          </a:prstGeom>
          <a:noFill/>
          <a:ln w="9525">
            <a:noFill/>
            <a:miter lim="800000"/>
            <a:headEnd/>
            <a:tailEnd/>
          </a:ln>
        </p:spPr>
        <p:txBody>
          <a:bodyPr>
            <a:spAutoFit/>
          </a:bodyPr>
          <a:lstStyle/>
          <a:p>
            <a:pPr algn="just" rtl="1">
              <a:lnSpc>
                <a:spcPct val="250000"/>
              </a:lnSpc>
            </a:pPr>
            <a:r>
              <a:rPr lang="fa-IR" sz="3200" b="1" dirty="0">
                <a:cs typeface="B Titr" pitchFamily="2" charset="-78"/>
              </a:rPr>
              <a:t>فازهای اجرایی مدیریت ايمني براي پیش گیری از وقوع حادثه و کاهش ضایعات : </a:t>
            </a:r>
          </a:p>
          <a:p>
            <a:pPr algn="just" rtl="1">
              <a:lnSpc>
                <a:spcPct val="250000"/>
              </a:lnSpc>
            </a:pPr>
            <a:r>
              <a:rPr lang="fa-IR" sz="3200" b="1" dirty="0">
                <a:cs typeface="B Titr" pitchFamily="2" charset="-78"/>
              </a:rPr>
              <a:t>1- ازبين بردن خطر </a:t>
            </a:r>
            <a:r>
              <a:rPr lang="en-US" sz="3200" b="1" dirty="0">
                <a:cs typeface="B Titr" pitchFamily="2" charset="-78"/>
              </a:rPr>
              <a:t>Elimination of Hazard </a:t>
            </a:r>
          </a:p>
          <a:p>
            <a:pPr algn="just" rtl="1">
              <a:lnSpc>
                <a:spcPct val="250000"/>
              </a:lnSpc>
            </a:pPr>
            <a:r>
              <a:rPr lang="fa-IR" sz="3200" b="1" dirty="0">
                <a:cs typeface="B Titr" pitchFamily="2" charset="-78"/>
              </a:rPr>
              <a:t> بطور کلي </a:t>
            </a:r>
            <a:r>
              <a:rPr lang="fa-IR" sz="3200" b="1" dirty="0">
                <a:solidFill>
                  <a:srgbClr val="C00000"/>
                </a:solidFill>
                <a:cs typeface="B Titr" pitchFamily="2" charset="-78"/>
              </a:rPr>
              <a:t>وجود خطر را از فرآيند کار حذف </a:t>
            </a:r>
            <a:r>
              <a:rPr lang="fa-IR" sz="3200" b="1" dirty="0">
                <a:cs typeface="B Titr" pitchFamily="2" charset="-78"/>
              </a:rPr>
              <a:t>مي کند . </a:t>
            </a:r>
          </a:p>
          <a:p>
            <a:pPr algn="just" rtl="1">
              <a:lnSpc>
                <a:spcPct val="200000"/>
              </a:lnSpc>
            </a:pPr>
            <a:r>
              <a:rPr lang="fa-IR" sz="3200" b="1" dirty="0">
                <a:cs typeface="B Titr" pitchFamily="2" charset="-78"/>
              </a:rPr>
              <a:t> مثال : </a:t>
            </a:r>
          </a:p>
          <a:p>
            <a:pPr algn="just" rtl="1">
              <a:lnSpc>
                <a:spcPct val="200000"/>
              </a:lnSpc>
            </a:pPr>
            <a:r>
              <a:rPr lang="fa-IR" sz="3200" b="1" dirty="0">
                <a:cs typeface="B Titr" pitchFamily="2" charset="-78"/>
              </a:rPr>
              <a:t>حذف خطر سقوط از ارتفاع از طريق احداث خط زميني  کابلی بجاي شبکه هوايي ) </a:t>
            </a:r>
            <a:endParaRPr lang="en-US" sz="3200" b="1" dirty="0">
              <a:cs typeface="B Titr" pitchFamily="2" charset="-78"/>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0" y="0"/>
            <a:ext cx="12192000" cy="6789738"/>
          </a:xfrm>
          <a:prstGeom prst="rect">
            <a:avLst/>
          </a:prstGeom>
          <a:noFill/>
          <a:ln w="9525">
            <a:noFill/>
            <a:miter lim="800000"/>
            <a:headEnd/>
            <a:tailEnd/>
          </a:ln>
        </p:spPr>
        <p:txBody>
          <a:bodyPr>
            <a:spAutoFit/>
          </a:bodyPr>
          <a:lstStyle/>
          <a:p>
            <a:pPr algn="just" rtl="1">
              <a:lnSpc>
                <a:spcPct val="190000"/>
              </a:lnSpc>
            </a:pPr>
            <a:r>
              <a:rPr lang="fa-IR" sz="3200" b="1" dirty="0">
                <a:cs typeface="B Titr" pitchFamily="2" charset="-78"/>
              </a:rPr>
              <a:t>2- محدود ساختن ميزان خطر :</a:t>
            </a:r>
          </a:p>
          <a:p>
            <a:pPr algn="just" rtl="1">
              <a:lnSpc>
                <a:spcPct val="190000"/>
              </a:lnSpc>
            </a:pPr>
            <a:r>
              <a:rPr lang="fa-IR" sz="3200" b="1" dirty="0">
                <a:cs typeface="B Titr" pitchFamily="2" charset="-78"/>
              </a:rPr>
              <a:t> </a:t>
            </a:r>
            <a:r>
              <a:rPr lang="en-US" sz="3200" b="1" dirty="0">
                <a:cs typeface="B Titr" pitchFamily="2" charset="-78"/>
              </a:rPr>
              <a:t>Hazard Level Limitation</a:t>
            </a:r>
            <a:r>
              <a:rPr lang="fa-IR" sz="3200" b="1" dirty="0">
                <a:cs typeface="B Titr" pitchFamily="2" charset="-78"/>
              </a:rPr>
              <a:t> </a:t>
            </a:r>
          </a:p>
          <a:p>
            <a:pPr algn="just" rtl="1">
              <a:lnSpc>
                <a:spcPct val="190000"/>
              </a:lnSpc>
            </a:pPr>
            <a:r>
              <a:rPr lang="fa-IR" sz="3200" b="1" dirty="0">
                <a:cs typeface="B Titr" pitchFamily="2" charset="-78"/>
              </a:rPr>
              <a:t>در اين روش از طريق سيستم هاي کنترل کننده يا محدود کننده </a:t>
            </a:r>
            <a:r>
              <a:rPr lang="fa-IR" sz="3200" b="1" u="sng" dirty="0">
                <a:solidFill>
                  <a:srgbClr val="C00000"/>
                </a:solidFill>
                <a:cs typeface="B Titr" pitchFamily="2" charset="-78"/>
              </a:rPr>
              <a:t>پتانسيل خطر زايي عامل خطر </a:t>
            </a:r>
            <a:r>
              <a:rPr lang="fa-IR" sz="3200" b="1" dirty="0">
                <a:cs typeface="B Titr" pitchFamily="2" charset="-78"/>
              </a:rPr>
              <a:t>را کاهش مي دهند . </a:t>
            </a:r>
          </a:p>
          <a:p>
            <a:pPr algn="just" rtl="1">
              <a:lnSpc>
                <a:spcPct val="150000"/>
              </a:lnSpc>
            </a:pPr>
            <a:r>
              <a:rPr lang="fa-IR" sz="3200" b="1" dirty="0">
                <a:cs typeface="B Titr" pitchFamily="2" charset="-78"/>
              </a:rPr>
              <a:t>مثال : </a:t>
            </a:r>
          </a:p>
          <a:p>
            <a:pPr algn="just" rtl="1">
              <a:lnSpc>
                <a:spcPct val="150000"/>
              </a:lnSpc>
              <a:buFont typeface="Wingdings" pitchFamily="2" charset="2"/>
              <a:buChar char="ü"/>
            </a:pPr>
            <a:r>
              <a:rPr lang="fa-IR" sz="3200" b="1" dirty="0">
                <a:cs typeface="B Titr" pitchFamily="2" charset="-78"/>
              </a:rPr>
              <a:t>استفاده از بالابر  بجاي صعود از پایه .</a:t>
            </a:r>
          </a:p>
          <a:p>
            <a:pPr algn="just" rtl="1">
              <a:lnSpc>
                <a:spcPct val="150000"/>
              </a:lnSpc>
              <a:buFont typeface="Wingdings" pitchFamily="2" charset="2"/>
              <a:buChar char="ü"/>
            </a:pPr>
            <a:r>
              <a:rPr lang="fa-IR" sz="3200" b="1" dirty="0">
                <a:cs typeface="B Titr" pitchFamily="2" charset="-78"/>
              </a:rPr>
              <a:t>ارت بدنه تجهیزات برای کاهش ولتاژ تماس .</a:t>
            </a:r>
          </a:p>
          <a:p>
            <a:pPr algn="just" rtl="1">
              <a:lnSpc>
                <a:spcPct val="150000"/>
              </a:lnSpc>
              <a:buFont typeface="Wingdings" pitchFamily="2" charset="2"/>
              <a:buChar char="ü"/>
            </a:pPr>
            <a:r>
              <a:rPr lang="fa-IR" sz="3200" b="1" dirty="0">
                <a:cs typeface="B Titr" pitchFamily="2" charset="-78"/>
              </a:rPr>
              <a:t>استفاده از ترانس ایزوله  .</a:t>
            </a:r>
            <a:r>
              <a:rPr lang="fa-IR" dirty="0">
                <a:cs typeface="B Titr" pitchFamily="2" charset="-78"/>
              </a:rPr>
              <a:t> </a:t>
            </a:r>
            <a:endParaRPr lang="en-US" dirty="0">
              <a:cs typeface="B Titr" pitchFamily="2" charset="-78"/>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0" y="0"/>
            <a:ext cx="12192000" cy="2308324"/>
          </a:xfrm>
          <a:prstGeom prst="rect">
            <a:avLst/>
          </a:prstGeom>
          <a:noFill/>
          <a:ln w="9525">
            <a:noFill/>
            <a:miter lim="800000"/>
            <a:headEnd/>
            <a:tailEnd/>
          </a:ln>
        </p:spPr>
        <p:txBody>
          <a:bodyPr>
            <a:spAutoFit/>
          </a:bodyPr>
          <a:lstStyle/>
          <a:p>
            <a:pPr algn="just" rtl="1">
              <a:lnSpc>
                <a:spcPct val="150000"/>
              </a:lnSpc>
            </a:pPr>
            <a:r>
              <a:rPr lang="fa-IR" sz="3200" b="1" dirty="0">
                <a:cs typeface="B Titr" pitchFamily="2" charset="-78"/>
              </a:rPr>
              <a:t>3- قفل کردن : </a:t>
            </a:r>
            <a:r>
              <a:rPr lang="en-US" sz="3200" b="1" u="sng" dirty="0">
                <a:cs typeface="B Titr" pitchFamily="2" charset="-78"/>
              </a:rPr>
              <a:t>Lock outs </a:t>
            </a:r>
            <a:r>
              <a:rPr lang="en-US" sz="3200" b="1" dirty="0">
                <a:cs typeface="B Titr" pitchFamily="2" charset="-78"/>
              </a:rPr>
              <a:t>, </a:t>
            </a:r>
            <a:r>
              <a:rPr lang="en-US" sz="3200" b="1" u="sng" dirty="0">
                <a:cs typeface="B Titr" pitchFamily="2" charset="-78"/>
              </a:rPr>
              <a:t>Lock ins </a:t>
            </a:r>
            <a:r>
              <a:rPr lang="en-US" sz="3200" b="1" dirty="0">
                <a:cs typeface="B Titr" pitchFamily="2" charset="-78"/>
              </a:rPr>
              <a:t>&amp; </a:t>
            </a:r>
            <a:r>
              <a:rPr lang="en-US" sz="3200" b="1" u="sng" dirty="0">
                <a:cs typeface="B Titr" pitchFamily="2" charset="-78"/>
              </a:rPr>
              <a:t>Inter locks</a:t>
            </a:r>
            <a:r>
              <a:rPr lang="fa-IR" sz="3200" b="1" u="sng" dirty="0">
                <a:cs typeface="B Titr" pitchFamily="2" charset="-78"/>
              </a:rPr>
              <a:t> </a:t>
            </a:r>
          </a:p>
          <a:p>
            <a:pPr algn="just" rtl="1">
              <a:lnSpc>
                <a:spcPct val="150000"/>
              </a:lnSpc>
            </a:pPr>
            <a:r>
              <a:rPr lang="fa-IR" sz="3200" b="1" i="1" u="sng" dirty="0">
                <a:solidFill>
                  <a:srgbClr val="C00000"/>
                </a:solidFill>
                <a:cs typeface="B Titr" pitchFamily="2" charset="-78"/>
              </a:rPr>
              <a:t>ايزوله کردن خطر و دور از دسترس قرار دادن آن </a:t>
            </a:r>
            <a:r>
              <a:rPr lang="fa-IR" sz="3200" b="1" dirty="0">
                <a:cs typeface="B Titr" pitchFamily="2" charset="-78"/>
              </a:rPr>
              <a:t>، استفاده از قفل هاي داخلي دستگاه و قفل هاي ارتباطي بين دستگاه ها روشهايي براي اين موارد است</a:t>
            </a:r>
            <a:r>
              <a:rPr lang="fa-IR" b="1" dirty="0">
                <a:cs typeface="B Titr" pitchFamily="2" charset="-78"/>
              </a:rPr>
              <a:t> .</a:t>
            </a:r>
            <a:r>
              <a:rPr lang="fa-IR" dirty="0">
                <a:cs typeface="B Titr" pitchFamily="2" charset="-78"/>
              </a:rPr>
              <a:t> </a:t>
            </a:r>
            <a:endParaRPr lang="en-US" dirty="0">
              <a:cs typeface="B Titr" pitchFamily="2" charset="-78"/>
            </a:endParaRPr>
          </a:p>
        </p:txBody>
      </p:sp>
      <p:pic>
        <p:nvPicPr>
          <p:cNvPr id="39939" name="Picture 2" descr="C:\Users\1\Desktop\Lockout.jpg"/>
          <p:cNvPicPr>
            <a:picLocks noChangeAspect="1" noChangeArrowheads="1"/>
          </p:cNvPicPr>
          <p:nvPr/>
        </p:nvPicPr>
        <p:blipFill>
          <a:blip r:embed="rId2"/>
          <a:srcRect/>
          <a:stretch>
            <a:fillRect/>
          </a:stretch>
        </p:blipFill>
        <p:spPr bwMode="auto">
          <a:xfrm>
            <a:off x="0" y="2463800"/>
            <a:ext cx="12192000" cy="4394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0" y="0"/>
            <a:ext cx="12192000" cy="5754688"/>
          </a:xfrm>
          <a:prstGeom prst="rect">
            <a:avLst/>
          </a:prstGeom>
          <a:noFill/>
          <a:ln w="9525">
            <a:noFill/>
            <a:miter lim="800000"/>
            <a:headEnd/>
            <a:tailEnd/>
          </a:ln>
        </p:spPr>
        <p:txBody>
          <a:bodyPr>
            <a:spAutoFit/>
          </a:bodyPr>
          <a:lstStyle/>
          <a:p>
            <a:pPr algn="just" rtl="1">
              <a:lnSpc>
                <a:spcPct val="230000"/>
              </a:lnSpc>
            </a:pPr>
            <a:r>
              <a:rPr lang="fa-IR" sz="3200" b="1" dirty="0">
                <a:cs typeface="B Titr" pitchFamily="2" charset="-78"/>
              </a:rPr>
              <a:t>4- استفاده از دستگاههاي خود ايمن : </a:t>
            </a:r>
            <a:r>
              <a:rPr lang="en-US" sz="3200" b="1" dirty="0">
                <a:cs typeface="B Titr" pitchFamily="2" charset="-78"/>
              </a:rPr>
              <a:t>Self safe </a:t>
            </a:r>
            <a:endParaRPr lang="fa-IR" sz="3200" b="1" dirty="0">
              <a:cs typeface="B Titr" pitchFamily="2" charset="-78"/>
            </a:endParaRPr>
          </a:p>
          <a:p>
            <a:pPr algn="just" rtl="1">
              <a:lnSpc>
                <a:spcPct val="230000"/>
              </a:lnSpc>
            </a:pPr>
            <a:r>
              <a:rPr lang="fa-IR" sz="3200" b="1" dirty="0">
                <a:cs typeface="B Titr" pitchFamily="2" charset="-78"/>
              </a:rPr>
              <a:t>اين تجهيزات در به محض وقوع عیب </a:t>
            </a:r>
          </a:p>
          <a:p>
            <a:pPr algn="just" rtl="1">
              <a:lnSpc>
                <a:spcPct val="230000"/>
              </a:lnSpc>
            </a:pPr>
            <a:r>
              <a:rPr lang="fa-IR" sz="3200" b="1" dirty="0">
                <a:cs typeface="B Titr" pitchFamily="2" charset="-78"/>
              </a:rPr>
              <a:t>سريعاً عامل عیب را حذف و از بـروز </a:t>
            </a:r>
          </a:p>
          <a:p>
            <a:pPr algn="just" rtl="1">
              <a:lnSpc>
                <a:spcPct val="230000"/>
              </a:lnSpc>
            </a:pPr>
            <a:r>
              <a:rPr lang="fa-IR" sz="3200" b="1" dirty="0">
                <a:cs typeface="B Titr" pitchFamily="2" charset="-78"/>
              </a:rPr>
              <a:t>حادثه پيشگيري مي کنند . </a:t>
            </a:r>
          </a:p>
          <a:p>
            <a:pPr algn="just" rtl="1">
              <a:lnSpc>
                <a:spcPct val="230000"/>
              </a:lnSpc>
            </a:pPr>
            <a:r>
              <a:rPr lang="fa-IR" sz="3200" b="1" dirty="0">
                <a:cs typeface="B Titr" pitchFamily="2" charset="-78"/>
              </a:rPr>
              <a:t>مانند </a:t>
            </a:r>
            <a:r>
              <a:rPr lang="fa-IR" sz="3200" b="1" dirty="0">
                <a:solidFill>
                  <a:srgbClr val="C00000"/>
                </a:solidFill>
                <a:cs typeface="B Titr" pitchFamily="2" charset="-78"/>
              </a:rPr>
              <a:t>فيوزهاي جريان تفاضلي </a:t>
            </a:r>
            <a:r>
              <a:rPr lang="fa-IR" sz="3200" b="1" dirty="0">
                <a:cs typeface="B Titr" pitchFamily="2" charset="-78"/>
              </a:rPr>
              <a:t>. </a:t>
            </a:r>
            <a:endParaRPr lang="en-US" dirty="0">
              <a:cs typeface="B Titr" pitchFamily="2" charset="-78"/>
            </a:endParaRPr>
          </a:p>
        </p:txBody>
      </p:sp>
      <p:pic>
        <p:nvPicPr>
          <p:cNvPr id="40963" name="Picture 9"/>
          <p:cNvPicPr>
            <a:picLocks noChangeAspect="1" noChangeArrowheads="1"/>
          </p:cNvPicPr>
          <p:nvPr/>
        </p:nvPicPr>
        <p:blipFill>
          <a:blip r:embed="rId2"/>
          <a:srcRect/>
          <a:stretch>
            <a:fillRect/>
          </a:stretch>
        </p:blipFill>
        <p:spPr bwMode="auto">
          <a:xfrm>
            <a:off x="1" y="0"/>
            <a:ext cx="49276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0" y="1"/>
            <a:ext cx="12192000" cy="6740525"/>
          </a:xfrm>
          <a:prstGeom prst="rect">
            <a:avLst/>
          </a:prstGeom>
          <a:noFill/>
          <a:ln w="9525">
            <a:noFill/>
            <a:miter lim="800000"/>
            <a:headEnd/>
            <a:tailEnd/>
          </a:ln>
        </p:spPr>
        <p:txBody>
          <a:bodyPr>
            <a:spAutoFit/>
          </a:bodyPr>
          <a:lstStyle/>
          <a:p>
            <a:pPr algn="just" rtl="1">
              <a:lnSpc>
                <a:spcPct val="150000"/>
              </a:lnSpc>
            </a:pPr>
            <a:r>
              <a:rPr lang="fa-IR" sz="3200" b="1" dirty="0">
                <a:cs typeface="B Titr" pitchFamily="2" charset="-78"/>
              </a:rPr>
              <a:t>5- مانيتورينگ يا پايش خطر </a:t>
            </a:r>
            <a:r>
              <a:rPr lang="en-US" sz="3200" b="1" dirty="0">
                <a:cs typeface="B Titr" pitchFamily="2" charset="-78"/>
              </a:rPr>
              <a:t>Monitoring </a:t>
            </a:r>
            <a:endParaRPr lang="fa-IR" sz="3200" b="1" dirty="0">
              <a:cs typeface="B Titr" pitchFamily="2" charset="-78"/>
            </a:endParaRPr>
          </a:p>
          <a:p>
            <a:pPr algn="just" rtl="1">
              <a:lnSpc>
                <a:spcPct val="150000"/>
              </a:lnSpc>
            </a:pPr>
            <a:r>
              <a:rPr lang="fa-IR" sz="3200" b="1" dirty="0">
                <a:cs typeface="B Titr" pitchFamily="2" charset="-78"/>
              </a:rPr>
              <a:t>اين تجهيزات وجود خطر و سطح خطر زايي آن را نشان مي دهند و از طريق نشان دهنده ها يا ارسال سيگنالها وضعيت موجود را براي افراد و ساير کنترل کننده ها اطلاع مي دهند . </a:t>
            </a:r>
          </a:p>
          <a:p>
            <a:pPr algn="just" rtl="1">
              <a:lnSpc>
                <a:spcPct val="150000"/>
              </a:lnSpc>
            </a:pPr>
            <a:r>
              <a:rPr lang="fa-IR" sz="3200" b="1" dirty="0">
                <a:cs typeface="B Titr" pitchFamily="2" charset="-78"/>
              </a:rPr>
              <a:t>1- وجود خطر را اعلام نمايند </a:t>
            </a:r>
          </a:p>
          <a:p>
            <a:pPr algn="just" rtl="1">
              <a:lnSpc>
                <a:spcPct val="150000"/>
              </a:lnSpc>
            </a:pPr>
            <a:r>
              <a:rPr lang="fa-IR" sz="3200" b="1" dirty="0">
                <a:solidFill>
                  <a:srgbClr val="C00000"/>
                </a:solidFill>
                <a:cs typeface="B Titr" pitchFamily="2" charset="-78"/>
              </a:rPr>
              <a:t>2- در صورت تبديل خطر بالقوه </a:t>
            </a:r>
          </a:p>
          <a:p>
            <a:pPr algn="just" rtl="1">
              <a:lnSpc>
                <a:spcPct val="150000"/>
              </a:lnSpc>
            </a:pPr>
            <a:r>
              <a:rPr lang="fa-IR" sz="3200" b="1" dirty="0">
                <a:solidFill>
                  <a:srgbClr val="C00000"/>
                </a:solidFill>
                <a:cs typeface="B Titr" pitchFamily="2" charset="-78"/>
              </a:rPr>
              <a:t>به خطر بالفعل اقدامات کنترل و </a:t>
            </a:r>
          </a:p>
          <a:p>
            <a:pPr algn="just" rtl="1">
              <a:lnSpc>
                <a:spcPct val="150000"/>
              </a:lnSpc>
            </a:pPr>
            <a:r>
              <a:rPr lang="fa-IR" sz="3200" b="1" dirty="0">
                <a:solidFill>
                  <a:srgbClr val="C00000"/>
                </a:solidFill>
                <a:cs typeface="B Titr" pitchFamily="2" charset="-78"/>
              </a:rPr>
              <a:t>قفل سيستم يا سوپاپهاي اطمينان </a:t>
            </a:r>
          </a:p>
          <a:p>
            <a:pPr algn="just" rtl="1">
              <a:lnSpc>
                <a:spcPct val="150000"/>
              </a:lnSpc>
            </a:pPr>
            <a:r>
              <a:rPr lang="fa-IR" sz="3200" b="1" dirty="0">
                <a:cs typeface="B Titr" pitchFamily="2" charset="-78"/>
              </a:rPr>
              <a:t>را بکار مي اندازد</a:t>
            </a:r>
            <a:r>
              <a:rPr lang="fa-IR" b="1" dirty="0">
                <a:cs typeface="B Titr" pitchFamily="2" charset="-78"/>
              </a:rPr>
              <a:t> .</a:t>
            </a:r>
            <a:r>
              <a:rPr lang="fa-IR" dirty="0">
                <a:cs typeface="B Titr" pitchFamily="2" charset="-78"/>
              </a:rPr>
              <a:t> </a:t>
            </a:r>
            <a:endParaRPr lang="en-US" dirty="0">
              <a:cs typeface="B Titr" pitchFamily="2" charset="-78"/>
            </a:endParaRPr>
          </a:p>
        </p:txBody>
      </p:sp>
      <p:pic>
        <p:nvPicPr>
          <p:cNvPr id="41987" name="Picture 3" descr="D:\حریق\عکس\تجهیزات آتش نشانی\23838-BigPic.jpg"/>
          <p:cNvPicPr>
            <a:picLocks noChangeAspect="1" noChangeArrowheads="1"/>
          </p:cNvPicPr>
          <p:nvPr/>
        </p:nvPicPr>
        <p:blipFill>
          <a:blip r:embed="rId2"/>
          <a:srcRect/>
          <a:stretch>
            <a:fillRect/>
          </a:stretch>
        </p:blipFill>
        <p:spPr bwMode="auto">
          <a:xfrm>
            <a:off x="1" y="2407921"/>
            <a:ext cx="7480299" cy="445007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0" y="1"/>
            <a:ext cx="12192000" cy="3046413"/>
          </a:xfrm>
          <a:prstGeom prst="rect">
            <a:avLst/>
          </a:prstGeom>
          <a:noFill/>
          <a:ln w="9525">
            <a:noFill/>
            <a:miter lim="800000"/>
            <a:headEnd/>
            <a:tailEnd/>
          </a:ln>
        </p:spPr>
        <p:txBody>
          <a:bodyPr>
            <a:spAutoFit/>
          </a:bodyPr>
          <a:lstStyle/>
          <a:p>
            <a:pPr algn="just" rtl="1">
              <a:lnSpc>
                <a:spcPct val="150000"/>
              </a:lnSpc>
            </a:pPr>
            <a:r>
              <a:rPr lang="fa-IR" sz="3200" b="1" dirty="0">
                <a:cs typeface="B Titr" pitchFamily="2" charset="-78"/>
              </a:rPr>
              <a:t>6- کاهش خسارت : </a:t>
            </a:r>
          </a:p>
          <a:p>
            <a:pPr algn="just" rtl="1">
              <a:lnSpc>
                <a:spcPct val="150000"/>
              </a:lnSpc>
            </a:pPr>
            <a:r>
              <a:rPr lang="fa-IR" sz="3200" b="1" dirty="0">
                <a:cs typeface="B Titr" pitchFamily="2" charset="-78"/>
              </a:rPr>
              <a:t>در اين سيستم ها بدليل اجنتاب ناپذير بودن حذف خطر صرفاً از طريق ايجاد موانعي خسارات احتمالي آن را کاهش مي دهند .</a:t>
            </a:r>
          </a:p>
          <a:p>
            <a:pPr algn="just" rtl="1">
              <a:lnSpc>
                <a:spcPct val="150000"/>
              </a:lnSpc>
            </a:pPr>
            <a:r>
              <a:rPr lang="fa-IR" sz="3200" b="1" dirty="0">
                <a:cs typeface="B Titr" pitchFamily="2" charset="-78"/>
              </a:rPr>
              <a:t>مثال : استفاده از </a:t>
            </a:r>
            <a:r>
              <a:rPr lang="fa-IR" sz="3200" b="1" u="sng" dirty="0">
                <a:solidFill>
                  <a:srgbClr val="C00000"/>
                </a:solidFill>
                <a:cs typeface="B Titr" pitchFamily="2" charset="-78"/>
              </a:rPr>
              <a:t>ديوارهاي حائل بتوني </a:t>
            </a:r>
            <a:r>
              <a:rPr lang="fa-IR" sz="3200" b="1" dirty="0">
                <a:cs typeface="B Titr" pitchFamily="2" charset="-78"/>
              </a:rPr>
              <a:t>در اطراف منابع خطر .</a:t>
            </a:r>
            <a:r>
              <a:rPr lang="fa-IR" dirty="0">
                <a:cs typeface="B Titr" pitchFamily="2" charset="-78"/>
              </a:rPr>
              <a:t> </a:t>
            </a:r>
            <a:endParaRPr lang="en-US" dirty="0">
              <a:cs typeface="B Titr" pitchFamily="2" charset="-78"/>
            </a:endParaRPr>
          </a:p>
        </p:txBody>
      </p:sp>
      <p:pic>
        <p:nvPicPr>
          <p:cNvPr id="43011" name="Picture 1" descr="C:\Users\1\Desktop\New folder\rafie\101CANON\IMG_0017.JPG"/>
          <p:cNvPicPr>
            <a:picLocks noChangeAspect="1" noChangeArrowheads="1"/>
          </p:cNvPicPr>
          <p:nvPr/>
        </p:nvPicPr>
        <p:blipFill>
          <a:blip r:embed="rId2"/>
          <a:srcRect/>
          <a:stretch>
            <a:fillRect/>
          </a:stretch>
        </p:blipFill>
        <p:spPr bwMode="auto">
          <a:xfrm>
            <a:off x="1073152" y="3135314"/>
            <a:ext cx="10128249" cy="33416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0" y="1"/>
            <a:ext cx="12192000" cy="5262563"/>
          </a:xfrm>
          <a:prstGeom prst="rect">
            <a:avLst/>
          </a:prstGeom>
          <a:noFill/>
          <a:ln w="9525">
            <a:noFill/>
            <a:miter lim="800000"/>
            <a:headEnd/>
            <a:tailEnd/>
          </a:ln>
        </p:spPr>
        <p:txBody>
          <a:bodyPr>
            <a:spAutoFit/>
          </a:bodyPr>
          <a:lstStyle/>
          <a:p>
            <a:pPr algn="just" rtl="1">
              <a:lnSpc>
                <a:spcPct val="150000"/>
              </a:lnSpc>
            </a:pPr>
            <a:r>
              <a:rPr lang="fa-IR" sz="3200" b="1" dirty="0">
                <a:cs typeface="B Titr" pitchFamily="2" charset="-78"/>
              </a:rPr>
              <a:t>7- سيستم فرار و نجات </a:t>
            </a:r>
            <a:r>
              <a:rPr lang="en-US" sz="3200" b="1" dirty="0">
                <a:cs typeface="B Titr" pitchFamily="2" charset="-78"/>
              </a:rPr>
              <a:t>Escape &amp; Survival</a:t>
            </a:r>
            <a:r>
              <a:rPr lang="fa-IR" sz="3200" b="1" dirty="0">
                <a:cs typeface="B Titr" pitchFamily="2" charset="-78"/>
              </a:rPr>
              <a:t> </a:t>
            </a:r>
          </a:p>
          <a:p>
            <a:pPr algn="just" rtl="1">
              <a:lnSpc>
                <a:spcPct val="150000"/>
              </a:lnSpc>
            </a:pPr>
            <a:r>
              <a:rPr lang="fa-IR" sz="3200" b="1" dirty="0">
                <a:cs typeface="B Titr" pitchFamily="2" charset="-78"/>
              </a:rPr>
              <a:t>اين سيستم ها بمنظور جلوگيري از بروز </a:t>
            </a:r>
          </a:p>
          <a:p>
            <a:pPr algn="just" rtl="1">
              <a:lnSpc>
                <a:spcPct val="150000"/>
              </a:lnSpc>
            </a:pPr>
            <a:r>
              <a:rPr lang="fa-IR" sz="3200" b="1" dirty="0">
                <a:cs typeface="B Titr" pitchFamily="2" charset="-78"/>
              </a:rPr>
              <a:t>خسارات جاني به افراد تعبيه مي شـود </a:t>
            </a:r>
          </a:p>
          <a:p>
            <a:pPr algn="just" rtl="1">
              <a:lnSpc>
                <a:spcPct val="150000"/>
              </a:lnSpc>
            </a:pPr>
            <a:r>
              <a:rPr lang="fa-IR" sz="3200" b="1" dirty="0">
                <a:cs typeface="B Titr" pitchFamily="2" charset="-78"/>
              </a:rPr>
              <a:t>بدين ترتيب که در صورت بروز حادثـه</a:t>
            </a:r>
          </a:p>
          <a:p>
            <a:pPr algn="just" rtl="1">
              <a:lnSpc>
                <a:spcPct val="150000"/>
              </a:lnSpc>
            </a:pPr>
            <a:r>
              <a:rPr lang="fa-IR" sz="3200" b="1" dirty="0">
                <a:cs typeface="B Titr" pitchFamily="2" charset="-78"/>
              </a:rPr>
              <a:t> افراد با استفاده از اين روش از ضايعات </a:t>
            </a:r>
          </a:p>
          <a:p>
            <a:pPr algn="just" rtl="1">
              <a:lnSpc>
                <a:spcPct val="150000"/>
              </a:lnSpc>
            </a:pPr>
            <a:r>
              <a:rPr lang="fa-IR" sz="3200" b="1" dirty="0">
                <a:cs typeface="B Titr" pitchFamily="2" charset="-78"/>
              </a:rPr>
              <a:t>جاني ايمن گردند . </a:t>
            </a:r>
          </a:p>
          <a:p>
            <a:pPr algn="just" rtl="1">
              <a:lnSpc>
                <a:spcPct val="150000"/>
              </a:lnSpc>
            </a:pPr>
            <a:r>
              <a:rPr lang="fa-IR" sz="3200" b="1" dirty="0">
                <a:cs typeface="B Titr" pitchFamily="2" charset="-78"/>
              </a:rPr>
              <a:t> </a:t>
            </a:r>
            <a:r>
              <a:rPr lang="fa-IR" sz="3200" b="1" i="1" u="sng" dirty="0">
                <a:solidFill>
                  <a:srgbClr val="3366C1"/>
                </a:solidFill>
                <a:cs typeface="B Titr" pitchFamily="2" charset="-78"/>
              </a:rPr>
              <a:t> </a:t>
            </a:r>
            <a:r>
              <a:rPr lang="fa-IR" sz="3200" b="1" i="1" u="sng" dirty="0">
                <a:solidFill>
                  <a:srgbClr val="C00000"/>
                </a:solidFill>
                <a:cs typeface="B Titr" pitchFamily="2" charset="-78"/>
              </a:rPr>
              <a:t>صندلي نجات</a:t>
            </a:r>
            <a:r>
              <a:rPr lang="fa-IR" sz="3200" b="1" dirty="0">
                <a:solidFill>
                  <a:srgbClr val="C00000"/>
                </a:solidFill>
                <a:cs typeface="B Titr" pitchFamily="2" charset="-78"/>
              </a:rPr>
              <a:t> </a:t>
            </a:r>
            <a:r>
              <a:rPr lang="fa-IR" sz="3200" b="1" dirty="0">
                <a:cs typeface="B Titr" pitchFamily="2" charset="-78"/>
              </a:rPr>
              <a:t>در هواپيماهاي جنگـي</a:t>
            </a:r>
            <a:r>
              <a:rPr lang="fa-IR" b="1" dirty="0">
                <a:cs typeface="B Titr" pitchFamily="2" charset="-78"/>
              </a:rPr>
              <a:t> .</a:t>
            </a:r>
            <a:r>
              <a:rPr lang="fa-IR" dirty="0">
                <a:cs typeface="B Titr" pitchFamily="2" charset="-78"/>
              </a:rPr>
              <a:t> </a:t>
            </a:r>
            <a:endParaRPr lang="en-US" dirty="0">
              <a:cs typeface="B Titr" pitchFamily="2" charset="-78"/>
            </a:endParaRPr>
          </a:p>
        </p:txBody>
      </p:sp>
      <p:pic>
        <p:nvPicPr>
          <p:cNvPr id="44035" name="Picture 4" descr="http://1.irartesh.ir/gallery/data/0000/07/13673947515453.jpg">
            <a:hlinkClick r:id="rId2"/>
          </p:cNvPr>
          <p:cNvPicPr>
            <a:picLocks noChangeAspect="1" noChangeArrowheads="1"/>
          </p:cNvPicPr>
          <p:nvPr/>
        </p:nvPicPr>
        <p:blipFill>
          <a:blip r:embed="rId3"/>
          <a:srcRect/>
          <a:stretch>
            <a:fillRect/>
          </a:stretch>
        </p:blipFill>
        <p:spPr bwMode="auto">
          <a:xfrm>
            <a:off x="1" y="-1448"/>
            <a:ext cx="5689599" cy="5183049"/>
          </a:xfrm>
          <a:prstGeom prst="rect">
            <a:avLst/>
          </a:prstGeom>
          <a:noFill/>
          <a:ln w="9525">
            <a:noFill/>
            <a:miter lim="800000"/>
            <a:headEnd/>
            <a:tailEnd/>
          </a:ln>
        </p:spPr>
      </p:pic>
      <p:pic>
        <p:nvPicPr>
          <p:cNvPr id="44036" name="Picture 2" descr="D:\ايمني\لوازم حفاظت فردی\239806_mo.jpg"/>
          <p:cNvPicPr>
            <a:picLocks noChangeAspect="1" noChangeArrowheads="1"/>
          </p:cNvPicPr>
          <p:nvPr/>
        </p:nvPicPr>
        <p:blipFill>
          <a:blip r:embed="rId4"/>
          <a:srcRect/>
          <a:stretch>
            <a:fillRect/>
          </a:stretch>
        </p:blipFill>
        <p:spPr bwMode="auto">
          <a:xfrm>
            <a:off x="0" y="5224464"/>
            <a:ext cx="12192000" cy="16335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0" y="0"/>
            <a:ext cx="12192000" cy="3162404"/>
          </a:xfrm>
          <a:prstGeom prst="rect">
            <a:avLst/>
          </a:prstGeom>
          <a:noFill/>
          <a:ln w="9525">
            <a:noFill/>
            <a:miter lim="800000"/>
            <a:headEnd/>
            <a:tailEnd/>
          </a:ln>
        </p:spPr>
        <p:txBody>
          <a:bodyPr>
            <a:spAutoFit/>
          </a:bodyPr>
          <a:lstStyle/>
          <a:p>
            <a:pPr algn="just" rtl="1">
              <a:lnSpc>
                <a:spcPct val="150000"/>
              </a:lnSpc>
            </a:pPr>
            <a:r>
              <a:rPr lang="fa-IR" sz="3200" b="1" dirty="0">
                <a:cs typeface="B Titr" pitchFamily="2" charset="-78"/>
              </a:rPr>
              <a:t>8- سيستم هاي </a:t>
            </a:r>
            <a:r>
              <a:rPr lang="en-US" sz="3200" b="1" dirty="0">
                <a:cs typeface="B Titr" pitchFamily="2" charset="-78"/>
              </a:rPr>
              <a:t>Rescue</a:t>
            </a:r>
            <a:r>
              <a:rPr lang="fa-IR" sz="3200" b="1" dirty="0">
                <a:cs typeface="B Titr" pitchFamily="2" charset="-78"/>
              </a:rPr>
              <a:t> ( خلاص شدن ) </a:t>
            </a:r>
          </a:p>
          <a:p>
            <a:pPr algn="just" rtl="1">
              <a:lnSpc>
                <a:spcPct val="150000"/>
              </a:lnSpc>
            </a:pPr>
            <a:r>
              <a:rPr lang="fa-IR" sz="3200" b="1" dirty="0">
                <a:cs typeface="B Titr" pitchFamily="2" charset="-78"/>
              </a:rPr>
              <a:t>اين روش در مواقعي بکار مي رود که افراد در فضاي خطرناک محبوس مي گردند و براي فرار از خطر سيستمهاي ايمني را فعال مي سازند </a:t>
            </a:r>
            <a:r>
              <a:rPr lang="fa-IR" sz="3600" b="1" dirty="0">
                <a:solidFill>
                  <a:srgbClr val="C00000"/>
                </a:solidFill>
                <a:cs typeface="B Titr" pitchFamily="2" charset="-78"/>
              </a:rPr>
              <a:t>مانند ترمز اضطراري در قطار يا چکش براي شکستن شيشه در اتوبوسها يا دربهاي فرار در هواپيما</a:t>
            </a:r>
            <a:r>
              <a:rPr lang="fa-IR" sz="3600" dirty="0">
                <a:solidFill>
                  <a:srgbClr val="C00000"/>
                </a:solidFill>
                <a:cs typeface="B Titr" pitchFamily="2" charset="-78"/>
              </a:rPr>
              <a:t> </a:t>
            </a:r>
            <a:endParaRPr lang="en-US" sz="3600" dirty="0">
              <a:solidFill>
                <a:srgbClr val="C00000"/>
              </a:solidFill>
              <a:cs typeface="B Titr" pitchFamily="2" charset="-78"/>
            </a:endParaRPr>
          </a:p>
        </p:txBody>
      </p:sp>
      <p:pic>
        <p:nvPicPr>
          <p:cNvPr id="45059" name="Picture 6" descr="C:\Users\1\Desktop\nf00314741-3.jpg"/>
          <p:cNvPicPr>
            <a:picLocks noChangeAspect="1" noChangeArrowheads="1"/>
          </p:cNvPicPr>
          <p:nvPr/>
        </p:nvPicPr>
        <p:blipFill>
          <a:blip r:embed="rId2"/>
          <a:srcRect/>
          <a:stretch>
            <a:fillRect/>
          </a:stretch>
        </p:blipFill>
        <p:spPr bwMode="auto">
          <a:xfrm>
            <a:off x="0" y="3276600"/>
            <a:ext cx="12192000" cy="358140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4"/>
          <p:cNvSpPr txBox="1">
            <a:spLocks noChangeArrowheads="1"/>
          </p:cNvSpPr>
          <p:nvPr/>
        </p:nvSpPr>
        <p:spPr bwMode="auto">
          <a:xfrm>
            <a:off x="0" y="0"/>
            <a:ext cx="12192000" cy="6555641"/>
          </a:xfrm>
          <a:prstGeom prst="rect">
            <a:avLst/>
          </a:prstGeom>
          <a:noFill/>
          <a:ln w="9525">
            <a:noFill/>
            <a:miter lim="800000"/>
            <a:headEnd/>
            <a:tailEnd/>
          </a:ln>
        </p:spPr>
        <p:txBody>
          <a:bodyPr>
            <a:spAutoFit/>
          </a:bodyPr>
          <a:lstStyle/>
          <a:p>
            <a:pPr algn="just" rtl="1">
              <a:lnSpc>
                <a:spcPct val="150000"/>
              </a:lnSpc>
              <a:spcBef>
                <a:spcPct val="50000"/>
              </a:spcBef>
            </a:pPr>
            <a:r>
              <a:rPr lang="fa-IR" sz="2800" b="1" dirty="0">
                <a:solidFill>
                  <a:srgbClr val="7030A0"/>
                </a:solidFill>
                <a:cs typeface="B Titr" pitchFamily="2" charset="-78"/>
              </a:rPr>
              <a:t>چرا مسئولیم ازحادثه پیشگیری کنیم ؟</a:t>
            </a:r>
          </a:p>
          <a:p>
            <a:pPr algn="just" rtl="1">
              <a:lnSpc>
                <a:spcPct val="200000"/>
              </a:lnSpc>
              <a:spcBef>
                <a:spcPct val="50000"/>
              </a:spcBef>
            </a:pPr>
            <a:r>
              <a:rPr lang="fa-IR" sz="2800" b="1" u="sng" dirty="0">
                <a:cs typeface="B Titr" pitchFamily="2" charset="-78"/>
              </a:rPr>
              <a:t>1- مسئوليت الهي </a:t>
            </a:r>
            <a:r>
              <a:rPr lang="fa-IR" sz="2800" b="1" dirty="0">
                <a:cs typeface="B Titr" pitchFamily="2" charset="-78"/>
              </a:rPr>
              <a:t>: انسان ازطرف خداوندمسئوليت حفاظت ازانسانهارابعهده داردوبراي اينكارمزداخروي باارزشي برايش درنظرگرفته شده است .</a:t>
            </a:r>
          </a:p>
          <a:p>
            <a:pPr algn="just" rtl="1">
              <a:lnSpc>
                <a:spcPct val="200000"/>
              </a:lnSpc>
              <a:spcBef>
                <a:spcPct val="50000"/>
              </a:spcBef>
            </a:pPr>
            <a:r>
              <a:rPr lang="fa-IR" sz="2800" b="1" u="sng" dirty="0">
                <a:cs typeface="B Titr" pitchFamily="2" charset="-78"/>
              </a:rPr>
              <a:t>2- مسئوليت اجتماعي </a:t>
            </a:r>
            <a:r>
              <a:rPr lang="fa-IR" sz="2800" b="1" dirty="0">
                <a:cs typeface="B Titr" pitchFamily="2" charset="-78"/>
              </a:rPr>
              <a:t>: وظيفه اجتماعي هرفردي حفاظت ازخودوديگران وبه خطرنينداختن سلامتي وزندگي خودوديگران است .</a:t>
            </a:r>
          </a:p>
          <a:p>
            <a:pPr algn="just" rtl="1">
              <a:lnSpc>
                <a:spcPct val="200000"/>
              </a:lnSpc>
              <a:spcBef>
                <a:spcPct val="50000"/>
              </a:spcBef>
            </a:pPr>
            <a:r>
              <a:rPr lang="fa-IR" sz="2800" b="1" u="sng" dirty="0">
                <a:cs typeface="B Titr" pitchFamily="2" charset="-78"/>
              </a:rPr>
              <a:t>3- مسئوليت حقوقي </a:t>
            </a:r>
            <a:r>
              <a:rPr lang="fa-IR" sz="2800" b="1" dirty="0">
                <a:cs typeface="B Titr" pitchFamily="2" charset="-78"/>
              </a:rPr>
              <a:t>: هرفردي براساس قوانين مدون موظف به حفاظت ازخود دربرابرخطرات است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51202">
                                            <p:txEl>
                                              <p:pRg st="1" end="1"/>
                                            </p:txEl>
                                          </p:spTgt>
                                        </p:tgtEl>
                                        <p:attrNameLst>
                                          <p:attrName>style.visibility</p:attrName>
                                        </p:attrNameLst>
                                      </p:cBhvr>
                                      <p:to>
                                        <p:strVal val="visible"/>
                                      </p:to>
                                    </p:set>
                                    <p:anim calcmode="lin" valueType="num">
                                      <p:cBhvr additive="base">
                                        <p:cTn id="7" dur="5000" fill="hold"/>
                                        <p:tgtEl>
                                          <p:spTgt spid="51202">
                                            <p:txEl>
                                              <p:pRg st="1" end="1"/>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5120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51202">
                                            <p:txEl>
                                              <p:pRg st="2" end="2"/>
                                            </p:txEl>
                                          </p:spTgt>
                                        </p:tgtEl>
                                        <p:attrNameLst>
                                          <p:attrName>style.visibility</p:attrName>
                                        </p:attrNameLst>
                                      </p:cBhvr>
                                      <p:to>
                                        <p:strVal val="visible"/>
                                      </p:to>
                                    </p:set>
                                    <p:animEffect transition="in" filter="checkerboard(across)">
                                      <p:cBhvr>
                                        <p:cTn id="13" dur="500"/>
                                        <p:tgtEl>
                                          <p:spTgt spid="5120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nodeType="clickEffect">
                                  <p:stCondLst>
                                    <p:cond delay="0"/>
                                  </p:stCondLst>
                                  <p:childTnLst>
                                    <p:set>
                                      <p:cBhvr>
                                        <p:cTn id="17" dur="1" fill="hold">
                                          <p:stCondLst>
                                            <p:cond delay="0"/>
                                          </p:stCondLst>
                                        </p:cTn>
                                        <p:tgtEl>
                                          <p:spTgt spid="51202">
                                            <p:txEl>
                                              <p:pRg st="3" end="3"/>
                                            </p:txEl>
                                          </p:spTgt>
                                        </p:tgtEl>
                                        <p:attrNameLst>
                                          <p:attrName>style.visibility</p:attrName>
                                        </p:attrNameLst>
                                      </p:cBhvr>
                                      <p:to>
                                        <p:strVal val="visible"/>
                                      </p:to>
                                    </p:set>
                                    <p:animEffect transition="in" filter="strips(downLeft)">
                                      <p:cBhvr>
                                        <p:cTn id="18" dur="500"/>
                                        <p:tgtEl>
                                          <p:spTgt spid="5120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p:cNvSpPr>
            <a:spLocks noGrp="1" noChangeArrowheads="1"/>
          </p:cNvSpPr>
          <p:nvPr>
            <p:ph type="title"/>
          </p:nvPr>
        </p:nvSpPr>
        <p:spPr>
          <a:xfrm>
            <a:off x="232834" y="1"/>
            <a:ext cx="11707284" cy="1058863"/>
          </a:xfrm>
        </p:spPr>
        <p:txBody>
          <a:bodyPr/>
          <a:lstStyle/>
          <a:p>
            <a:pPr algn="just" rtl="1" eaLnBrk="1" hangingPunct="1">
              <a:defRPr/>
            </a:pPr>
            <a:r>
              <a:rPr lang="fa-IR" dirty="0" smtClean="0">
                <a:cs typeface="B Jadid" pitchFamily="2" charset="-78"/>
              </a:rPr>
              <a:t>هرم نیازهای انسان در سازمان :</a:t>
            </a:r>
            <a:endParaRPr lang="en-US" dirty="0" smtClean="0">
              <a:cs typeface="B Jadid" pitchFamily="2" charset="-78"/>
            </a:endParaRPr>
          </a:p>
        </p:txBody>
      </p:sp>
      <p:sp>
        <p:nvSpPr>
          <p:cNvPr id="14339" name="Rectangle 3"/>
          <p:cNvSpPr>
            <a:spLocks noGrp="1" noChangeArrowheads="1"/>
          </p:cNvSpPr>
          <p:nvPr>
            <p:ph type="body" idx="1"/>
          </p:nvPr>
        </p:nvSpPr>
        <p:spPr>
          <a:xfrm>
            <a:off x="232834" y="942976"/>
            <a:ext cx="11959167" cy="5610225"/>
          </a:xfrm>
        </p:spPr>
        <p:txBody>
          <a:bodyPr/>
          <a:lstStyle/>
          <a:p>
            <a:pPr lvl="1" algn="just" rtl="1" eaLnBrk="1" hangingPunct="1">
              <a:lnSpc>
                <a:spcPct val="150000"/>
              </a:lnSpc>
              <a:buFontTx/>
              <a:buNone/>
              <a:defRPr/>
            </a:pPr>
            <a:endParaRPr lang="fa-IR" sz="3600" dirty="0" smtClean="0">
              <a:cs typeface="B Titr" pitchFamily="2" charset="-78"/>
            </a:endParaRPr>
          </a:p>
          <a:p>
            <a:pPr lvl="1" algn="ctr" eaLnBrk="1" hangingPunct="1">
              <a:buFontTx/>
              <a:buNone/>
              <a:defRPr/>
            </a:pPr>
            <a:endParaRPr lang="en-US" sz="3600" dirty="0" smtClean="0"/>
          </a:p>
        </p:txBody>
      </p:sp>
      <p:pic>
        <p:nvPicPr>
          <p:cNvPr id="26628" name="Picture 3"/>
          <p:cNvPicPr>
            <a:picLocks noChangeAspect="1" noChangeArrowheads="1"/>
          </p:cNvPicPr>
          <p:nvPr/>
        </p:nvPicPr>
        <p:blipFill>
          <a:blip r:embed="rId2"/>
          <a:srcRect/>
          <a:stretch>
            <a:fillRect/>
          </a:stretch>
        </p:blipFill>
        <p:spPr bwMode="auto">
          <a:xfrm>
            <a:off x="816865" y="1109472"/>
            <a:ext cx="10631423" cy="574852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4"/>
          <p:cNvSpPr txBox="1">
            <a:spLocks noChangeArrowheads="1"/>
          </p:cNvSpPr>
          <p:nvPr/>
        </p:nvSpPr>
        <p:spPr bwMode="auto">
          <a:xfrm>
            <a:off x="0" y="1"/>
            <a:ext cx="12192000" cy="5693866"/>
          </a:xfrm>
          <a:prstGeom prst="rect">
            <a:avLst/>
          </a:prstGeom>
          <a:noFill/>
          <a:ln w="9525">
            <a:noFill/>
            <a:miter lim="800000"/>
            <a:headEnd/>
            <a:tailEnd/>
          </a:ln>
        </p:spPr>
        <p:txBody>
          <a:bodyPr>
            <a:spAutoFit/>
          </a:bodyPr>
          <a:lstStyle/>
          <a:p>
            <a:pPr algn="just" rtl="1">
              <a:lnSpc>
                <a:spcPct val="150000"/>
              </a:lnSpc>
              <a:spcBef>
                <a:spcPct val="50000"/>
              </a:spcBef>
            </a:pPr>
            <a:r>
              <a:rPr lang="fa-IR" sz="3200" b="1" dirty="0">
                <a:solidFill>
                  <a:srgbClr val="7030A0"/>
                </a:solidFill>
                <a:cs typeface="B Titr" pitchFamily="2" charset="-78"/>
              </a:rPr>
              <a:t>چرا مسئولیم ازحادثه پیشگیری کنیم ...</a:t>
            </a:r>
          </a:p>
          <a:p>
            <a:pPr algn="just" rtl="1">
              <a:lnSpc>
                <a:spcPct val="200000"/>
              </a:lnSpc>
              <a:spcBef>
                <a:spcPct val="50000"/>
              </a:spcBef>
            </a:pPr>
            <a:r>
              <a:rPr lang="fa-IR" sz="2800" b="1" u="sng" dirty="0">
                <a:cs typeface="B Titr" pitchFamily="2" charset="-78"/>
              </a:rPr>
              <a:t>4- مسئوليت كاري </a:t>
            </a:r>
            <a:r>
              <a:rPr lang="fa-IR" sz="2800" b="1" dirty="0">
                <a:cs typeface="B Titr" pitchFamily="2" charset="-78"/>
              </a:rPr>
              <a:t>: هرسرپرست ومسئول كارگاه موظف است افراد تحت سرپرستي راازخطرات وحوادث احتمالي محيط كار مصون بدارد. </a:t>
            </a:r>
          </a:p>
          <a:p>
            <a:pPr algn="just" rtl="1">
              <a:lnSpc>
                <a:spcPct val="200000"/>
              </a:lnSpc>
              <a:spcBef>
                <a:spcPct val="50000"/>
              </a:spcBef>
            </a:pPr>
            <a:r>
              <a:rPr lang="fa-IR" sz="2800" b="1" dirty="0">
                <a:cs typeface="B Titr" pitchFamily="2" charset="-78"/>
              </a:rPr>
              <a:t>5- </a:t>
            </a:r>
            <a:r>
              <a:rPr lang="fa-IR" sz="2800" b="1" u="sng" dirty="0">
                <a:cs typeface="B Titr" pitchFamily="2" charset="-78"/>
              </a:rPr>
              <a:t>وظیفه شرعی </a:t>
            </a:r>
            <a:r>
              <a:rPr lang="fa-IR" sz="2800" b="1" dirty="0">
                <a:cs typeface="B Titr" pitchFamily="2" charset="-78"/>
              </a:rPr>
              <a:t>:حفاظت ازجان افراد،مواداوليه ،تجهيزات ومنابع بعنوان بيت المال وظيفه آحاد مسلمين است .</a:t>
            </a:r>
          </a:p>
          <a:p>
            <a:pPr algn="just" rtl="1">
              <a:lnSpc>
                <a:spcPct val="200000"/>
              </a:lnSpc>
              <a:spcBef>
                <a:spcPct val="50000"/>
              </a:spcBef>
            </a:pPr>
            <a:r>
              <a:rPr lang="fa-IR" sz="2800" b="1" dirty="0">
                <a:cs typeface="B Titr" pitchFamily="2" charset="-78"/>
              </a:rPr>
              <a:t>6- </a:t>
            </a:r>
            <a:r>
              <a:rPr lang="fa-IR" sz="2800" b="1" u="sng" dirty="0">
                <a:cs typeface="B Titr" pitchFamily="2" charset="-78"/>
              </a:rPr>
              <a:t>پاسخگویی : </a:t>
            </a:r>
            <a:r>
              <a:rPr lang="fa-IR" sz="2800" b="1" dirty="0">
                <a:cs typeface="B Titr" pitchFamily="2" charset="-78"/>
              </a:rPr>
              <a:t>كليه افراد بلحاظ مسئوليت هاي فوق درقبال محاكم مختلف پاسخگوهستند.</a:t>
            </a:r>
            <a:endParaRPr lang="en-US" sz="2800" b="1" dirty="0">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52226">
                                            <p:txEl>
                                              <p:pRg st="1" end="1"/>
                                            </p:txEl>
                                          </p:spTgt>
                                        </p:tgtEl>
                                        <p:attrNameLst>
                                          <p:attrName>style.visibility</p:attrName>
                                        </p:attrNameLst>
                                      </p:cBhvr>
                                      <p:to>
                                        <p:strVal val="visible"/>
                                      </p:to>
                                    </p:set>
                                    <p:animEffect transition="in" filter="wheel(4)">
                                      <p:cBhvr>
                                        <p:cTn id="7" dur="2000"/>
                                        <p:tgtEl>
                                          <p:spTgt spid="5222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52226">
                                            <p:txEl>
                                              <p:pRg st="2" end="2"/>
                                            </p:txEl>
                                          </p:spTgt>
                                        </p:tgtEl>
                                        <p:attrNameLst>
                                          <p:attrName>style.visibility</p:attrName>
                                        </p:attrNameLst>
                                      </p:cBhvr>
                                      <p:to>
                                        <p:strVal val="visible"/>
                                      </p:to>
                                    </p:set>
                                    <p:animEffect transition="in" filter="strips(downLeft)">
                                      <p:cBhvr>
                                        <p:cTn id="12" dur="500"/>
                                        <p:tgtEl>
                                          <p:spTgt spid="5222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2226">
                                            <p:txEl>
                                              <p:pRg st="3" end="3"/>
                                            </p:txEl>
                                          </p:spTgt>
                                        </p:tgtEl>
                                        <p:attrNameLst>
                                          <p:attrName>style.visibility</p:attrName>
                                        </p:attrNameLst>
                                      </p:cBhvr>
                                      <p:to>
                                        <p:strVal val="visible"/>
                                      </p:to>
                                    </p:set>
                                    <p:anim calcmode="lin" valueType="num">
                                      <p:cBhvr additive="base">
                                        <p:cTn id="17" dur="500" fill="hold"/>
                                        <p:tgtEl>
                                          <p:spTgt spid="52226">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222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8" descr="J0297551"/>
          <p:cNvPicPr>
            <a:picLocks noChangeAspect="1" noChangeArrowheads="1"/>
          </p:cNvPicPr>
          <p:nvPr/>
        </p:nvPicPr>
        <p:blipFill>
          <a:blip r:embed="rId2"/>
          <a:srcRect/>
          <a:stretch>
            <a:fillRect/>
          </a:stretch>
        </p:blipFill>
        <p:spPr bwMode="auto">
          <a:xfrm>
            <a:off x="0" y="3670181"/>
            <a:ext cx="5835904" cy="3259415"/>
          </a:xfrm>
          <a:prstGeom prst="rect">
            <a:avLst/>
          </a:prstGeom>
          <a:noFill/>
          <a:ln w="9525">
            <a:noFill/>
            <a:miter lim="800000"/>
            <a:headEnd/>
            <a:tailEnd/>
          </a:ln>
        </p:spPr>
      </p:pic>
      <p:sp>
        <p:nvSpPr>
          <p:cNvPr id="23556" name="AutoShape 9"/>
          <p:cNvSpPr>
            <a:spLocks noChangeArrowheads="1"/>
          </p:cNvSpPr>
          <p:nvPr/>
        </p:nvSpPr>
        <p:spPr bwMode="auto">
          <a:xfrm>
            <a:off x="8229600" y="0"/>
            <a:ext cx="3962400" cy="3258312"/>
          </a:xfrm>
          <a:prstGeom prst="cloudCallout">
            <a:avLst>
              <a:gd name="adj1" fmla="val -133921"/>
              <a:gd name="adj2" fmla="val 53125"/>
            </a:avLst>
          </a:prstGeom>
          <a:solidFill>
            <a:schemeClr val="accent1"/>
          </a:solidFill>
          <a:ln w="9525">
            <a:solidFill>
              <a:schemeClr val="tx1"/>
            </a:solidFill>
            <a:round/>
            <a:headEnd/>
            <a:tailEnd/>
          </a:ln>
        </p:spPr>
        <p:txBody>
          <a:bodyPr/>
          <a:lstStyle/>
          <a:p>
            <a:pPr algn="ctr"/>
            <a:endParaRPr lang="fa-IR" sz="3600" b="1" dirty="0" smtClean="0"/>
          </a:p>
          <a:p>
            <a:pPr algn="r" rtl="1"/>
            <a:r>
              <a:rPr lang="fa-IR" sz="3600" b="1" dirty="0" smtClean="0"/>
              <a:t> </a:t>
            </a:r>
            <a:r>
              <a:rPr lang="fa-IR" sz="5400" b="1" dirty="0" smtClean="0">
                <a:cs typeface="B Jadid" pitchFamily="2" charset="-78"/>
              </a:rPr>
              <a:t>تعاریف</a:t>
            </a:r>
            <a:endParaRPr lang="en-US" sz="5400" b="1" dirty="0">
              <a:cs typeface="B Jadid" pitchFamily="2" charset="-78"/>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2"/>
          <p:cNvSpPr>
            <a:spLocks noGrp="1"/>
          </p:cNvSpPr>
          <p:nvPr>
            <p:ph type="sldNum" sz="quarter" idx="12"/>
          </p:nvPr>
        </p:nvSpPr>
        <p:spPr>
          <a:xfrm>
            <a:off x="4572000" y="6245225"/>
            <a:ext cx="3860800" cy="476250"/>
          </a:xfrm>
        </p:spPr>
        <p:txBody>
          <a:bodyPr/>
          <a:lstStyle/>
          <a:p>
            <a:pPr algn="ctr">
              <a:defRPr/>
            </a:pPr>
            <a:fld id="{71188416-96B4-4EA2-8510-0D30132A7345}" type="slidenum">
              <a:rPr lang="ar-SA" altLang="en-US" smtClean="0"/>
              <a:pPr algn="ctr">
                <a:defRPr/>
              </a:pPr>
              <a:t>42</a:t>
            </a:fld>
            <a:endParaRPr lang="en-US" altLang="en-US" smtClean="0"/>
          </a:p>
        </p:txBody>
      </p:sp>
      <p:sp>
        <p:nvSpPr>
          <p:cNvPr id="36867" name="Text Box 4"/>
          <p:cNvSpPr txBox="1">
            <a:spLocks noChangeArrowheads="1"/>
          </p:cNvSpPr>
          <p:nvPr/>
        </p:nvSpPr>
        <p:spPr bwMode="auto">
          <a:xfrm>
            <a:off x="224368" y="304800"/>
            <a:ext cx="11459633" cy="1865126"/>
          </a:xfrm>
          <a:prstGeom prst="rect">
            <a:avLst/>
          </a:prstGeom>
          <a:noFill/>
          <a:ln w="76200" cmpd="tri">
            <a:noFill/>
            <a:miter lim="800000"/>
            <a:headEnd/>
            <a:tailEnd/>
          </a:ln>
        </p:spPr>
        <p:txBody>
          <a:bodyPr>
            <a:spAutoFit/>
          </a:bodyPr>
          <a:lstStyle/>
          <a:p>
            <a:pPr rtl="1" eaLnBrk="0" hangingPunct="0">
              <a:lnSpc>
                <a:spcPct val="120000"/>
              </a:lnSpc>
              <a:spcBef>
                <a:spcPct val="50000"/>
              </a:spcBef>
            </a:pPr>
            <a:r>
              <a:rPr lang="en-US" altLang="en-US" sz="3200" b="1" i="1" dirty="0">
                <a:solidFill>
                  <a:schemeClr val="accent6">
                    <a:lumMod val="50000"/>
                  </a:schemeClr>
                </a:solidFill>
                <a:cs typeface="Nazanin" pitchFamily="2" charset="-78"/>
              </a:rPr>
              <a:t>Hazard : source or  situation with a potential for harm in terms of injury or ill </a:t>
            </a:r>
            <a:r>
              <a:rPr lang="en-US" altLang="en-US" sz="3200" b="1" i="1" dirty="0" err="1">
                <a:solidFill>
                  <a:schemeClr val="accent6">
                    <a:lumMod val="50000"/>
                  </a:schemeClr>
                </a:solidFill>
                <a:cs typeface="Nazanin" pitchFamily="2" charset="-78"/>
              </a:rPr>
              <a:t>health,damage</a:t>
            </a:r>
            <a:r>
              <a:rPr lang="en-US" altLang="en-US" sz="3200" b="1" i="1" dirty="0">
                <a:solidFill>
                  <a:schemeClr val="accent6">
                    <a:lumMod val="50000"/>
                  </a:schemeClr>
                </a:solidFill>
                <a:cs typeface="Nazanin" pitchFamily="2" charset="-78"/>
              </a:rPr>
              <a:t> to property, damage top the workplace environment, or a combination </a:t>
            </a:r>
          </a:p>
        </p:txBody>
      </p:sp>
      <p:sp>
        <p:nvSpPr>
          <p:cNvPr id="1235974" name="Text Box 6"/>
          <p:cNvSpPr txBox="1">
            <a:spLocks noChangeArrowheads="1"/>
          </p:cNvSpPr>
          <p:nvPr/>
        </p:nvSpPr>
        <p:spPr bwMode="auto">
          <a:xfrm>
            <a:off x="146304" y="3214689"/>
            <a:ext cx="11880596" cy="2123658"/>
          </a:xfrm>
          <a:prstGeom prst="rect">
            <a:avLst/>
          </a:prstGeom>
          <a:noFill/>
          <a:ln w="9525">
            <a:noFill/>
            <a:miter lim="800000"/>
            <a:headEnd/>
            <a:tailEnd/>
          </a:ln>
          <a:effectLst/>
        </p:spPr>
        <p:txBody>
          <a:bodyPr wrap="square">
            <a:spAutoFit/>
          </a:bodyPr>
          <a:lstStyle/>
          <a:p>
            <a:pPr algn="just" rtl="1" eaLnBrk="0" hangingPunct="0">
              <a:lnSpc>
                <a:spcPct val="150000"/>
              </a:lnSpc>
              <a:spcBef>
                <a:spcPct val="50000"/>
              </a:spcBef>
              <a:defRPr/>
            </a:pPr>
            <a:r>
              <a:rPr lang="ar-SA" sz="4400" b="1" dirty="0" smtClean="0">
                <a:effectLst>
                  <a:outerShdw blurRad="38100" dist="38100" dir="2700000" algn="tl">
                    <a:srgbClr val="C0C0C0"/>
                  </a:outerShdw>
                </a:effectLst>
                <a:latin typeface="Arial" charset="0"/>
                <a:cs typeface="B Titr" pitchFamily="2" charset="-78"/>
              </a:rPr>
              <a:t>خطر</a:t>
            </a:r>
            <a:r>
              <a:rPr lang="fa-IR" sz="4400" b="1" dirty="0" smtClean="0">
                <a:effectLst>
                  <a:outerShdw blurRad="38100" dist="38100" dir="2700000" algn="tl">
                    <a:srgbClr val="C0C0C0"/>
                  </a:outerShdw>
                </a:effectLst>
                <a:latin typeface="Arial" charset="0"/>
                <a:cs typeface="B Titr" pitchFamily="2" charset="-78"/>
              </a:rPr>
              <a:t>بالقوه </a:t>
            </a:r>
            <a:r>
              <a:rPr lang="ar-SA" sz="4400" b="1" dirty="0" smtClean="0">
                <a:effectLst>
                  <a:outerShdw blurRad="38100" dist="38100" dir="2700000" algn="tl">
                    <a:srgbClr val="C0C0C0"/>
                  </a:outerShdw>
                </a:effectLst>
                <a:latin typeface="Arial" charset="0"/>
                <a:cs typeface="B Titr" pitchFamily="2" charset="-78"/>
              </a:rPr>
              <a:t>: </a:t>
            </a:r>
            <a:r>
              <a:rPr lang="ar-SA" sz="4400" b="1" dirty="0">
                <a:effectLst>
                  <a:outerShdw blurRad="38100" dist="38100" dir="2700000" algn="tl">
                    <a:srgbClr val="C0C0C0"/>
                  </a:outerShdw>
                </a:effectLst>
                <a:latin typeface="Arial" charset="0"/>
                <a:cs typeface="B Titr" pitchFamily="2" charset="-78"/>
              </a:rPr>
              <a:t>موقعيت يا منبع </a:t>
            </a:r>
            <a:r>
              <a:rPr lang="ar-SA" sz="4400" b="1" dirty="0" smtClean="0">
                <a:effectLst>
                  <a:outerShdw blurRad="38100" dist="38100" dir="2700000" algn="tl">
                    <a:srgbClr val="C0C0C0"/>
                  </a:outerShdw>
                </a:effectLst>
                <a:latin typeface="Arial" charset="0"/>
                <a:cs typeface="B Titr" pitchFamily="2" charset="-78"/>
              </a:rPr>
              <a:t>بال</a:t>
            </a:r>
            <a:r>
              <a:rPr lang="fa-IR" sz="4400" b="1" dirty="0" smtClean="0">
                <a:effectLst>
                  <a:outerShdw blurRad="38100" dist="38100" dir="2700000" algn="tl">
                    <a:srgbClr val="C0C0C0"/>
                  </a:outerShdw>
                </a:effectLst>
                <a:latin typeface="Arial" charset="0"/>
                <a:cs typeface="B Titr" pitchFamily="2" charset="-78"/>
              </a:rPr>
              <a:t>فعل</a:t>
            </a:r>
            <a:r>
              <a:rPr lang="ar-SA" sz="4400" b="1" dirty="0" smtClean="0">
                <a:effectLst>
                  <a:outerShdw blurRad="38100" dist="38100" dir="2700000" algn="tl">
                    <a:srgbClr val="C0C0C0"/>
                  </a:outerShdw>
                </a:effectLst>
                <a:latin typeface="Arial" charset="0"/>
                <a:cs typeface="B Titr" pitchFamily="2" charset="-78"/>
              </a:rPr>
              <a:t> </a:t>
            </a:r>
            <a:r>
              <a:rPr lang="ar-SA" sz="4400" b="1" dirty="0">
                <a:effectLst>
                  <a:outerShdw blurRad="38100" dist="38100" dir="2700000" algn="tl">
                    <a:srgbClr val="C0C0C0"/>
                  </a:outerShdw>
                </a:effectLst>
                <a:latin typeface="Arial" charset="0"/>
                <a:cs typeface="B Titr" pitchFamily="2" charset="-78"/>
              </a:rPr>
              <a:t>ايجاد خسارت و يا بيماري، تخريب اموال، تخريب محيط كار و يا تركيبي از آنها</a:t>
            </a:r>
            <a:r>
              <a:rPr lang="en-US" sz="4400" b="1" dirty="0">
                <a:effectLst>
                  <a:outerShdw blurRad="38100" dist="38100" dir="2700000" algn="tl">
                    <a:srgbClr val="C0C0C0"/>
                  </a:outerShdw>
                </a:effectLst>
                <a:latin typeface="Arial" charset="0"/>
                <a:cs typeface="B Titr" pitchFamily="2" charset="-78"/>
              </a:rPr>
              <a:t> </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2"/>
          <p:cNvSpPr>
            <a:spLocks noGrp="1"/>
          </p:cNvSpPr>
          <p:nvPr>
            <p:ph type="sldNum" sz="quarter" idx="12"/>
          </p:nvPr>
        </p:nvSpPr>
        <p:spPr>
          <a:xfrm>
            <a:off x="4572000" y="6245225"/>
            <a:ext cx="3860800" cy="476250"/>
          </a:xfrm>
        </p:spPr>
        <p:txBody>
          <a:bodyPr/>
          <a:lstStyle/>
          <a:p>
            <a:pPr algn="ctr">
              <a:defRPr/>
            </a:pPr>
            <a:fld id="{49327AA3-CB16-4E51-8B7B-8B057FE8F0CC}" type="slidenum">
              <a:rPr lang="ar-SA" altLang="en-US" smtClean="0"/>
              <a:pPr algn="ctr">
                <a:defRPr/>
              </a:pPr>
              <a:t>43</a:t>
            </a:fld>
            <a:endParaRPr lang="en-US" altLang="en-US" smtClean="0"/>
          </a:p>
        </p:txBody>
      </p:sp>
      <p:sp>
        <p:nvSpPr>
          <p:cNvPr id="1330178" name="Text Box 2"/>
          <p:cNvSpPr txBox="1">
            <a:spLocks noChangeArrowheads="1"/>
          </p:cNvSpPr>
          <p:nvPr/>
        </p:nvSpPr>
        <p:spPr bwMode="auto">
          <a:xfrm>
            <a:off x="170688" y="304800"/>
            <a:ext cx="11843512" cy="2585323"/>
          </a:xfrm>
          <a:prstGeom prst="rect">
            <a:avLst/>
          </a:prstGeom>
          <a:noFill/>
          <a:ln w="9525">
            <a:noFill/>
            <a:miter lim="800000"/>
            <a:headEnd/>
            <a:tailEnd/>
          </a:ln>
          <a:effectLst/>
        </p:spPr>
        <p:txBody>
          <a:bodyPr wrap="square">
            <a:spAutoFit/>
          </a:bodyPr>
          <a:lstStyle/>
          <a:p>
            <a:pPr algn="just" rtl="1" eaLnBrk="0" hangingPunct="0">
              <a:lnSpc>
                <a:spcPct val="150000"/>
              </a:lnSpc>
              <a:spcBef>
                <a:spcPct val="50000"/>
              </a:spcBef>
              <a:defRPr/>
            </a:pPr>
            <a:r>
              <a:rPr lang="ar-SA" sz="3600" b="1" dirty="0">
                <a:effectLst>
                  <a:outerShdw blurRad="38100" dist="38100" dir="2700000" algn="tl">
                    <a:srgbClr val="C0C0C0"/>
                  </a:outerShdw>
                </a:effectLst>
                <a:latin typeface="Arial" charset="0"/>
                <a:cs typeface="B Titr" pitchFamily="2" charset="-78"/>
              </a:rPr>
              <a:t>خطر</a:t>
            </a:r>
            <a:r>
              <a:rPr lang="fa-IR" sz="3600" b="1" dirty="0">
                <a:effectLst>
                  <a:outerShdw blurRad="38100" dist="38100" dir="2700000" algn="tl">
                    <a:srgbClr val="C0C0C0"/>
                  </a:outerShdw>
                </a:effectLst>
                <a:latin typeface="Arial" charset="0"/>
                <a:cs typeface="B Titr" pitchFamily="2" charset="-78"/>
              </a:rPr>
              <a:t> (</a:t>
            </a:r>
            <a:r>
              <a:rPr lang="en-US" sz="3600" b="1" dirty="0">
                <a:effectLst>
                  <a:outerShdw blurRad="38100" dist="38100" dir="2700000" algn="tl">
                    <a:srgbClr val="C0C0C0"/>
                  </a:outerShdw>
                </a:effectLst>
                <a:latin typeface="Arial" charset="0"/>
                <a:cs typeface="B Titr" pitchFamily="2" charset="-78"/>
              </a:rPr>
              <a:t>Danger </a:t>
            </a:r>
            <a:r>
              <a:rPr lang="fa-IR" sz="3600" b="1" dirty="0">
                <a:effectLst>
                  <a:outerShdw blurRad="38100" dist="38100" dir="2700000" algn="tl">
                    <a:srgbClr val="C0C0C0"/>
                  </a:outerShdw>
                </a:effectLst>
                <a:latin typeface="Arial" charset="0"/>
                <a:cs typeface="B Titr" pitchFamily="2" charset="-78"/>
              </a:rPr>
              <a:t> )</a:t>
            </a:r>
            <a:r>
              <a:rPr lang="ar-SA" sz="3600" b="1" dirty="0">
                <a:effectLst>
                  <a:outerShdw blurRad="38100" dist="38100" dir="2700000" algn="tl">
                    <a:srgbClr val="C0C0C0"/>
                  </a:outerShdw>
                </a:effectLst>
                <a:latin typeface="Arial" charset="0"/>
                <a:cs typeface="B Titr" pitchFamily="2" charset="-78"/>
              </a:rPr>
              <a:t> عوامل </a:t>
            </a:r>
            <a:r>
              <a:rPr lang="ar-SA" sz="3600" b="1" dirty="0" smtClean="0">
                <a:effectLst>
                  <a:outerShdw blurRad="38100" dist="38100" dir="2700000" algn="tl">
                    <a:srgbClr val="C0C0C0"/>
                  </a:outerShdw>
                </a:effectLst>
                <a:latin typeface="Arial" charset="0"/>
                <a:cs typeface="B Titr" pitchFamily="2" charset="-78"/>
              </a:rPr>
              <a:t>بال</a:t>
            </a:r>
            <a:r>
              <a:rPr lang="fa-IR" sz="3600" b="1" dirty="0" smtClean="0">
                <a:effectLst>
                  <a:outerShdw blurRad="38100" dist="38100" dir="2700000" algn="tl">
                    <a:srgbClr val="C0C0C0"/>
                  </a:outerShdw>
                </a:effectLst>
                <a:latin typeface="Arial" charset="0"/>
                <a:cs typeface="B Titr" pitchFamily="2" charset="-78"/>
              </a:rPr>
              <a:t>فعل</a:t>
            </a:r>
            <a:r>
              <a:rPr lang="ar-SA" sz="3600" b="1" dirty="0" smtClean="0">
                <a:effectLst>
                  <a:outerShdw blurRad="38100" dist="38100" dir="2700000" algn="tl">
                    <a:srgbClr val="C0C0C0"/>
                  </a:outerShdw>
                </a:effectLst>
                <a:latin typeface="Arial" charset="0"/>
                <a:cs typeface="B Titr" pitchFamily="2" charset="-78"/>
              </a:rPr>
              <a:t> </a:t>
            </a:r>
            <a:r>
              <a:rPr lang="ar-SA" sz="3600" b="1" dirty="0">
                <a:effectLst>
                  <a:outerShdw blurRad="38100" dist="38100" dir="2700000" algn="tl">
                    <a:srgbClr val="C0C0C0"/>
                  </a:outerShdw>
                </a:effectLst>
                <a:latin typeface="Arial" charset="0"/>
                <a:cs typeface="B Titr" pitchFamily="2" charset="-78"/>
              </a:rPr>
              <a:t>آسيب رسان، به عواملي اطلاق مي شود كه سبب بيماري، آسيب، صدمه به تجهيزات كارخانه، محصول، محيط زيست ويا ازبين رفتن توليد وافزايش پرداخت خسارتهاي مرتبط مي‌گردد</a:t>
            </a:r>
            <a:r>
              <a:rPr lang="en-US" sz="3600" b="1" dirty="0">
                <a:effectLst>
                  <a:outerShdw blurRad="38100" dist="38100" dir="2700000" algn="tl">
                    <a:srgbClr val="C0C0C0"/>
                  </a:outerShdw>
                </a:effectLst>
                <a:latin typeface="Arial" charset="0"/>
                <a:cs typeface="B Titr" pitchFamily="2" charset="-78"/>
              </a:rPr>
              <a:t>. </a:t>
            </a:r>
          </a:p>
        </p:txBody>
      </p:sp>
      <p:pic>
        <p:nvPicPr>
          <p:cNvPr id="100353" name="Picture 1"/>
          <p:cNvPicPr>
            <a:picLocks noChangeAspect="1" noChangeArrowheads="1"/>
          </p:cNvPicPr>
          <p:nvPr/>
        </p:nvPicPr>
        <p:blipFill>
          <a:blip r:embed="rId2"/>
          <a:srcRect/>
          <a:stretch>
            <a:fillRect/>
          </a:stretch>
        </p:blipFill>
        <p:spPr bwMode="auto">
          <a:xfrm>
            <a:off x="3352800" y="2921000"/>
            <a:ext cx="5461000" cy="39370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2"/>
          <p:cNvSpPr>
            <a:spLocks noGrp="1"/>
          </p:cNvSpPr>
          <p:nvPr>
            <p:ph type="sldNum" sz="quarter" idx="12"/>
          </p:nvPr>
        </p:nvSpPr>
        <p:spPr>
          <a:xfrm>
            <a:off x="4572000" y="6245225"/>
            <a:ext cx="3860800" cy="476250"/>
          </a:xfrm>
        </p:spPr>
        <p:txBody>
          <a:bodyPr/>
          <a:lstStyle/>
          <a:p>
            <a:pPr algn="ctr">
              <a:defRPr/>
            </a:pPr>
            <a:fld id="{B5BD1A98-FB3F-464D-BB64-FCBBAACBA7A8}" type="slidenum">
              <a:rPr lang="ar-SA" altLang="en-US" smtClean="0"/>
              <a:pPr algn="ctr">
                <a:defRPr/>
              </a:pPr>
              <a:t>44</a:t>
            </a:fld>
            <a:endParaRPr lang="en-US" altLang="en-US" smtClean="0"/>
          </a:p>
        </p:txBody>
      </p:sp>
      <p:sp>
        <p:nvSpPr>
          <p:cNvPr id="1244162" name="Rectangle 2"/>
          <p:cNvSpPr>
            <a:spLocks noChangeArrowheads="1"/>
          </p:cNvSpPr>
          <p:nvPr/>
        </p:nvSpPr>
        <p:spPr bwMode="auto">
          <a:xfrm>
            <a:off x="0" y="0"/>
            <a:ext cx="12192000" cy="6182106"/>
          </a:xfrm>
          <a:prstGeom prst="rect">
            <a:avLst/>
          </a:prstGeom>
          <a:noFill/>
          <a:ln w="9525">
            <a:noFill/>
            <a:miter lim="800000"/>
            <a:headEnd/>
            <a:tailEnd/>
          </a:ln>
          <a:effectLst/>
        </p:spPr>
        <p:txBody>
          <a:bodyPr lIns="87277" tIns="43639" rIns="87277" bIns="43639" anchor="ctr">
            <a:spAutoFit/>
          </a:bodyPr>
          <a:lstStyle/>
          <a:p>
            <a:pPr algn="just" rtl="1" eaLnBrk="0" hangingPunct="0">
              <a:spcBef>
                <a:spcPct val="50000"/>
              </a:spcBef>
              <a:buClr>
                <a:srgbClr val="0000CC"/>
              </a:buClr>
              <a:buFont typeface="Monotype Sorts" charset="0"/>
              <a:buNone/>
              <a:defRPr/>
            </a:pPr>
            <a:r>
              <a:rPr lang="en-US" sz="3600" b="1" dirty="0">
                <a:solidFill>
                  <a:srgbClr val="C00000"/>
                </a:solidFill>
                <a:effectLst>
                  <a:outerShdw blurRad="38100" dist="38100" dir="2700000" algn="tl">
                    <a:srgbClr val="C0C0C0"/>
                  </a:outerShdw>
                </a:effectLst>
                <a:latin typeface="Arial" charset="0"/>
                <a:cs typeface="B Nazanin" pitchFamily="2" charset="-78"/>
              </a:rPr>
              <a:t>Incident</a:t>
            </a:r>
            <a:r>
              <a:rPr lang="fa-IR" sz="3600" b="1" dirty="0">
                <a:solidFill>
                  <a:srgbClr val="C00000"/>
                </a:solidFill>
                <a:effectLst>
                  <a:outerShdw blurRad="38100" dist="38100" dir="2700000" algn="tl">
                    <a:srgbClr val="C0C0C0"/>
                  </a:outerShdw>
                </a:effectLst>
                <a:latin typeface="Arial" charset="0"/>
                <a:cs typeface="B Nazanin" pitchFamily="2" charset="-78"/>
              </a:rPr>
              <a:t> </a:t>
            </a:r>
            <a:r>
              <a:rPr lang="en-US" sz="3600" b="1" dirty="0">
                <a:solidFill>
                  <a:srgbClr val="C00000"/>
                </a:solidFill>
                <a:effectLst>
                  <a:outerShdw blurRad="38100" dist="38100" dir="2700000" algn="tl">
                    <a:srgbClr val="C0C0C0"/>
                  </a:outerShdw>
                </a:effectLst>
                <a:latin typeface="Arial" charset="0"/>
                <a:cs typeface="B Nazanin" pitchFamily="2" charset="-78"/>
              </a:rPr>
              <a:t>:</a:t>
            </a:r>
          </a:p>
          <a:p>
            <a:pPr algn="just" rtl="1" eaLnBrk="0" hangingPunct="0">
              <a:spcBef>
                <a:spcPct val="50000"/>
              </a:spcBef>
              <a:buClr>
                <a:srgbClr val="0000CC"/>
              </a:buClr>
              <a:buFont typeface="Monotype Sorts" charset="0"/>
              <a:buNone/>
              <a:defRPr/>
            </a:pPr>
            <a:r>
              <a:rPr lang="ar-SA" altLang="en-US" sz="3200" b="1" dirty="0">
                <a:effectLst>
                  <a:outerShdw blurRad="38100" dist="38100" dir="2700000" algn="tl">
                    <a:srgbClr val="C0C0C0"/>
                  </a:outerShdw>
                </a:effectLst>
                <a:latin typeface="Arial" charset="0"/>
                <a:cs typeface="B Nazanin" pitchFamily="2" charset="-78"/>
              </a:rPr>
              <a:t>رخداد يا زنجيره اي از رويدادهائي است كه سبب مي</a:t>
            </a:r>
            <a:r>
              <a:rPr lang="ar-SA" altLang="en-US" sz="3200" b="1" dirty="0">
                <a:effectLst>
                  <a:outerShdw blurRad="38100" dist="38100" dir="2700000" algn="tl">
                    <a:srgbClr val="C0C0C0"/>
                  </a:outerShdw>
                </a:effectLst>
                <a:latin typeface="Arial" charset="0"/>
                <a:cs typeface="Roya" pitchFamily="2" charset="-78"/>
              </a:rPr>
              <a:t>‌</a:t>
            </a:r>
            <a:r>
              <a:rPr lang="ar-SA" altLang="en-US" sz="3200" b="1" dirty="0">
                <a:effectLst>
                  <a:outerShdw blurRad="38100" dist="38100" dir="2700000" algn="tl">
                    <a:srgbClr val="C0C0C0"/>
                  </a:outerShdw>
                </a:effectLst>
                <a:latin typeface="Arial" charset="0"/>
                <a:cs typeface="B Nazanin" pitchFamily="2" charset="-78"/>
              </a:rPr>
              <a:t>شود يا مي</a:t>
            </a:r>
            <a:r>
              <a:rPr lang="ar-SA" altLang="en-US" sz="3200" b="1" dirty="0">
                <a:effectLst>
                  <a:outerShdw blurRad="38100" dist="38100" dir="2700000" algn="tl">
                    <a:srgbClr val="C0C0C0"/>
                  </a:outerShdw>
                </a:effectLst>
                <a:latin typeface="Arial" charset="0"/>
                <a:cs typeface="Roya" pitchFamily="2" charset="-78"/>
              </a:rPr>
              <a:t>‌</a:t>
            </a:r>
            <a:r>
              <a:rPr lang="ar-SA" altLang="en-US" sz="3200" b="1" dirty="0">
                <a:effectLst>
                  <a:outerShdw blurRad="38100" dist="38100" dir="2700000" algn="tl">
                    <a:srgbClr val="C0C0C0"/>
                  </a:outerShdw>
                </a:effectLst>
                <a:latin typeface="Arial" charset="0"/>
                <a:cs typeface="B Nazanin" pitchFamily="2" charset="-78"/>
              </a:rPr>
              <a:t>تواند سبب آسيب، بيماري ويا صدمه به سرمايه، محيط زيست يا شخص ثالث گردد</a:t>
            </a:r>
            <a:r>
              <a:rPr lang="en-US" altLang="en-US" sz="3200" b="1" dirty="0">
                <a:effectLst>
                  <a:outerShdw blurRad="38100" dist="38100" dir="2700000" algn="tl">
                    <a:srgbClr val="C0C0C0"/>
                  </a:outerShdw>
                </a:effectLst>
                <a:latin typeface="Arial" charset="0"/>
                <a:cs typeface="B Nazanin" pitchFamily="2" charset="-78"/>
              </a:rPr>
              <a:t>.</a:t>
            </a:r>
            <a:endParaRPr lang="fa-IR" altLang="en-US" sz="3200" b="1" dirty="0">
              <a:effectLst>
                <a:outerShdw blurRad="38100" dist="38100" dir="2700000" algn="tl">
                  <a:srgbClr val="C0C0C0"/>
                </a:outerShdw>
              </a:effectLst>
              <a:latin typeface="Arial" charset="0"/>
              <a:cs typeface="B Nazanin" pitchFamily="2" charset="-78"/>
            </a:endParaRPr>
          </a:p>
          <a:p>
            <a:pPr algn="just" rtl="1" eaLnBrk="0" hangingPunct="0">
              <a:spcBef>
                <a:spcPct val="50000"/>
              </a:spcBef>
              <a:buClr>
                <a:srgbClr val="0000CC"/>
              </a:buClr>
              <a:defRPr/>
            </a:pPr>
            <a:r>
              <a:rPr lang="en-US" altLang="en-US" sz="3600" b="1" dirty="0">
                <a:solidFill>
                  <a:srgbClr val="C00000"/>
                </a:solidFill>
                <a:effectLst>
                  <a:outerShdw blurRad="38100" dist="38100" dir="2700000" algn="tl">
                    <a:srgbClr val="C0C0C0"/>
                  </a:outerShdw>
                </a:effectLst>
                <a:latin typeface="Arial" charset="0"/>
                <a:cs typeface="B Nazanin" pitchFamily="2" charset="-78"/>
              </a:rPr>
              <a:t>Accident</a:t>
            </a:r>
            <a:r>
              <a:rPr lang="fa-IR" altLang="en-US" sz="3600" b="1" dirty="0">
                <a:solidFill>
                  <a:srgbClr val="C00000"/>
                </a:solidFill>
                <a:effectLst>
                  <a:outerShdw blurRad="38100" dist="38100" dir="2700000" algn="tl">
                    <a:srgbClr val="C0C0C0"/>
                  </a:outerShdw>
                </a:effectLst>
                <a:latin typeface="Arial" charset="0"/>
                <a:cs typeface="B Nazanin" pitchFamily="2" charset="-78"/>
              </a:rPr>
              <a:t> </a:t>
            </a:r>
            <a:r>
              <a:rPr lang="en-US" altLang="en-US" sz="3600" b="1" dirty="0">
                <a:solidFill>
                  <a:srgbClr val="C00000"/>
                </a:solidFill>
                <a:effectLst>
                  <a:outerShdw blurRad="38100" dist="38100" dir="2700000" algn="tl">
                    <a:srgbClr val="C0C0C0"/>
                  </a:outerShdw>
                </a:effectLst>
                <a:latin typeface="Arial" charset="0"/>
                <a:cs typeface="B Nazanin" pitchFamily="2" charset="-78"/>
              </a:rPr>
              <a:t>:</a:t>
            </a:r>
            <a:endParaRPr lang="fa-IR" altLang="en-US" sz="3600" b="1" dirty="0">
              <a:solidFill>
                <a:srgbClr val="C00000"/>
              </a:solidFill>
              <a:effectLst>
                <a:outerShdw blurRad="38100" dist="38100" dir="2700000" algn="tl">
                  <a:srgbClr val="C0C0C0"/>
                </a:outerShdw>
              </a:effectLst>
              <a:latin typeface="Arial" charset="0"/>
              <a:cs typeface="B Nazanin" pitchFamily="2" charset="-78"/>
            </a:endParaRPr>
          </a:p>
          <a:p>
            <a:pPr algn="just" rtl="1" eaLnBrk="0" hangingPunct="0">
              <a:spcBef>
                <a:spcPct val="50000"/>
              </a:spcBef>
              <a:buClr>
                <a:srgbClr val="0000CC"/>
              </a:buClr>
              <a:defRPr/>
            </a:pPr>
            <a:r>
              <a:rPr lang="ar-SA" altLang="en-US" sz="3200" b="1" dirty="0">
                <a:effectLst>
                  <a:outerShdw blurRad="38100" dist="38100" dir="2700000" algn="tl">
                    <a:srgbClr val="C0C0C0"/>
                  </a:outerShdw>
                </a:effectLst>
                <a:latin typeface="Arial" charset="0"/>
                <a:cs typeface="B Nazanin" pitchFamily="2" charset="-78"/>
              </a:rPr>
              <a:t>حادثه: اتفاق ناخواسته اي كه منجر به مرگ، بيماري، صدمه، زيان و ساير خسارات گردد</a:t>
            </a:r>
            <a:r>
              <a:rPr lang="en-US" altLang="en-US" sz="3200" b="1" dirty="0">
                <a:effectLst>
                  <a:outerShdw blurRad="38100" dist="38100" dir="2700000" algn="tl">
                    <a:srgbClr val="C0C0C0"/>
                  </a:outerShdw>
                </a:effectLst>
                <a:latin typeface="Arial" charset="0"/>
                <a:cs typeface="B Nazanin" pitchFamily="2" charset="-78"/>
              </a:rPr>
              <a:t>. </a:t>
            </a:r>
            <a:endParaRPr lang="fa-IR" altLang="en-US" sz="3200" b="1" dirty="0">
              <a:effectLst>
                <a:outerShdw blurRad="38100" dist="38100" dir="2700000" algn="tl">
                  <a:srgbClr val="C0C0C0"/>
                </a:outerShdw>
              </a:effectLst>
              <a:latin typeface="Arial" charset="0"/>
              <a:cs typeface="B Nazanin" pitchFamily="2" charset="-78"/>
            </a:endParaRPr>
          </a:p>
          <a:p>
            <a:pPr algn="just" rtl="1" eaLnBrk="0" hangingPunct="0">
              <a:spcBef>
                <a:spcPct val="50000"/>
              </a:spcBef>
              <a:buClr>
                <a:srgbClr val="0000CC"/>
              </a:buClr>
              <a:defRPr/>
            </a:pPr>
            <a:r>
              <a:rPr lang="en-US" altLang="en-US" sz="3600" b="1" dirty="0">
                <a:solidFill>
                  <a:srgbClr val="C00000"/>
                </a:solidFill>
                <a:effectLst>
                  <a:outerShdw blurRad="38100" dist="38100" dir="2700000" algn="tl">
                    <a:srgbClr val="C0C0C0"/>
                  </a:outerShdw>
                </a:effectLst>
                <a:latin typeface="Arial" charset="0"/>
                <a:cs typeface="B Nazanin" pitchFamily="2" charset="-78"/>
              </a:rPr>
              <a:t>NEAR MISS</a:t>
            </a:r>
            <a:r>
              <a:rPr lang="fa-IR" altLang="en-US" sz="3600" b="1" dirty="0">
                <a:solidFill>
                  <a:srgbClr val="C00000"/>
                </a:solidFill>
                <a:effectLst>
                  <a:outerShdw blurRad="38100" dist="38100" dir="2700000" algn="tl">
                    <a:srgbClr val="C0C0C0"/>
                  </a:outerShdw>
                </a:effectLst>
                <a:latin typeface="Arial" charset="0"/>
                <a:cs typeface="B Nazanin" pitchFamily="2" charset="-78"/>
              </a:rPr>
              <a:t> (شبه حادثه) : </a:t>
            </a:r>
            <a:r>
              <a:rPr lang="fa-IR" sz="32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Arial" charset="0"/>
                <a:cs typeface="Arial" charset="0"/>
              </a:rPr>
              <a:t>رویدادی غیر منتظره که منجر به ایجاد خسارت مالی و جانی نشود.</a:t>
            </a:r>
          </a:p>
          <a:p>
            <a:pPr algn="just" rtl="1" eaLnBrk="0" hangingPunct="0">
              <a:spcBef>
                <a:spcPct val="50000"/>
              </a:spcBef>
              <a:buClr>
                <a:srgbClr val="0000CC"/>
              </a:buClr>
              <a:defRPr/>
            </a:pPr>
            <a:endParaRPr lang="fa-IR" sz="16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Arial" charset="0"/>
              <a:cs typeface="Arial" charset="0"/>
            </a:endParaRPr>
          </a:p>
          <a:p>
            <a:pPr algn="just" rtl="1" eaLnBrk="0" hangingPunct="0">
              <a:defRPr/>
            </a:pPr>
            <a:r>
              <a:rPr lang="en-US" altLang="en-US" sz="3600" b="1" dirty="0">
                <a:solidFill>
                  <a:srgbClr val="C00000"/>
                </a:solidFill>
                <a:effectLst>
                  <a:outerShdw blurRad="38100" dist="38100" dir="2700000" algn="tl">
                    <a:srgbClr val="C0C0C0"/>
                  </a:outerShdw>
                </a:effectLst>
                <a:latin typeface="Arial" charset="0"/>
                <a:cs typeface="B Nazanin" pitchFamily="2" charset="-78"/>
              </a:rPr>
              <a:t>Risk</a:t>
            </a:r>
            <a:r>
              <a:rPr lang="fa-IR" altLang="en-US" sz="3600" b="1" dirty="0">
                <a:solidFill>
                  <a:srgbClr val="C00000"/>
                </a:solidFill>
                <a:effectLst>
                  <a:outerShdw blurRad="38100" dist="38100" dir="2700000" algn="tl">
                    <a:srgbClr val="C0C0C0"/>
                  </a:outerShdw>
                </a:effectLst>
                <a:latin typeface="Arial" charset="0"/>
                <a:cs typeface="B Nazanin" pitchFamily="2" charset="-78"/>
              </a:rPr>
              <a:t> : </a:t>
            </a:r>
            <a:r>
              <a:rPr lang="ar-SA" altLang="en-US" sz="3200" b="1" dirty="0">
                <a:effectLst>
                  <a:outerShdw blurRad="38100" dist="38100" dir="2700000" algn="tl">
                    <a:srgbClr val="C0C0C0"/>
                  </a:outerShdw>
                </a:effectLst>
                <a:latin typeface="Arial" charset="0"/>
                <a:cs typeface="B Nazanin" pitchFamily="2" charset="-78"/>
              </a:rPr>
              <a:t>شانس اينكه يك رويداد ناخواسته معين رخ خواهد داد وشدت ونتايج مترقب چگونه است را ريسك گويند</a:t>
            </a:r>
            <a:r>
              <a:rPr lang="fa-IR" altLang="en-US" sz="3200" b="1" dirty="0">
                <a:effectLst>
                  <a:outerShdw blurRad="38100" dist="38100" dir="2700000" algn="tl">
                    <a:srgbClr val="C0C0C0"/>
                  </a:outerShdw>
                </a:effectLst>
                <a:latin typeface="Arial" charset="0"/>
                <a:cs typeface="B Nazanin" pitchFamily="2" charset="-78"/>
              </a:rPr>
              <a:t> .</a:t>
            </a:r>
            <a:endParaRPr lang="en-US" altLang="en-US" sz="3200" b="1" dirty="0">
              <a:effectLst>
                <a:outerShdw blurRad="38100" dist="38100" dir="2700000" algn="tl">
                  <a:srgbClr val="C0C0C0"/>
                </a:outerShdw>
              </a:effectLst>
              <a:latin typeface="Arial" charset="0"/>
              <a:cs typeface="B Nazanin" pitchFamily="2" charset="-78"/>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Gholami\Desktop\photo_2017-12-29_15-56-39.jpg"/>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Gholami\Desktop\photo_2017-12-29_15-56-25.jpg"/>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ext Box 4"/>
          <p:cNvSpPr txBox="1">
            <a:spLocks noChangeArrowheads="1"/>
          </p:cNvSpPr>
          <p:nvPr/>
        </p:nvSpPr>
        <p:spPr bwMode="auto">
          <a:xfrm>
            <a:off x="11012437" y="1600200"/>
            <a:ext cx="184731" cy="461665"/>
          </a:xfrm>
          <a:prstGeom prst="rect">
            <a:avLst/>
          </a:prstGeom>
          <a:noFill/>
          <a:ln w="9525">
            <a:noFill/>
            <a:miter lim="800000"/>
            <a:headEnd/>
            <a:tailEnd/>
          </a:ln>
        </p:spPr>
        <p:txBody>
          <a:bodyPr wrap="none">
            <a:spAutoFit/>
          </a:bodyPr>
          <a:lstStyle/>
          <a:p>
            <a:pPr algn="r" rtl="1"/>
            <a:endParaRPr lang="en-US" sz="2400" b="1">
              <a:solidFill>
                <a:srgbClr val="0000FF"/>
              </a:solidFill>
              <a:latin typeface="Traditional Arabic" pitchFamily="18" charset="-78"/>
              <a:cs typeface="Traditional Arabic" pitchFamily="18" charset="-78"/>
            </a:endParaRPr>
          </a:p>
        </p:txBody>
      </p:sp>
      <p:sp>
        <p:nvSpPr>
          <p:cNvPr id="1029" name="AutoShape 5"/>
          <p:cNvSpPr>
            <a:spLocks noChangeArrowheads="1"/>
          </p:cNvSpPr>
          <p:nvPr/>
        </p:nvSpPr>
        <p:spPr bwMode="auto">
          <a:xfrm>
            <a:off x="914400" y="2209800"/>
            <a:ext cx="5283200" cy="4406900"/>
          </a:xfrm>
          <a:prstGeom prst="flowChartExtract">
            <a:avLst/>
          </a:prstGeom>
          <a:solidFill>
            <a:schemeClr val="hlink"/>
          </a:solidFill>
          <a:ln w="9525">
            <a:solidFill>
              <a:schemeClr val="tx1"/>
            </a:solidFill>
            <a:miter lim="800000"/>
            <a:headEnd/>
            <a:tailEnd/>
          </a:ln>
        </p:spPr>
        <p:txBody>
          <a:bodyPr wrap="none" anchor="ctr"/>
          <a:lstStyle/>
          <a:p>
            <a:pPr algn="ctr" rtl="1"/>
            <a:endParaRPr lang="en-US" sz="2400">
              <a:latin typeface="Times New Roman" pitchFamily="18" charset="0"/>
            </a:endParaRPr>
          </a:p>
        </p:txBody>
      </p:sp>
      <p:sp>
        <p:nvSpPr>
          <p:cNvPr id="1030" name="Line 6"/>
          <p:cNvSpPr>
            <a:spLocks noChangeShapeType="1"/>
          </p:cNvSpPr>
          <p:nvPr/>
        </p:nvSpPr>
        <p:spPr bwMode="auto">
          <a:xfrm flipV="1">
            <a:off x="2298700" y="4437380"/>
            <a:ext cx="2590800" cy="45719"/>
          </a:xfrm>
          <a:prstGeom prst="line">
            <a:avLst/>
          </a:prstGeom>
          <a:noFill/>
          <a:ln w="76200">
            <a:solidFill>
              <a:schemeClr val="accent2"/>
            </a:solidFill>
            <a:round/>
            <a:headEnd/>
            <a:tailEnd/>
          </a:ln>
        </p:spPr>
        <p:txBody>
          <a:bodyPr wrap="none" anchor="ctr"/>
          <a:lstStyle/>
          <a:p>
            <a:endParaRPr lang="en-US"/>
          </a:p>
        </p:txBody>
      </p:sp>
      <p:sp>
        <p:nvSpPr>
          <p:cNvPr id="1031" name="Line 7"/>
          <p:cNvSpPr>
            <a:spLocks noChangeShapeType="1"/>
          </p:cNvSpPr>
          <p:nvPr/>
        </p:nvSpPr>
        <p:spPr bwMode="auto">
          <a:xfrm>
            <a:off x="2895600" y="3454400"/>
            <a:ext cx="1422400" cy="0"/>
          </a:xfrm>
          <a:prstGeom prst="line">
            <a:avLst/>
          </a:prstGeom>
          <a:noFill/>
          <a:ln w="76200">
            <a:solidFill>
              <a:schemeClr val="accent2"/>
            </a:solidFill>
            <a:round/>
            <a:headEnd/>
            <a:tailEnd/>
          </a:ln>
        </p:spPr>
        <p:txBody>
          <a:bodyPr wrap="none" anchor="ctr"/>
          <a:lstStyle/>
          <a:p>
            <a:endParaRPr lang="en-US"/>
          </a:p>
        </p:txBody>
      </p:sp>
      <p:sp>
        <p:nvSpPr>
          <p:cNvPr id="1032" name="Line 8"/>
          <p:cNvSpPr>
            <a:spLocks noChangeShapeType="1"/>
          </p:cNvSpPr>
          <p:nvPr/>
        </p:nvSpPr>
        <p:spPr bwMode="auto">
          <a:xfrm>
            <a:off x="1765300" y="5499100"/>
            <a:ext cx="3657600" cy="0"/>
          </a:xfrm>
          <a:prstGeom prst="line">
            <a:avLst/>
          </a:prstGeom>
          <a:noFill/>
          <a:ln w="76200">
            <a:solidFill>
              <a:schemeClr val="accent2"/>
            </a:solidFill>
            <a:round/>
            <a:headEnd/>
            <a:tailEnd/>
          </a:ln>
        </p:spPr>
        <p:txBody>
          <a:bodyPr wrap="none" anchor="ctr"/>
          <a:lstStyle/>
          <a:p>
            <a:endParaRPr lang="en-US"/>
          </a:p>
        </p:txBody>
      </p:sp>
      <p:sp>
        <p:nvSpPr>
          <p:cNvPr id="62473" name="Text Box 9"/>
          <p:cNvSpPr txBox="1">
            <a:spLocks noChangeArrowheads="1"/>
          </p:cNvSpPr>
          <p:nvPr/>
        </p:nvSpPr>
        <p:spPr bwMode="auto">
          <a:xfrm>
            <a:off x="2946400" y="5727700"/>
            <a:ext cx="800219" cy="584775"/>
          </a:xfrm>
          <a:prstGeom prst="rect">
            <a:avLst/>
          </a:prstGeom>
          <a:noFill/>
          <a:ln w="9525">
            <a:noFill/>
            <a:miter lim="800000"/>
            <a:headEnd/>
            <a:tailEnd/>
          </a:ln>
        </p:spPr>
        <p:txBody>
          <a:bodyPr wrap="square">
            <a:spAutoFit/>
          </a:bodyPr>
          <a:lstStyle/>
          <a:p>
            <a:r>
              <a:rPr lang="en-US" sz="3200" b="1" dirty="0">
                <a:latin typeface="Times New Roman" pitchFamily="18" charset="0"/>
              </a:rPr>
              <a:t>600</a:t>
            </a:r>
            <a:endParaRPr lang="en-US" sz="2400" dirty="0">
              <a:latin typeface="Times New Roman" pitchFamily="18" charset="0"/>
            </a:endParaRPr>
          </a:p>
        </p:txBody>
      </p:sp>
      <p:sp>
        <p:nvSpPr>
          <p:cNvPr id="62474" name="Text Box 10"/>
          <p:cNvSpPr txBox="1">
            <a:spLocks noChangeArrowheads="1"/>
          </p:cNvSpPr>
          <p:nvPr/>
        </p:nvSpPr>
        <p:spPr bwMode="auto">
          <a:xfrm>
            <a:off x="3035300" y="4635500"/>
            <a:ext cx="646331" cy="646331"/>
          </a:xfrm>
          <a:prstGeom prst="rect">
            <a:avLst/>
          </a:prstGeom>
          <a:noFill/>
          <a:ln w="9525">
            <a:noFill/>
            <a:miter lim="800000"/>
            <a:headEnd/>
            <a:tailEnd/>
          </a:ln>
        </p:spPr>
        <p:txBody>
          <a:bodyPr wrap="square">
            <a:spAutoFit/>
          </a:bodyPr>
          <a:lstStyle/>
          <a:p>
            <a:r>
              <a:rPr lang="en-US" sz="3600" b="1" dirty="0">
                <a:latin typeface="Times New Roman" pitchFamily="18" charset="0"/>
              </a:rPr>
              <a:t>30</a:t>
            </a:r>
            <a:endParaRPr lang="en-US" sz="3600" dirty="0">
              <a:latin typeface="Times New Roman" pitchFamily="18" charset="0"/>
            </a:endParaRPr>
          </a:p>
        </p:txBody>
      </p:sp>
      <p:sp>
        <p:nvSpPr>
          <p:cNvPr id="62475" name="Text Box 11"/>
          <p:cNvSpPr txBox="1">
            <a:spLocks noChangeArrowheads="1"/>
          </p:cNvSpPr>
          <p:nvPr/>
        </p:nvSpPr>
        <p:spPr bwMode="auto">
          <a:xfrm>
            <a:off x="3107267" y="3581400"/>
            <a:ext cx="646331" cy="646331"/>
          </a:xfrm>
          <a:prstGeom prst="rect">
            <a:avLst/>
          </a:prstGeom>
          <a:noFill/>
          <a:ln w="9525">
            <a:noFill/>
            <a:miter lim="800000"/>
            <a:headEnd/>
            <a:tailEnd/>
          </a:ln>
        </p:spPr>
        <p:txBody>
          <a:bodyPr wrap="square">
            <a:spAutoFit/>
          </a:bodyPr>
          <a:lstStyle/>
          <a:p>
            <a:r>
              <a:rPr lang="en-US" sz="3600" b="1" dirty="0">
                <a:latin typeface="Times New Roman" pitchFamily="18" charset="0"/>
              </a:rPr>
              <a:t>10</a:t>
            </a:r>
            <a:endParaRPr lang="en-US" sz="2400" dirty="0">
              <a:latin typeface="Times New Roman" pitchFamily="18" charset="0"/>
            </a:endParaRPr>
          </a:p>
        </p:txBody>
      </p:sp>
      <p:sp>
        <p:nvSpPr>
          <p:cNvPr id="1036" name="Text Box 12"/>
          <p:cNvSpPr txBox="1">
            <a:spLocks noChangeArrowheads="1"/>
          </p:cNvSpPr>
          <p:nvPr/>
        </p:nvSpPr>
        <p:spPr bwMode="auto">
          <a:xfrm>
            <a:off x="5647267" y="2403475"/>
            <a:ext cx="184731" cy="461665"/>
          </a:xfrm>
          <a:prstGeom prst="rect">
            <a:avLst/>
          </a:prstGeom>
          <a:noFill/>
          <a:ln w="9525">
            <a:noFill/>
            <a:miter lim="800000"/>
            <a:headEnd/>
            <a:tailEnd/>
          </a:ln>
        </p:spPr>
        <p:txBody>
          <a:bodyPr wrap="none">
            <a:spAutoFit/>
          </a:bodyPr>
          <a:lstStyle/>
          <a:p>
            <a:endParaRPr lang="en-US" sz="2400">
              <a:latin typeface="Times New Roman" pitchFamily="18" charset="0"/>
            </a:endParaRPr>
          </a:p>
        </p:txBody>
      </p:sp>
      <p:sp>
        <p:nvSpPr>
          <p:cNvPr id="1037" name="Text Box 13"/>
          <p:cNvSpPr txBox="1">
            <a:spLocks noChangeArrowheads="1"/>
          </p:cNvSpPr>
          <p:nvPr/>
        </p:nvSpPr>
        <p:spPr bwMode="auto">
          <a:xfrm>
            <a:off x="5556251" y="2251075"/>
            <a:ext cx="184731" cy="461665"/>
          </a:xfrm>
          <a:prstGeom prst="rect">
            <a:avLst/>
          </a:prstGeom>
          <a:noFill/>
          <a:ln w="9525">
            <a:noFill/>
            <a:miter lim="800000"/>
            <a:headEnd/>
            <a:tailEnd/>
          </a:ln>
        </p:spPr>
        <p:txBody>
          <a:bodyPr wrap="none">
            <a:spAutoFit/>
          </a:bodyPr>
          <a:lstStyle/>
          <a:p>
            <a:endParaRPr lang="en-US" sz="2400">
              <a:latin typeface="Times New Roman" pitchFamily="18" charset="0"/>
            </a:endParaRPr>
          </a:p>
        </p:txBody>
      </p:sp>
      <p:sp>
        <p:nvSpPr>
          <p:cNvPr id="62478" name="Text Box 14"/>
          <p:cNvSpPr txBox="1">
            <a:spLocks noChangeArrowheads="1"/>
          </p:cNvSpPr>
          <p:nvPr/>
        </p:nvSpPr>
        <p:spPr bwMode="auto">
          <a:xfrm>
            <a:off x="3289301" y="2374900"/>
            <a:ext cx="420226" cy="769441"/>
          </a:xfrm>
          <a:prstGeom prst="rect">
            <a:avLst/>
          </a:prstGeom>
          <a:noFill/>
          <a:ln w="9525">
            <a:noFill/>
            <a:miter lim="800000"/>
            <a:headEnd/>
            <a:tailEnd/>
          </a:ln>
        </p:spPr>
        <p:txBody>
          <a:bodyPr wrap="square">
            <a:spAutoFit/>
          </a:bodyPr>
          <a:lstStyle/>
          <a:p>
            <a:r>
              <a:rPr lang="en-US" sz="4400" dirty="0">
                <a:latin typeface="Times New Roman" pitchFamily="18" charset="0"/>
              </a:rPr>
              <a:t>1</a:t>
            </a:r>
            <a:endParaRPr lang="en-US" sz="2400" dirty="0">
              <a:latin typeface="Times New Roman" pitchFamily="18" charset="0"/>
            </a:endParaRPr>
          </a:p>
        </p:txBody>
      </p:sp>
      <p:sp>
        <p:nvSpPr>
          <p:cNvPr id="15" name="TextBox 14"/>
          <p:cNvSpPr txBox="1"/>
          <p:nvPr/>
        </p:nvSpPr>
        <p:spPr>
          <a:xfrm>
            <a:off x="0" y="0"/>
            <a:ext cx="12192000" cy="2677656"/>
          </a:xfrm>
          <a:prstGeom prst="rect">
            <a:avLst/>
          </a:prstGeom>
          <a:noFill/>
        </p:spPr>
        <p:txBody>
          <a:bodyPr wrap="square" rtlCol="0">
            <a:spAutoFit/>
          </a:bodyPr>
          <a:lstStyle/>
          <a:p>
            <a:pPr algn="just" rtl="1">
              <a:lnSpc>
                <a:spcPct val="150000"/>
              </a:lnSpc>
            </a:pPr>
            <a:r>
              <a:rPr lang="ar-SA" sz="2800" dirty="0" smtClean="0">
                <a:solidFill>
                  <a:srgbClr val="C00000"/>
                </a:solidFill>
                <a:cs typeface="B Titr" pitchFamily="2" charset="-78"/>
              </a:rPr>
              <a:t>اولین مطالعه رسمی در خصوص توزیع فراوانی انواع مختلف رویداد در سازمان‌ها توسط هنریچ در سال 1931 انجام گردید</a:t>
            </a:r>
            <a:r>
              <a:rPr lang="fa-IR" sz="2800" dirty="0" smtClean="0">
                <a:solidFill>
                  <a:srgbClr val="C00000"/>
                </a:solidFill>
                <a:cs typeface="B Titr" pitchFamily="2" charset="-78"/>
              </a:rPr>
              <a:t> ودر سال 1969 توسط بیرد مطالعات مشابهی انجام گرفت </a:t>
            </a:r>
            <a:r>
              <a:rPr lang="ar-SA" sz="2800" dirty="0" smtClean="0">
                <a:solidFill>
                  <a:srgbClr val="C00000"/>
                </a:solidFill>
                <a:cs typeface="B Titr" pitchFamily="2" charset="-78"/>
              </a:rPr>
              <a:t>. </a:t>
            </a:r>
            <a:endParaRPr lang="fa-IR" sz="2800" dirty="0" smtClean="0">
              <a:solidFill>
                <a:srgbClr val="C00000"/>
              </a:solidFill>
              <a:cs typeface="B Titr" pitchFamily="2" charset="-78"/>
            </a:endParaRPr>
          </a:p>
          <a:p>
            <a:pPr algn="just" rtl="1">
              <a:lnSpc>
                <a:spcPct val="150000"/>
              </a:lnSpc>
            </a:pPr>
            <a:r>
              <a:rPr lang="ar-SA" sz="2800" dirty="0" smtClean="0">
                <a:solidFill>
                  <a:srgbClr val="C00000"/>
                </a:solidFill>
                <a:cs typeface="B Titr" pitchFamily="2" charset="-78"/>
              </a:rPr>
              <a:t>در این مطالعه 75 هزار رویداد صنعتی مورد بررسی قرار گرفته و توزیع فراوانی انواع مختلف رویدادها مطابق شكل به دست آمد</a:t>
            </a:r>
            <a:r>
              <a:rPr lang="fa-IR" sz="2800" dirty="0" smtClean="0">
                <a:solidFill>
                  <a:srgbClr val="C00000"/>
                </a:solidFill>
                <a:cs typeface="B Titr" pitchFamily="2" charset="-78"/>
              </a:rPr>
              <a:t> .</a:t>
            </a:r>
            <a:endParaRPr lang="en-US" sz="2800" dirty="0">
              <a:solidFill>
                <a:srgbClr val="C00000"/>
              </a:solidFill>
              <a:cs typeface="B Titr" pitchFamily="2" charset="-78"/>
            </a:endParaRPr>
          </a:p>
        </p:txBody>
      </p:sp>
      <p:sp>
        <p:nvSpPr>
          <p:cNvPr id="16" name="TextBox 15"/>
          <p:cNvSpPr txBox="1"/>
          <p:nvPr/>
        </p:nvSpPr>
        <p:spPr>
          <a:xfrm>
            <a:off x="4622800" y="2743200"/>
            <a:ext cx="4965700" cy="400110"/>
          </a:xfrm>
          <a:prstGeom prst="rect">
            <a:avLst/>
          </a:prstGeom>
          <a:noFill/>
        </p:spPr>
        <p:txBody>
          <a:bodyPr wrap="square" rtlCol="0">
            <a:spAutoFit/>
          </a:bodyPr>
          <a:lstStyle/>
          <a:p>
            <a:r>
              <a:rPr lang="fa-IR" sz="2000" dirty="0" smtClean="0">
                <a:cs typeface="B Titr" pitchFamily="2" charset="-78"/>
              </a:rPr>
              <a:t>جراحات و صدمات جدی و شدید </a:t>
            </a:r>
            <a:endParaRPr lang="en-US" sz="2000" dirty="0">
              <a:cs typeface="B Titr" pitchFamily="2" charset="-78"/>
            </a:endParaRPr>
          </a:p>
        </p:txBody>
      </p:sp>
      <p:sp>
        <p:nvSpPr>
          <p:cNvPr id="17" name="TextBox 16"/>
          <p:cNvSpPr txBox="1"/>
          <p:nvPr/>
        </p:nvSpPr>
        <p:spPr>
          <a:xfrm>
            <a:off x="5041900" y="3657600"/>
            <a:ext cx="4597400" cy="369332"/>
          </a:xfrm>
          <a:prstGeom prst="rect">
            <a:avLst/>
          </a:prstGeom>
          <a:noFill/>
        </p:spPr>
        <p:txBody>
          <a:bodyPr wrap="square" rtlCol="0">
            <a:spAutoFit/>
          </a:bodyPr>
          <a:lstStyle/>
          <a:p>
            <a:r>
              <a:rPr lang="fa-IR" dirty="0" smtClean="0">
                <a:cs typeface="B Titr" pitchFamily="2" charset="-78"/>
              </a:rPr>
              <a:t>جراحات و صدمات خفیف و جزیی</a:t>
            </a:r>
            <a:endParaRPr lang="en-US" dirty="0">
              <a:cs typeface="B Titr" pitchFamily="2" charset="-78"/>
            </a:endParaRPr>
          </a:p>
        </p:txBody>
      </p:sp>
      <p:sp>
        <p:nvSpPr>
          <p:cNvPr id="18" name="TextBox 17"/>
          <p:cNvSpPr txBox="1"/>
          <p:nvPr/>
        </p:nvSpPr>
        <p:spPr>
          <a:xfrm>
            <a:off x="5600700" y="4701064"/>
            <a:ext cx="5041900" cy="369332"/>
          </a:xfrm>
          <a:prstGeom prst="rect">
            <a:avLst/>
          </a:prstGeom>
          <a:noFill/>
        </p:spPr>
        <p:txBody>
          <a:bodyPr wrap="square" rtlCol="0">
            <a:spAutoFit/>
          </a:bodyPr>
          <a:lstStyle/>
          <a:p>
            <a:r>
              <a:rPr lang="fa-IR" dirty="0" smtClean="0">
                <a:cs typeface="B Titr" pitchFamily="2" charset="-78"/>
              </a:rPr>
              <a:t>حوادث منجر به خسارات به تجهیزات و اموال</a:t>
            </a:r>
            <a:endParaRPr lang="en-US" dirty="0">
              <a:cs typeface="B Titr" pitchFamily="2" charset="-78"/>
            </a:endParaRPr>
          </a:p>
        </p:txBody>
      </p:sp>
      <p:sp>
        <p:nvSpPr>
          <p:cNvPr id="19" name="TextBox 18"/>
          <p:cNvSpPr txBox="1"/>
          <p:nvPr/>
        </p:nvSpPr>
        <p:spPr>
          <a:xfrm>
            <a:off x="6362700" y="5590064"/>
            <a:ext cx="4064000" cy="369332"/>
          </a:xfrm>
          <a:prstGeom prst="rect">
            <a:avLst/>
          </a:prstGeom>
          <a:noFill/>
        </p:spPr>
        <p:txBody>
          <a:bodyPr wrap="square" rtlCol="0">
            <a:spAutoFit/>
          </a:bodyPr>
          <a:lstStyle/>
          <a:p>
            <a:r>
              <a:rPr lang="fa-IR" dirty="0" smtClean="0">
                <a:cs typeface="B Titr" pitchFamily="2" charset="-78"/>
              </a:rPr>
              <a:t>رویدادهای فاقد صدمات و خسارات مشهود</a:t>
            </a:r>
            <a:endParaRPr lang="en-US" dirty="0">
              <a:cs typeface="B Titr"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2473"/>
                                        </p:tgtEl>
                                        <p:attrNameLst>
                                          <p:attrName>style.visibility</p:attrName>
                                        </p:attrNameLst>
                                      </p:cBhvr>
                                      <p:to>
                                        <p:strVal val="visible"/>
                                      </p:to>
                                    </p:set>
                                    <p:anim calcmode="lin" valueType="num">
                                      <p:cBhvr additive="base">
                                        <p:cTn id="7" dur="500" fill="hold"/>
                                        <p:tgtEl>
                                          <p:spTgt spid="62473"/>
                                        </p:tgtEl>
                                        <p:attrNameLst>
                                          <p:attrName>ppt_x</p:attrName>
                                        </p:attrNameLst>
                                      </p:cBhvr>
                                      <p:tavLst>
                                        <p:tav tm="0">
                                          <p:val>
                                            <p:strVal val="#ppt_x"/>
                                          </p:val>
                                        </p:tav>
                                        <p:tav tm="100000">
                                          <p:val>
                                            <p:strVal val="#ppt_x"/>
                                          </p:val>
                                        </p:tav>
                                      </p:tavLst>
                                    </p:anim>
                                    <p:anim calcmode="lin" valueType="num">
                                      <p:cBhvr additive="base">
                                        <p:cTn id="8" dur="500" fill="hold"/>
                                        <p:tgtEl>
                                          <p:spTgt spid="62473"/>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62474"/>
                                        </p:tgtEl>
                                        <p:attrNameLst>
                                          <p:attrName>style.visibility</p:attrName>
                                        </p:attrNameLst>
                                      </p:cBhvr>
                                      <p:to>
                                        <p:strVal val="visible"/>
                                      </p:to>
                                    </p:set>
                                    <p:anim calcmode="lin" valueType="num">
                                      <p:cBhvr additive="base">
                                        <p:cTn id="13" dur="500" fill="hold"/>
                                        <p:tgtEl>
                                          <p:spTgt spid="62474"/>
                                        </p:tgtEl>
                                        <p:attrNameLst>
                                          <p:attrName>ppt_x</p:attrName>
                                        </p:attrNameLst>
                                      </p:cBhvr>
                                      <p:tavLst>
                                        <p:tav tm="0">
                                          <p:val>
                                            <p:strVal val="0-#ppt_w/2"/>
                                          </p:val>
                                        </p:tav>
                                        <p:tav tm="100000">
                                          <p:val>
                                            <p:strVal val="#ppt_x"/>
                                          </p:val>
                                        </p:tav>
                                      </p:tavLst>
                                    </p:anim>
                                    <p:anim calcmode="lin" valueType="num">
                                      <p:cBhvr additive="base">
                                        <p:cTn id="14" dur="500" fill="hold"/>
                                        <p:tgtEl>
                                          <p:spTgt spid="6247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62475"/>
                                        </p:tgtEl>
                                        <p:attrNameLst>
                                          <p:attrName>style.visibility</p:attrName>
                                        </p:attrNameLst>
                                      </p:cBhvr>
                                      <p:to>
                                        <p:strVal val="visible"/>
                                      </p:to>
                                    </p:set>
                                    <p:anim calcmode="lin" valueType="num">
                                      <p:cBhvr additive="base">
                                        <p:cTn id="19" dur="500" fill="hold"/>
                                        <p:tgtEl>
                                          <p:spTgt spid="62475"/>
                                        </p:tgtEl>
                                        <p:attrNameLst>
                                          <p:attrName>ppt_x</p:attrName>
                                        </p:attrNameLst>
                                      </p:cBhvr>
                                      <p:tavLst>
                                        <p:tav tm="0">
                                          <p:val>
                                            <p:strVal val="0-#ppt_w/2"/>
                                          </p:val>
                                        </p:tav>
                                        <p:tav tm="100000">
                                          <p:val>
                                            <p:strVal val="#ppt_x"/>
                                          </p:val>
                                        </p:tav>
                                      </p:tavLst>
                                    </p:anim>
                                    <p:anim calcmode="lin" valueType="num">
                                      <p:cBhvr additive="base">
                                        <p:cTn id="20" dur="500" fill="hold"/>
                                        <p:tgtEl>
                                          <p:spTgt spid="62475"/>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3" fill="hold" grpId="0" nodeType="clickEffect">
                                  <p:stCondLst>
                                    <p:cond delay="0"/>
                                  </p:stCondLst>
                                  <p:childTnLst>
                                    <p:set>
                                      <p:cBhvr>
                                        <p:cTn id="24" dur="1" fill="hold">
                                          <p:stCondLst>
                                            <p:cond delay="0"/>
                                          </p:stCondLst>
                                        </p:cTn>
                                        <p:tgtEl>
                                          <p:spTgt spid="62478"/>
                                        </p:tgtEl>
                                        <p:attrNameLst>
                                          <p:attrName>style.visibility</p:attrName>
                                        </p:attrNameLst>
                                      </p:cBhvr>
                                      <p:to>
                                        <p:strVal val="visible"/>
                                      </p:to>
                                    </p:set>
                                    <p:anim calcmode="lin" valueType="num">
                                      <p:cBhvr additive="base">
                                        <p:cTn id="25" dur="500" fill="hold"/>
                                        <p:tgtEl>
                                          <p:spTgt spid="62478"/>
                                        </p:tgtEl>
                                        <p:attrNameLst>
                                          <p:attrName>ppt_x</p:attrName>
                                        </p:attrNameLst>
                                      </p:cBhvr>
                                      <p:tavLst>
                                        <p:tav tm="0">
                                          <p:val>
                                            <p:strVal val="1+#ppt_w/2"/>
                                          </p:val>
                                        </p:tav>
                                        <p:tav tm="100000">
                                          <p:val>
                                            <p:strVal val="#ppt_x"/>
                                          </p:val>
                                        </p:tav>
                                      </p:tavLst>
                                    </p:anim>
                                    <p:anim calcmode="lin" valueType="num">
                                      <p:cBhvr additive="base">
                                        <p:cTn id="26" dur="500" fill="hold"/>
                                        <p:tgtEl>
                                          <p:spTgt spid="6247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3" grpId="0" autoUpdateAnimBg="0"/>
      <p:bldP spid="62474" grpId="0" autoUpdateAnimBg="0"/>
      <p:bldP spid="62475" grpId="0" autoUpdateAnimBg="0"/>
      <p:bldP spid="62478"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2"/>
          <p:cNvSpPr>
            <a:spLocks noGrp="1"/>
          </p:cNvSpPr>
          <p:nvPr>
            <p:ph type="sldNum" sz="quarter" idx="12"/>
          </p:nvPr>
        </p:nvSpPr>
        <p:spPr>
          <a:xfrm>
            <a:off x="4572000" y="6245225"/>
            <a:ext cx="3860800" cy="476250"/>
          </a:xfrm>
        </p:spPr>
        <p:txBody>
          <a:bodyPr/>
          <a:lstStyle/>
          <a:p>
            <a:pPr algn="ctr">
              <a:defRPr/>
            </a:pPr>
            <a:fld id="{883C587B-0AC2-44B6-9726-CD613BD15070}" type="slidenum">
              <a:rPr lang="ar-SA" altLang="en-US" smtClean="0"/>
              <a:pPr algn="ctr">
                <a:defRPr/>
              </a:pPr>
              <a:t>48</a:t>
            </a:fld>
            <a:endParaRPr lang="en-US" altLang="en-US" smtClean="0"/>
          </a:p>
        </p:txBody>
      </p:sp>
      <p:sp>
        <p:nvSpPr>
          <p:cNvPr id="40963" name="Text Box 6"/>
          <p:cNvSpPr txBox="1">
            <a:spLocks noChangeArrowheads="1"/>
          </p:cNvSpPr>
          <p:nvPr/>
        </p:nvSpPr>
        <p:spPr bwMode="auto">
          <a:xfrm>
            <a:off x="0" y="0"/>
            <a:ext cx="12192000" cy="5521512"/>
          </a:xfrm>
          <a:prstGeom prst="rect">
            <a:avLst/>
          </a:prstGeom>
          <a:noFill/>
          <a:ln w="9525">
            <a:noFill/>
            <a:miter lim="800000"/>
            <a:headEnd/>
            <a:tailEnd/>
          </a:ln>
        </p:spPr>
        <p:txBody>
          <a:bodyPr wrap="square">
            <a:spAutoFit/>
          </a:bodyPr>
          <a:lstStyle/>
          <a:p>
            <a:pPr algn="just" rtl="1" eaLnBrk="0" hangingPunct="0">
              <a:lnSpc>
                <a:spcPct val="120000"/>
              </a:lnSpc>
              <a:spcBef>
                <a:spcPct val="50000"/>
              </a:spcBef>
            </a:pPr>
            <a:r>
              <a:rPr lang="ar-SA" sz="2800" dirty="0" smtClean="0">
                <a:cs typeface="B Titr" pitchFamily="2" charset="-78"/>
              </a:rPr>
              <a:t>«حادثه خبر نمی‌كند»</a:t>
            </a:r>
            <a:r>
              <a:rPr lang="fa-IR" sz="2800" dirty="0" smtClean="0">
                <a:cs typeface="B Titr" pitchFamily="2" charset="-78"/>
              </a:rPr>
              <a:t> چقدربه این جمله اعتقاد دارید ؟ </a:t>
            </a:r>
          </a:p>
          <a:p>
            <a:pPr algn="just" rtl="1" eaLnBrk="0" hangingPunct="0">
              <a:lnSpc>
                <a:spcPct val="120000"/>
              </a:lnSpc>
              <a:spcBef>
                <a:spcPct val="50000"/>
              </a:spcBef>
              <a:buFont typeface="Wingdings" pitchFamily="2" charset="2"/>
              <a:buChar char="ü"/>
            </a:pPr>
            <a:r>
              <a:rPr lang="ar-SA" sz="2800" dirty="0" smtClean="0">
                <a:solidFill>
                  <a:srgbClr val="C00000"/>
                </a:solidFill>
                <a:cs typeface="B Titr" pitchFamily="2" charset="-78"/>
              </a:rPr>
              <a:t>مطالعات </a:t>
            </a:r>
            <a:r>
              <a:rPr lang="fa-IR" sz="2800" dirty="0" smtClean="0">
                <a:solidFill>
                  <a:srgbClr val="C00000"/>
                </a:solidFill>
                <a:cs typeface="B Titr" pitchFamily="2" charset="-78"/>
              </a:rPr>
              <a:t>هنریچ </a:t>
            </a:r>
            <a:r>
              <a:rPr lang="ar-SA" sz="2800" dirty="0" smtClean="0">
                <a:solidFill>
                  <a:srgbClr val="C00000"/>
                </a:solidFill>
                <a:cs typeface="B Titr" pitchFamily="2" charset="-78"/>
              </a:rPr>
              <a:t>خلاف این موضوع را به اثبات می‌رساند </a:t>
            </a:r>
            <a:r>
              <a:rPr lang="fa-IR" sz="2800" dirty="0" smtClean="0">
                <a:solidFill>
                  <a:srgbClr val="C00000"/>
                </a:solidFill>
                <a:cs typeface="B Titr" pitchFamily="2" charset="-78"/>
              </a:rPr>
              <a:t>. </a:t>
            </a:r>
          </a:p>
          <a:p>
            <a:pPr algn="just" rtl="1" eaLnBrk="0" hangingPunct="0">
              <a:lnSpc>
                <a:spcPct val="120000"/>
              </a:lnSpc>
              <a:spcBef>
                <a:spcPct val="50000"/>
              </a:spcBef>
              <a:buFont typeface="Wingdings" pitchFamily="2" charset="2"/>
              <a:buChar char="ü"/>
            </a:pPr>
            <a:r>
              <a:rPr lang="ar-SA" sz="2800" dirty="0" smtClean="0">
                <a:solidFill>
                  <a:srgbClr val="C00000"/>
                </a:solidFill>
                <a:cs typeface="B Titr" pitchFamily="2" charset="-78"/>
              </a:rPr>
              <a:t>بیانگر </a:t>
            </a:r>
            <a:r>
              <a:rPr lang="fa-IR" sz="2800" dirty="0" smtClean="0">
                <a:solidFill>
                  <a:srgbClr val="C00000"/>
                </a:solidFill>
                <a:cs typeface="B Titr" pitchFamily="2" charset="-78"/>
              </a:rPr>
              <a:t>این واقعیت </a:t>
            </a:r>
            <a:r>
              <a:rPr lang="ar-SA" sz="2800" dirty="0" smtClean="0">
                <a:solidFill>
                  <a:srgbClr val="C00000"/>
                </a:solidFill>
                <a:cs typeface="B Titr" pitchFamily="2" charset="-78"/>
              </a:rPr>
              <a:t>است كه هر حادثه‌ای قبل از وقوع بارها و بارها اعلام خطر </a:t>
            </a:r>
            <a:r>
              <a:rPr lang="fa-IR" sz="2800" dirty="0" smtClean="0">
                <a:solidFill>
                  <a:srgbClr val="C00000"/>
                </a:solidFill>
                <a:cs typeface="B Titr" pitchFamily="2" charset="-78"/>
              </a:rPr>
              <a:t>می کند . </a:t>
            </a:r>
          </a:p>
          <a:p>
            <a:pPr algn="just" rtl="1" eaLnBrk="0" hangingPunct="0">
              <a:lnSpc>
                <a:spcPct val="120000"/>
              </a:lnSpc>
              <a:spcBef>
                <a:spcPct val="50000"/>
              </a:spcBef>
              <a:buFont typeface="Wingdings" pitchFamily="2" charset="2"/>
              <a:buChar char="ü"/>
            </a:pPr>
            <a:r>
              <a:rPr lang="ar-SA" sz="2800" dirty="0" smtClean="0">
                <a:solidFill>
                  <a:srgbClr val="C00000"/>
                </a:solidFill>
                <a:cs typeface="B Titr" pitchFamily="2" charset="-78"/>
              </a:rPr>
              <a:t>به سازمان گوشزد می‌نماید كه آبستن حادثه‌ای با شدت نامعلوم است </a:t>
            </a:r>
            <a:r>
              <a:rPr lang="fa-IR" sz="2800" dirty="0" smtClean="0">
                <a:solidFill>
                  <a:srgbClr val="C00000"/>
                </a:solidFill>
                <a:cs typeface="B Titr" pitchFamily="2" charset="-78"/>
              </a:rPr>
              <a:t>، </a:t>
            </a:r>
          </a:p>
          <a:p>
            <a:pPr algn="just" rtl="1" eaLnBrk="0" hangingPunct="0">
              <a:lnSpc>
                <a:spcPct val="120000"/>
              </a:lnSpc>
              <a:spcBef>
                <a:spcPct val="50000"/>
              </a:spcBef>
              <a:buFont typeface="Wingdings" pitchFamily="2" charset="2"/>
              <a:buChar char="ü"/>
            </a:pPr>
            <a:r>
              <a:rPr lang="fa-IR" sz="2800" dirty="0" smtClean="0">
                <a:solidFill>
                  <a:srgbClr val="C00000"/>
                </a:solidFill>
                <a:cs typeface="B Titr" pitchFamily="2" charset="-78"/>
              </a:rPr>
              <a:t>و </a:t>
            </a:r>
            <a:r>
              <a:rPr lang="ar-SA" sz="2800" dirty="0" smtClean="0">
                <a:solidFill>
                  <a:srgbClr val="C00000"/>
                </a:solidFill>
                <a:cs typeface="B Titr" pitchFamily="2" charset="-78"/>
              </a:rPr>
              <a:t>در صورت عدم توجه و به كارگیری اقدامات كنترلی ، در آینده به وقوع خواهد پیوست. </a:t>
            </a:r>
            <a:endParaRPr lang="fa-IR" sz="2800" dirty="0" smtClean="0">
              <a:solidFill>
                <a:srgbClr val="C00000"/>
              </a:solidFill>
              <a:cs typeface="B Titr" pitchFamily="2" charset="-78"/>
            </a:endParaRPr>
          </a:p>
          <a:p>
            <a:pPr algn="just" rtl="1" eaLnBrk="0" hangingPunct="0">
              <a:lnSpc>
                <a:spcPct val="120000"/>
              </a:lnSpc>
              <a:spcBef>
                <a:spcPct val="50000"/>
              </a:spcBef>
              <a:buFont typeface="Wingdings" pitchFamily="2" charset="2"/>
              <a:buChar char="ü"/>
            </a:pPr>
            <a:r>
              <a:rPr lang="ar-SA" sz="2800" dirty="0" smtClean="0">
                <a:solidFill>
                  <a:srgbClr val="C00000"/>
                </a:solidFill>
                <a:cs typeface="B Titr" pitchFamily="2" charset="-78"/>
              </a:rPr>
              <a:t>آری حادثه خبر می‌كند، </a:t>
            </a:r>
            <a:endParaRPr lang="fa-IR" sz="2800" dirty="0" smtClean="0">
              <a:solidFill>
                <a:srgbClr val="C00000"/>
              </a:solidFill>
              <a:cs typeface="B Titr" pitchFamily="2" charset="-78"/>
            </a:endParaRPr>
          </a:p>
          <a:p>
            <a:pPr algn="just" rtl="1" eaLnBrk="0" hangingPunct="0">
              <a:lnSpc>
                <a:spcPct val="120000"/>
              </a:lnSpc>
              <a:spcBef>
                <a:spcPct val="50000"/>
              </a:spcBef>
              <a:buFont typeface="Wingdings" pitchFamily="2" charset="2"/>
              <a:buChar char="ü"/>
            </a:pPr>
            <a:r>
              <a:rPr lang="fa-IR" sz="2800" dirty="0" smtClean="0">
                <a:solidFill>
                  <a:srgbClr val="C00000"/>
                </a:solidFill>
                <a:cs typeface="B Titr" pitchFamily="2" charset="-78"/>
              </a:rPr>
              <a:t>و این سازمانها هستند که </a:t>
            </a:r>
            <a:r>
              <a:rPr lang="ar-SA" sz="2800" dirty="0" smtClean="0">
                <a:solidFill>
                  <a:srgbClr val="C00000"/>
                </a:solidFill>
                <a:cs typeface="B Titr" pitchFamily="2" charset="-78"/>
              </a:rPr>
              <a:t>به واسطه بی‌توجهی و بی‌اهمیت دانستن زنگ هشدار حوادث، ناخواسته تن به پذیرش خسارات ناشی از آن می‌دهند.</a:t>
            </a:r>
            <a:endParaRPr lang="en-US" altLang="en-US" sz="2800" b="1" dirty="0">
              <a:solidFill>
                <a:srgbClr val="C00000"/>
              </a:solidFill>
              <a:cs typeface="B Titr"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63">
                                            <p:txEl>
                                              <p:pRg st="1" end="1"/>
                                            </p:txEl>
                                          </p:spTgt>
                                        </p:tgtEl>
                                        <p:attrNameLst>
                                          <p:attrName>style.visibility</p:attrName>
                                        </p:attrNameLst>
                                      </p:cBhvr>
                                      <p:to>
                                        <p:strVal val="visible"/>
                                      </p:to>
                                    </p:set>
                                    <p:animEffect transition="in" filter="blinds(horizontal)">
                                      <p:cBhvr>
                                        <p:cTn id="7" dur="500"/>
                                        <p:tgtEl>
                                          <p:spTgt spid="4096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0963">
                                            <p:txEl>
                                              <p:pRg st="2" end="2"/>
                                            </p:txEl>
                                          </p:spTgt>
                                        </p:tgtEl>
                                        <p:attrNameLst>
                                          <p:attrName>style.visibility</p:attrName>
                                        </p:attrNameLst>
                                      </p:cBhvr>
                                      <p:to>
                                        <p:strVal val="visible"/>
                                      </p:to>
                                    </p:set>
                                    <p:animEffect transition="in" filter="checkerboard(across)">
                                      <p:cBhvr>
                                        <p:cTn id="12" dur="500"/>
                                        <p:tgtEl>
                                          <p:spTgt spid="4096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0963">
                                            <p:txEl>
                                              <p:pRg st="3" end="3"/>
                                            </p:txEl>
                                          </p:spTgt>
                                        </p:tgtEl>
                                        <p:attrNameLst>
                                          <p:attrName>style.visibility</p:attrName>
                                        </p:attrNameLst>
                                      </p:cBhvr>
                                      <p:to>
                                        <p:strVal val="visible"/>
                                      </p:to>
                                    </p:set>
                                    <p:animEffect transition="in" filter="diamond(in)">
                                      <p:cBhvr>
                                        <p:cTn id="17" dur="2000"/>
                                        <p:tgtEl>
                                          <p:spTgt spid="4096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0963">
                                            <p:txEl>
                                              <p:pRg st="4" end="4"/>
                                            </p:txEl>
                                          </p:spTgt>
                                        </p:tgtEl>
                                        <p:attrNameLst>
                                          <p:attrName>style.visibility</p:attrName>
                                        </p:attrNameLst>
                                      </p:cBhvr>
                                      <p:to>
                                        <p:strVal val="visible"/>
                                      </p:to>
                                    </p:set>
                                    <p:anim calcmode="lin" valueType="num">
                                      <p:cBhvr additive="base">
                                        <p:cTn id="22" dur="500" fill="hold"/>
                                        <p:tgtEl>
                                          <p:spTgt spid="40963">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096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40963">
                                            <p:txEl>
                                              <p:pRg st="5" end="5"/>
                                            </p:txEl>
                                          </p:spTgt>
                                        </p:tgtEl>
                                        <p:attrNameLst>
                                          <p:attrName>style.visibility</p:attrName>
                                        </p:attrNameLst>
                                      </p:cBhvr>
                                      <p:to>
                                        <p:strVal val="visible"/>
                                      </p:to>
                                    </p:set>
                                    <p:animEffect transition="in" filter="box(in)">
                                      <p:cBhvr>
                                        <p:cTn id="28" dur="500"/>
                                        <p:tgtEl>
                                          <p:spTgt spid="4096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40963">
                                            <p:txEl>
                                              <p:pRg st="6" end="6"/>
                                            </p:txEl>
                                          </p:spTgt>
                                        </p:tgtEl>
                                        <p:attrNameLst>
                                          <p:attrName>style.visibility</p:attrName>
                                        </p:attrNameLst>
                                      </p:cBhvr>
                                      <p:to>
                                        <p:strVal val="visible"/>
                                      </p:to>
                                    </p:set>
                                    <p:animEffect transition="in" filter="circle(in)">
                                      <p:cBhvr>
                                        <p:cTn id="33" dur="2000"/>
                                        <p:tgtEl>
                                          <p:spTgt spid="409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5" descr="J0240695"/>
          <p:cNvPicPr>
            <a:picLocks noChangeAspect="1" noChangeArrowheads="1"/>
          </p:cNvPicPr>
          <p:nvPr/>
        </p:nvPicPr>
        <p:blipFill>
          <a:blip r:embed="rId2"/>
          <a:srcRect/>
          <a:stretch>
            <a:fillRect/>
          </a:stretch>
        </p:blipFill>
        <p:spPr bwMode="auto">
          <a:xfrm>
            <a:off x="937685" y="3352800"/>
            <a:ext cx="5361516" cy="3200400"/>
          </a:xfrm>
          <a:prstGeom prst="rect">
            <a:avLst/>
          </a:prstGeom>
          <a:noFill/>
          <a:ln w="9525">
            <a:noFill/>
            <a:miter lim="800000"/>
            <a:headEnd/>
            <a:tailEnd/>
          </a:ln>
        </p:spPr>
      </p:pic>
      <p:pic>
        <p:nvPicPr>
          <p:cNvPr id="17414" name="Picture 6" descr="fallprotect"/>
          <p:cNvPicPr>
            <a:picLocks noChangeAspect="1" noChangeArrowheads="1"/>
          </p:cNvPicPr>
          <p:nvPr/>
        </p:nvPicPr>
        <p:blipFill>
          <a:blip r:embed="rId3"/>
          <a:srcRect/>
          <a:stretch>
            <a:fillRect/>
          </a:stretch>
        </p:blipFill>
        <p:spPr bwMode="auto">
          <a:xfrm>
            <a:off x="6604000" y="3352800"/>
            <a:ext cx="5181600" cy="2895600"/>
          </a:xfrm>
          <a:prstGeom prst="rect">
            <a:avLst/>
          </a:prstGeom>
          <a:noFill/>
          <a:ln w="9525">
            <a:noFill/>
            <a:miter lim="800000"/>
            <a:headEnd/>
            <a:tailEnd/>
          </a:ln>
        </p:spPr>
      </p:pic>
      <p:sp>
        <p:nvSpPr>
          <p:cNvPr id="43012" name="TextBox 5"/>
          <p:cNvSpPr txBox="1">
            <a:spLocks noChangeArrowheads="1"/>
          </p:cNvSpPr>
          <p:nvPr/>
        </p:nvSpPr>
        <p:spPr bwMode="auto">
          <a:xfrm>
            <a:off x="0" y="1"/>
            <a:ext cx="12192000" cy="3323987"/>
          </a:xfrm>
          <a:prstGeom prst="rect">
            <a:avLst/>
          </a:prstGeom>
          <a:noFill/>
          <a:ln w="9525">
            <a:noFill/>
            <a:miter lim="800000"/>
            <a:headEnd/>
            <a:tailEnd/>
          </a:ln>
        </p:spPr>
        <p:txBody>
          <a:bodyPr>
            <a:spAutoFit/>
          </a:bodyPr>
          <a:lstStyle/>
          <a:p>
            <a:pPr algn="r" rtl="1"/>
            <a:r>
              <a:rPr lang="fa-IR" sz="4800" dirty="0">
                <a:solidFill>
                  <a:srgbClr val="00B050"/>
                </a:solidFill>
                <a:cs typeface="B Titr" pitchFamily="2" charset="-78"/>
              </a:rPr>
              <a:t>ایمنی : </a:t>
            </a:r>
          </a:p>
          <a:p>
            <a:pPr algn="r" rtl="1">
              <a:lnSpc>
                <a:spcPct val="150000"/>
              </a:lnSpc>
              <a:buFont typeface="Wingdings" pitchFamily="2" charset="2"/>
              <a:buChar char="ü"/>
            </a:pPr>
            <a:r>
              <a:rPr lang="fa-IR" sz="2400" dirty="0">
                <a:cs typeface="B Titr" pitchFamily="2" charset="-78"/>
              </a:rPr>
              <a:t>رهایی از ریسک غیرقابل قبول ( آسیب رسان ) </a:t>
            </a:r>
          </a:p>
          <a:p>
            <a:pPr algn="r" rtl="1">
              <a:lnSpc>
                <a:spcPct val="150000"/>
              </a:lnSpc>
              <a:buFont typeface="Wingdings" pitchFamily="2" charset="2"/>
              <a:buChar char="ü"/>
            </a:pPr>
            <a:r>
              <a:rPr lang="fa-IR" sz="2400" dirty="0">
                <a:cs typeface="B Titr" pitchFamily="2" charset="-78"/>
              </a:rPr>
              <a:t>میزان فرار از خطر </a:t>
            </a:r>
          </a:p>
          <a:p>
            <a:pPr algn="r" rtl="1">
              <a:lnSpc>
                <a:spcPct val="150000"/>
              </a:lnSpc>
              <a:buFont typeface="Wingdings" pitchFamily="2" charset="2"/>
              <a:buChar char="ü"/>
            </a:pPr>
            <a:r>
              <a:rPr lang="fa-IR" sz="2400" dirty="0">
                <a:cs typeface="B Titr" pitchFamily="2" charset="-78"/>
              </a:rPr>
              <a:t>مصون بودن از شرایط مخاطره آمیز </a:t>
            </a:r>
          </a:p>
          <a:p>
            <a:pPr algn="r" rtl="1">
              <a:lnSpc>
                <a:spcPct val="150000"/>
              </a:lnSpc>
              <a:buFont typeface="Wingdings" pitchFamily="2" charset="2"/>
              <a:buChar char="ü"/>
            </a:pPr>
            <a:r>
              <a:rPr lang="fa-IR" sz="2400" dirty="0">
                <a:cs typeface="B Titr" pitchFamily="2" charset="-78"/>
              </a:rPr>
              <a:t>مدیریت شرایط  بمنظور پیشگیری از آسیب به منابع انسانی و مالی  و محیط زیست  </a:t>
            </a:r>
          </a:p>
          <a:p>
            <a:pPr algn="r" rtl="1"/>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7414"/>
                                        </p:tgtEl>
                                        <p:attrNameLst>
                                          <p:attrName>style.visibility</p:attrName>
                                        </p:attrNameLst>
                                      </p:cBhvr>
                                      <p:to>
                                        <p:strVal val="visible"/>
                                      </p:to>
                                    </p:set>
                                    <p:anim calcmode="lin" valueType="num">
                                      <p:cBhvr>
                                        <p:cTn id="7" dur="3000" fill="hold"/>
                                        <p:tgtEl>
                                          <p:spTgt spid="17414"/>
                                        </p:tgtEl>
                                        <p:attrNameLst>
                                          <p:attrName>ppt_w</p:attrName>
                                        </p:attrNameLst>
                                      </p:cBhvr>
                                      <p:tavLst>
                                        <p:tav tm="0">
                                          <p:val>
                                            <p:fltVal val="0"/>
                                          </p:val>
                                        </p:tav>
                                        <p:tav tm="100000">
                                          <p:val>
                                            <p:strVal val="#ppt_w"/>
                                          </p:val>
                                        </p:tav>
                                      </p:tavLst>
                                    </p:anim>
                                    <p:anim calcmode="lin" valueType="num">
                                      <p:cBhvr>
                                        <p:cTn id="8" dur="3000" fill="hold"/>
                                        <p:tgtEl>
                                          <p:spTgt spid="17414"/>
                                        </p:tgtEl>
                                        <p:attrNameLst>
                                          <p:attrName>ppt_h</p:attrName>
                                        </p:attrNameLst>
                                      </p:cBhvr>
                                      <p:tavLst>
                                        <p:tav tm="0">
                                          <p:val>
                                            <p:fltVal val="0"/>
                                          </p:val>
                                        </p:tav>
                                        <p:tav tm="100000">
                                          <p:val>
                                            <p:strVal val="#ppt_h"/>
                                          </p:val>
                                        </p:tav>
                                      </p:tavLst>
                                    </p:anim>
                                    <p:animEffect transition="in" filter="fade">
                                      <p:cBhvr>
                                        <p:cTn id="9" dur="3000"/>
                                        <p:tgtEl>
                                          <p:spTgt spid="17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AutoShape 2"/>
          <p:cNvSpPr>
            <a:spLocks noGrp="1" noChangeArrowheads="1"/>
          </p:cNvSpPr>
          <p:nvPr>
            <p:ph type="title"/>
          </p:nvPr>
        </p:nvSpPr>
        <p:spPr>
          <a:xfrm>
            <a:off x="0" y="0"/>
            <a:ext cx="12192000" cy="6858000"/>
          </a:xfrm>
        </p:spPr>
        <p:txBody>
          <a:bodyPr>
            <a:normAutofit/>
          </a:bodyPr>
          <a:lstStyle/>
          <a:p>
            <a:pPr algn="r" rtl="1"/>
            <a:r>
              <a:rPr lang="fa-IR" sz="5400" b="1" i="1" dirty="0" smtClean="0">
                <a:effectLst>
                  <a:outerShdw blurRad="38100" dist="38100" dir="2700000" algn="tl">
                    <a:srgbClr val="C0C0C0"/>
                  </a:outerShdw>
                </a:effectLst>
                <a:cs typeface="B Titr" pitchFamily="2" charset="-78"/>
              </a:rPr>
              <a:t/>
            </a:r>
            <a:br>
              <a:rPr lang="fa-IR" sz="5400" b="1" i="1" dirty="0" smtClean="0">
                <a:effectLst>
                  <a:outerShdw blurRad="38100" dist="38100" dir="2700000" algn="tl">
                    <a:srgbClr val="C0C0C0"/>
                  </a:outerShdw>
                </a:effectLst>
                <a:cs typeface="B Titr" pitchFamily="2" charset="-78"/>
              </a:rPr>
            </a:br>
            <a:r>
              <a:rPr lang="fa-IR" sz="5400" b="1" i="1" dirty="0" smtClean="0">
                <a:effectLst>
                  <a:outerShdw blurRad="38100" dist="38100" dir="2700000" algn="tl">
                    <a:srgbClr val="C0C0C0"/>
                  </a:outerShdw>
                </a:effectLst>
                <a:cs typeface="B Titr" pitchFamily="2" charset="-78"/>
              </a:rPr>
              <a:t/>
            </a:r>
            <a:br>
              <a:rPr lang="fa-IR" sz="5400" b="1" i="1" dirty="0" smtClean="0">
                <a:effectLst>
                  <a:outerShdw blurRad="38100" dist="38100" dir="2700000" algn="tl">
                    <a:srgbClr val="C0C0C0"/>
                  </a:outerShdw>
                </a:effectLst>
                <a:cs typeface="B Titr" pitchFamily="2" charset="-78"/>
              </a:rPr>
            </a:br>
            <a:endParaRPr lang="en-US" sz="5400" dirty="0" smtClean="0">
              <a:solidFill>
                <a:schemeClr val="accent6">
                  <a:lumMod val="50000"/>
                </a:schemeClr>
              </a:solidFill>
              <a:cs typeface="B Titr" pitchFamily="2" charset="-78"/>
            </a:endParaRPr>
          </a:p>
        </p:txBody>
      </p:sp>
      <p:sp>
        <p:nvSpPr>
          <p:cNvPr id="4" name="TextBox 3"/>
          <p:cNvSpPr txBox="1"/>
          <p:nvPr/>
        </p:nvSpPr>
        <p:spPr>
          <a:xfrm>
            <a:off x="0" y="0"/>
            <a:ext cx="12192000" cy="7740581"/>
          </a:xfrm>
          <a:prstGeom prst="rect">
            <a:avLst/>
          </a:prstGeom>
          <a:noFill/>
        </p:spPr>
        <p:txBody>
          <a:bodyPr wrap="square" rtlCol="0">
            <a:spAutoFit/>
          </a:bodyPr>
          <a:lstStyle/>
          <a:p>
            <a:pPr algn="r" rtl="1"/>
            <a:r>
              <a:rPr lang="fa-IR" sz="4000" dirty="0" smtClean="0">
                <a:solidFill>
                  <a:schemeClr val="accent6">
                    <a:lumMod val="50000"/>
                  </a:schemeClr>
                </a:solidFill>
                <a:cs typeface="B Titr" pitchFamily="2" charset="-78"/>
              </a:rPr>
              <a:t>مهمترین سرمایه هر کشورعبارت است از:</a:t>
            </a:r>
            <a:r>
              <a:rPr lang="fa-IR" sz="3200" dirty="0" smtClean="0">
                <a:solidFill>
                  <a:schemeClr val="accent6">
                    <a:lumMod val="50000"/>
                  </a:schemeClr>
                </a:solidFill>
                <a:cs typeface="B Titr" pitchFamily="2" charset="-78"/>
              </a:rPr>
              <a:t/>
            </a:r>
            <a:br>
              <a:rPr lang="fa-IR" sz="3200" dirty="0" smtClean="0">
                <a:solidFill>
                  <a:schemeClr val="accent6">
                    <a:lumMod val="50000"/>
                  </a:schemeClr>
                </a:solidFill>
                <a:cs typeface="B Titr" pitchFamily="2" charset="-78"/>
              </a:rPr>
            </a:br>
            <a:r>
              <a:rPr lang="fa-IR" sz="3200" b="1" i="1" dirty="0" smtClean="0">
                <a:solidFill>
                  <a:srgbClr val="C00000"/>
                </a:solidFill>
                <a:effectLst>
                  <a:outerShdw blurRad="38100" dist="38100" dir="2700000" algn="tl">
                    <a:srgbClr val="C0C0C0"/>
                  </a:outerShdw>
                </a:effectLst>
                <a:cs typeface="B Titr" pitchFamily="2" charset="-78"/>
              </a:rPr>
              <a:t>نیروی انسانی ماهر وکارآمد</a:t>
            </a:r>
          </a:p>
          <a:p>
            <a:pPr algn="just" rtl="1"/>
            <a:r>
              <a:rPr lang="ar-SA" sz="4000" dirty="0" smtClean="0">
                <a:solidFill>
                  <a:schemeClr val="accent6">
                    <a:lumMod val="50000"/>
                  </a:schemeClr>
                </a:solidFill>
                <a:cs typeface="B Titr" pitchFamily="2" charset="-78"/>
              </a:rPr>
              <a:t>پیتر دراكر </a:t>
            </a:r>
            <a:r>
              <a:rPr lang="fa-IR" sz="4000" dirty="0" smtClean="0">
                <a:solidFill>
                  <a:schemeClr val="accent6">
                    <a:lumMod val="50000"/>
                  </a:schemeClr>
                </a:solidFill>
                <a:cs typeface="B Titr" pitchFamily="2" charset="-78"/>
              </a:rPr>
              <a:t>: </a:t>
            </a:r>
          </a:p>
          <a:p>
            <a:pPr algn="just" rtl="1">
              <a:lnSpc>
                <a:spcPct val="150000"/>
              </a:lnSpc>
              <a:buFont typeface="Wingdings" pitchFamily="2" charset="2"/>
              <a:buChar char="ü"/>
            </a:pPr>
            <a:r>
              <a:rPr lang="ar-SA" sz="3200" dirty="0" smtClean="0">
                <a:solidFill>
                  <a:srgbClr val="7030A0"/>
                </a:solidFill>
                <a:cs typeface="B Titr" pitchFamily="2" charset="-78"/>
              </a:rPr>
              <a:t>اولین وظیفه هر كسب و كاری حفظ بقاء است </a:t>
            </a:r>
            <a:r>
              <a:rPr lang="fa-IR" sz="3200" dirty="0" smtClean="0">
                <a:solidFill>
                  <a:srgbClr val="7030A0"/>
                </a:solidFill>
                <a:cs typeface="B Titr" pitchFamily="2" charset="-78"/>
              </a:rPr>
              <a:t>. </a:t>
            </a:r>
          </a:p>
          <a:p>
            <a:pPr algn="just" rtl="1">
              <a:lnSpc>
                <a:spcPct val="150000"/>
              </a:lnSpc>
              <a:buFont typeface="Wingdings" pitchFamily="2" charset="2"/>
              <a:buChar char="ü"/>
            </a:pPr>
            <a:r>
              <a:rPr lang="ar-SA" sz="3200" dirty="0" smtClean="0">
                <a:solidFill>
                  <a:srgbClr val="7030A0"/>
                </a:solidFill>
                <a:cs typeface="B Titr" pitchFamily="2" charset="-78"/>
              </a:rPr>
              <a:t>اصل اساسی در كسب و كار، حداكثر نمودن سود نیست، بلكه اجتناب از زیان است .</a:t>
            </a:r>
            <a:endParaRPr lang="en-US" sz="3200" dirty="0" smtClean="0">
              <a:solidFill>
                <a:srgbClr val="7030A0"/>
              </a:solidFill>
              <a:cs typeface="B Titr" pitchFamily="2" charset="-78"/>
            </a:endParaRPr>
          </a:p>
          <a:p>
            <a:pPr algn="r" rtl="1"/>
            <a:r>
              <a:rPr lang="fa-IR" sz="4000" dirty="0" smtClean="0">
                <a:solidFill>
                  <a:schemeClr val="accent6">
                    <a:lumMod val="50000"/>
                  </a:schemeClr>
                </a:solidFill>
                <a:cs typeface="B Titr" pitchFamily="2" charset="-78"/>
              </a:rPr>
              <a:t>مهم ترین هدف در هر کشور:</a:t>
            </a:r>
          </a:p>
          <a:p>
            <a:pPr algn="just" rtl="1"/>
            <a:r>
              <a:rPr lang="fa-IR" sz="3200" dirty="0" smtClean="0">
                <a:solidFill>
                  <a:srgbClr val="C00000"/>
                </a:solidFill>
                <a:cs typeface="B Titr" pitchFamily="2" charset="-78"/>
              </a:rPr>
              <a:t>حفظ ، نگهداری وتوسعه نیروی انسانی ماهر وکارآمد است. </a:t>
            </a:r>
          </a:p>
          <a:p>
            <a:pPr algn="just" rtl="1"/>
            <a:r>
              <a:rPr lang="fa-IR" sz="4000" dirty="0" smtClean="0">
                <a:solidFill>
                  <a:schemeClr val="accent6">
                    <a:lumMod val="50000"/>
                  </a:schemeClr>
                </a:solidFill>
                <a:cs typeface="B Titr" pitchFamily="2" charset="-78"/>
              </a:rPr>
              <a:t>اصلی ترین چالش سازمان : </a:t>
            </a:r>
          </a:p>
          <a:p>
            <a:pPr algn="just" rtl="1">
              <a:buFont typeface="Wingdings" pitchFamily="2" charset="2"/>
              <a:buChar char="ü"/>
            </a:pPr>
            <a:r>
              <a:rPr lang="fa-IR" sz="3200" dirty="0" smtClean="0">
                <a:solidFill>
                  <a:srgbClr val="C00000"/>
                </a:solidFill>
                <a:cs typeface="B Titr" pitchFamily="2" charset="-78"/>
              </a:rPr>
              <a:t>تامین ایمنی و بهداشت حرفه ای نیروی انسانی ،</a:t>
            </a:r>
          </a:p>
          <a:p>
            <a:pPr algn="just" rtl="1">
              <a:buFont typeface="Wingdings" pitchFamily="2" charset="2"/>
              <a:buChar char="ü"/>
            </a:pPr>
            <a:r>
              <a:rPr lang="fa-IR" sz="3200" dirty="0" smtClean="0">
                <a:solidFill>
                  <a:srgbClr val="C00000"/>
                </a:solidFill>
                <a:cs typeface="B Titr" pitchFamily="2" charset="-78"/>
              </a:rPr>
              <a:t>مدیریت ریسک ،</a:t>
            </a:r>
          </a:p>
          <a:p>
            <a:pPr algn="just" rtl="1">
              <a:buFont typeface="Wingdings" pitchFamily="2" charset="2"/>
              <a:buChar char="ü"/>
            </a:pPr>
            <a:r>
              <a:rPr lang="fa-IR" sz="3200" dirty="0" smtClean="0">
                <a:solidFill>
                  <a:srgbClr val="C00000"/>
                </a:solidFill>
                <a:cs typeface="B Titr" pitchFamily="2" charset="-78"/>
              </a:rPr>
              <a:t>پیشگیری از بروز حوادث شغلی در محیط کار .</a:t>
            </a:r>
          </a:p>
          <a:p>
            <a:pPr algn="r" rtl="1">
              <a:lnSpc>
                <a:spcPct val="150000"/>
              </a:lnSpc>
            </a:pPr>
            <a:endParaRPr lang="fa-IR" dirty="0" smtClean="0"/>
          </a:p>
          <a:p>
            <a:pPr algn="r" rtl="1">
              <a:lnSpc>
                <a:spcPct val="150000"/>
              </a:lnSpc>
            </a:pPr>
            <a:endParaRPr lang="fa-IR" b="1" i="1" dirty="0" smtClean="0">
              <a:effectLst>
                <a:outerShdw blurRad="38100" dist="38100" dir="2700000" algn="tl">
                  <a:srgbClr val="C0C0C0"/>
                </a:outerShdw>
              </a:effectLst>
              <a:cs typeface="B Titr" pitchFamily="2" charset="-78"/>
            </a:endParaRPr>
          </a:p>
          <a:p>
            <a:pPr algn="r" rtl="1">
              <a:lnSpc>
                <a:spcPct val="150000"/>
              </a:lnSpc>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9634"/>
                                        </p:tgtEl>
                                        <p:attrNameLst>
                                          <p:attrName>style.visibility</p:attrName>
                                        </p:attrNameLst>
                                      </p:cBhvr>
                                      <p:to>
                                        <p:strVal val="visible"/>
                                      </p:to>
                                    </p:set>
                                    <p:animEffect transition="in" filter="fade">
                                      <p:cBhvr>
                                        <p:cTn id="7" dur="2000"/>
                                        <p:tgtEl>
                                          <p:spTgt spid="69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srcRect/>
          <a:stretch>
            <a:fillRect/>
          </a:stretch>
        </p:blipFill>
        <p:spPr bwMode="auto">
          <a:xfrm>
            <a:off x="1" y="-18844"/>
            <a:ext cx="12192000" cy="68768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0" y="1714500"/>
            <a:ext cx="12192000" cy="4623446"/>
          </a:xfrm>
          <a:prstGeom prst="rect">
            <a:avLst/>
          </a:prstGeom>
          <a:noFill/>
          <a:ln w="9525">
            <a:noFill/>
            <a:miter lim="800000"/>
            <a:headEnd/>
            <a:tailEnd/>
          </a:ln>
        </p:spPr>
        <p:txBody>
          <a:bodyPr lIns="92075" tIns="46038" rIns="92075" bIns="46038">
            <a:spAutoFit/>
          </a:bodyPr>
          <a:lstStyle/>
          <a:p>
            <a:pPr marL="342900" indent="-342900" algn="just" rtl="1" eaLnBrk="0" hangingPunct="0">
              <a:lnSpc>
                <a:spcPct val="200000"/>
              </a:lnSpc>
              <a:spcBef>
                <a:spcPct val="40000"/>
              </a:spcBef>
              <a:buFontTx/>
              <a:buChar char="•"/>
            </a:pPr>
            <a:r>
              <a:rPr lang="fa-IR" sz="3200" b="1" dirty="0">
                <a:cs typeface="B Titr" pitchFamily="2" charset="-78"/>
              </a:rPr>
              <a:t>شرايط خطرناك عامل رخداد 13% حوادث در محيط كار هستند.</a:t>
            </a:r>
            <a:endParaRPr lang="en-US" sz="3200" b="1" dirty="0">
              <a:cs typeface="B Titr" pitchFamily="2" charset="-78"/>
            </a:endParaRPr>
          </a:p>
          <a:p>
            <a:pPr marL="342900" indent="-342900" algn="just" rtl="1" eaLnBrk="0" hangingPunct="0">
              <a:lnSpc>
                <a:spcPct val="200000"/>
              </a:lnSpc>
              <a:spcBef>
                <a:spcPct val="40000"/>
              </a:spcBef>
              <a:buFontTx/>
              <a:buChar char="•"/>
            </a:pPr>
            <a:r>
              <a:rPr lang="fa-IR" sz="3200" b="1" dirty="0">
                <a:cs typeface="B Titr" pitchFamily="2" charset="-78"/>
              </a:rPr>
              <a:t>رفتارها و اعمال غير ايمن 85% علت حوادث ناشي از كار مي باشند.</a:t>
            </a:r>
            <a:endParaRPr lang="en-US" sz="3200" b="1" dirty="0">
              <a:cs typeface="B Titr" pitchFamily="2" charset="-78"/>
            </a:endParaRPr>
          </a:p>
          <a:p>
            <a:pPr marL="342900" indent="-342900" algn="just" rtl="1" eaLnBrk="0" hangingPunct="0">
              <a:lnSpc>
                <a:spcPct val="200000"/>
              </a:lnSpc>
              <a:spcBef>
                <a:spcPct val="40000"/>
              </a:spcBef>
              <a:buFontTx/>
              <a:buChar char="•"/>
            </a:pPr>
            <a:r>
              <a:rPr lang="fa-IR" sz="3200" b="1" dirty="0">
                <a:cs typeface="B Titr" pitchFamily="2" charset="-78"/>
              </a:rPr>
              <a:t>اعمال كنترل نشده و اصطلاحا غیر مترقبه 2% علت حوادث را شامل </a:t>
            </a:r>
            <a:r>
              <a:rPr lang="fa-IR" sz="3200" b="1" dirty="0" smtClean="0">
                <a:cs typeface="B Titr" pitchFamily="2" charset="-78"/>
              </a:rPr>
              <a:t>مي </a:t>
            </a:r>
            <a:r>
              <a:rPr lang="fa-IR" sz="3200" b="1" dirty="0">
                <a:cs typeface="B Titr" pitchFamily="2" charset="-78"/>
              </a:rPr>
              <a:t>شوند.</a:t>
            </a:r>
          </a:p>
          <a:p>
            <a:pPr marL="342900" indent="-342900" algn="just" rtl="1" eaLnBrk="0" hangingPunct="0">
              <a:lnSpc>
                <a:spcPct val="200000"/>
              </a:lnSpc>
              <a:spcBef>
                <a:spcPct val="40000"/>
              </a:spcBef>
              <a:buFontTx/>
              <a:buChar char="•"/>
            </a:pPr>
            <a:r>
              <a:rPr lang="fa-IR" sz="3200" b="1" dirty="0">
                <a:cs typeface="B Titr" pitchFamily="2" charset="-78"/>
              </a:rPr>
              <a:t>مديريت هر سازماني مي تواند 98% مخاطرات را كنترل نمايد.</a:t>
            </a:r>
            <a:endParaRPr lang="en-US" sz="3200" b="1" dirty="0">
              <a:cs typeface="B Titr" pitchFamily="2" charset="-78"/>
            </a:endParaRPr>
          </a:p>
        </p:txBody>
      </p:sp>
      <p:pic>
        <p:nvPicPr>
          <p:cNvPr id="95235" name="Picture 3"/>
          <p:cNvPicPr>
            <a:picLocks noChangeArrowheads="1"/>
          </p:cNvPicPr>
          <p:nvPr/>
        </p:nvPicPr>
        <p:blipFill>
          <a:blip r:embed="rId3"/>
          <a:srcRect/>
          <a:stretch>
            <a:fillRect/>
          </a:stretch>
        </p:blipFill>
        <p:spPr bwMode="auto">
          <a:xfrm>
            <a:off x="0" y="152400"/>
            <a:ext cx="3771900" cy="1905000"/>
          </a:xfrm>
          <a:prstGeom prst="rect">
            <a:avLst/>
          </a:prstGeom>
          <a:noFill/>
          <a:ln w="9525">
            <a:noFill/>
            <a:miter lim="800000"/>
            <a:headEnd/>
            <a:tailEnd/>
          </a:ln>
        </p:spPr>
      </p:pic>
      <p:sp>
        <p:nvSpPr>
          <p:cNvPr id="26628" name="Rectangle 4"/>
          <p:cNvSpPr>
            <a:spLocks noChangeArrowheads="1"/>
          </p:cNvSpPr>
          <p:nvPr/>
        </p:nvSpPr>
        <p:spPr bwMode="auto">
          <a:xfrm>
            <a:off x="4246034" y="457201"/>
            <a:ext cx="7539567" cy="708025"/>
          </a:xfrm>
          <a:prstGeom prst="rect">
            <a:avLst/>
          </a:prstGeom>
          <a:noFill/>
          <a:ln w="9525">
            <a:noFill/>
            <a:miter lim="800000"/>
            <a:headEnd/>
            <a:tailEnd/>
          </a:ln>
        </p:spPr>
        <p:txBody>
          <a:bodyPr lIns="92075" tIns="46038" rIns="92075" bIns="46038">
            <a:spAutoFit/>
          </a:bodyPr>
          <a:lstStyle/>
          <a:p>
            <a:pPr algn="r" rtl="1" eaLnBrk="0" hangingPunct="0">
              <a:defRPr/>
            </a:pPr>
            <a:r>
              <a:rPr lang="fa-IR" sz="4000" b="1" dirty="0">
                <a:solidFill>
                  <a:srgbClr val="C00000"/>
                </a:solidFill>
                <a:cs typeface="B Titr" pitchFamily="2" charset="-78"/>
              </a:rPr>
              <a:t>بيشترين دلايل رخداد حوادث </a:t>
            </a:r>
            <a:endParaRPr lang="en-US" sz="4000" b="1" dirty="0">
              <a:solidFill>
                <a:srgbClr val="C00000"/>
              </a:solidFill>
              <a:cs typeface="B Titr"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5235"/>
                                        </p:tgtEl>
                                        <p:attrNameLst>
                                          <p:attrName>style.visibility</p:attrName>
                                        </p:attrNameLst>
                                      </p:cBhvr>
                                      <p:to>
                                        <p:strVal val="visible"/>
                                      </p:to>
                                    </p:set>
                                    <p:anim calcmode="lin" valueType="num">
                                      <p:cBhvr additive="base">
                                        <p:cTn id="7" dur="500" fill="hold"/>
                                        <p:tgtEl>
                                          <p:spTgt spid="95235"/>
                                        </p:tgtEl>
                                        <p:attrNameLst>
                                          <p:attrName>ppt_x</p:attrName>
                                        </p:attrNameLst>
                                      </p:cBhvr>
                                      <p:tavLst>
                                        <p:tav tm="0">
                                          <p:val>
                                            <p:strVal val="0-#ppt_w/2"/>
                                          </p:val>
                                        </p:tav>
                                        <p:tav tm="100000">
                                          <p:val>
                                            <p:strVal val="#ppt_x"/>
                                          </p:val>
                                        </p:tav>
                                      </p:tavLst>
                                    </p:anim>
                                    <p:anim calcmode="lin" valueType="num">
                                      <p:cBhvr additive="base">
                                        <p:cTn id="8" dur="500" fill="hold"/>
                                        <p:tgtEl>
                                          <p:spTgt spid="952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lIns="90488" tIns="44450" rIns="90488" bIns="44450"/>
          <a:lstStyle/>
          <a:p>
            <a:pPr algn="r" rtl="1">
              <a:defRPr/>
            </a:pPr>
            <a:r>
              <a:rPr lang="fa-IR" sz="4800" dirty="0" smtClean="0">
                <a:solidFill>
                  <a:srgbClr val="C00000"/>
                </a:solidFill>
                <a:cs typeface="B Titr" pitchFamily="2" charset="-78"/>
              </a:rPr>
              <a:t>بي تجربگي=حادثه</a:t>
            </a:r>
            <a:endParaRPr lang="en-US" sz="4800" dirty="0" smtClean="0">
              <a:solidFill>
                <a:srgbClr val="C00000"/>
              </a:solidFill>
              <a:cs typeface="B Titr" pitchFamily="2" charset="-78"/>
            </a:endParaRPr>
          </a:p>
        </p:txBody>
      </p:sp>
      <p:graphicFrame>
        <p:nvGraphicFramePr>
          <p:cNvPr id="1026" name="Object 3">
            <a:hlinkClick r:id="" action="ppaction://ole?verb=0"/>
          </p:cNvPr>
          <p:cNvGraphicFramePr>
            <a:graphicFrameLocks/>
          </p:cNvGraphicFramePr>
          <p:nvPr/>
        </p:nvGraphicFramePr>
        <p:xfrm>
          <a:off x="1320800" y="1524001"/>
          <a:ext cx="7349067" cy="5953125"/>
        </p:xfrm>
        <a:graphic>
          <a:graphicData uri="http://schemas.openxmlformats.org/presentationml/2006/ole">
            <p:oleObj spid="_x0000_s51202" name="Chart" r:id="rId4" imgW="3810000" imgH="4114800" progId="MSGraph.Chart.8">
              <p:embed followColorScheme="full"/>
            </p:oleObj>
          </a:graphicData>
        </a:graphic>
      </p:graphicFrame>
      <p:sp>
        <p:nvSpPr>
          <p:cNvPr id="1028" name="Rectangle 4"/>
          <p:cNvSpPr>
            <a:spLocks noGrp="1" noChangeArrowheads="1"/>
          </p:cNvSpPr>
          <p:nvPr>
            <p:ph type="body" sz="half" idx="2"/>
          </p:nvPr>
        </p:nvSpPr>
        <p:spPr>
          <a:xfrm>
            <a:off x="609600" y="1402080"/>
            <a:ext cx="11176000" cy="4465320"/>
          </a:xfrm>
        </p:spPr>
        <p:txBody>
          <a:bodyPr lIns="90488" tIns="44450" rIns="90488" bIns="44450">
            <a:normAutofit/>
          </a:bodyPr>
          <a:lstStyle/>
          <a:p>
            <a:pPr algn="r" rtl="1">
              <a:defRPr/>
            </a:pPr>
            <a:r>
              <a:rPr lang="fa-IR" sz="4000" dirty="0" smtClean="0">
                <a:cs typeface="B Titr" pitchFamily="2" charset="-78"/>
              </a:rPr>
              <a:t>كارگراني كه در انجام كارها ي جديد كمتر از 12 ماه تجربه دارند عامل ايجاد 80% حوادث هستند.</a:t>
            </a:r>
            <a:endParaRPr lang="en-US" sz="4000" dirty="0" smtClean="0">
              <a:cs typeface="B Titr" pitchFamily="2" charset="-78"/>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a:prstGeom prst="rect">
            <a:avLst/>
          </a:prstGeom>
        </p:spPr>
        <p:txBody>
          <a:bodyPr>
            <a:normAutofit lnSpcReduction="10000"/>
          </a:bodyPr>
          <a:lstStyle/>
          <a:p>
            <a:pPr algn="just" rtl="1">
              <a:lnSpc>
                <a:spcPct val="200000"/>
              </a:lnSpc>
              <a:defRPr/>
            </a:pPr>
            <a:r>
              <a:rPr lang="fa-IR" sz="3600" b="1" u="sng" dirty="0" smtClean="0">
                <a:solidFill>
                  <a:srgbClr val="FF0000"/>
                </a:solidFill>
                <a:latin typeface="Arial Black" pitchFamily="34" charset="0"/>
              </a:rPr>
              <a:t>بی مبالات : </a:t>
            </a:r>
            <a:r>
              <a:rPr lang="fa-IR" sz="3600" b="1" dirty="0" smtClean="0">
                <a:solidFill>
                  <a:srgbClr val="FF0000"/>
                </a:solidFill>
                <a:latin typeface="Arial Black" pitchFamily="34" charset="0"/>
              </a:rPr>
              <a:t> </a:t>
            </a:r>
          </a:p>
          <a:p>
            <a:pPr algn="just" rtl="1">
              <a:lnSpc>
                <a:spcPct val="200000"/>
              </a:lnSpc>
              <a:defRPr/>
            </a:pPr>
            <a:r>
              <a:rPr lang="fa-IR" sz="3600" b="1" dirty="0" smtClean="0">
                <a:latin typeface="Arial Black" pitchFamily="34" charset="0"/>
                <a:cs typeface="B Titr" pitchFamily="2" charset="-78"/>
              </a:rPr>
              <a:t>بی توجه، بی دقت، بی فکر، بی ملاحظه، سهل انگار، لاابالی، لاقید . </a:t>
            </a:r>
          </a:p>
          <a:p>
            <a:pPr algn="just" rtl="1">
              <a:lnSpc>
                <a:spcPct val="200000"/>
              </a:lnSpc>
              <a:defRPr/>
            </a:pPr>
            <a:r>
              <a:rPr lang="fa-IR" sz="3600" b="1" u="sng" dirty="0" smtClean="0">
                <a:solidFill>
                  <a:srgbClr val="FF0000"/>
                </a:solidFill>
                <a:latin typeface="Arial Black" pitchFamily="34" charset="0"/>
              </a:rPr>
              <a:t>سهل انگاری : </a:t>
            </a:r>
            <a:r>
              <a:rPr lang="fa-IR" sz="3600" b="1" dirty="0" smtClean="0">
                <a:latin typeface="Arial Black" pitchFamily="34" charset="0"/>
                <a:cs typeface="B Titr" pitchFamily="2" charset="-78"/>
              </a:rPr>
              <a:t>سرسری گرفتن ، جدی و مهم تلقی نکردن </a:t>
            </a:r>
          </a:p>
          <a:p>
            <a:pPr algn="just" rtl="1">
              <a:lnSpc>
                <a:spcPct val="200000"/>
              </a:lnSpc>
              <a:defRPr/>
            </a:pPr>
            <a:r>
              <a:rPr lang="fa-IR" sz="3600" b="1" u="sng" dirty="0" smtClean="0">
                <a:solidFill>
                  <a:srgbClr val="FF0000"/>
                </a:solidFill>
                <a:latin typeface="Arial Black" pitchFamily="34" charset="0"/>
              </a:rPr>
              <a:t>تساهل و تسامح : </a:t>
            </a:r>
          </a:p>
          <a:p>
            <a:pPr algn="just" rtl="1">
              <a:lnSpc>
                <a:spcPct val="200000"/>
              </a:lnSpc>
              <a:defRPr/>
            </a:pPr>
            <a:r>
              <a:rPr lang="fa-IR" sz="3600" b="1" dirty="0" smtClean="0">
                <a:latin typeface="Arial Black" pitchFamily="34" charset="0"/>
                <a:cs typeface="B Titr" pitchFamily="2" charset="-78"/>
              </a:rPr>
              <a:t>ممانعت یا اجبارکردن از روی قصد و آگاهی به اعمال و عقایدی كه مورد پذیرش و پسند طرف مقابل نباشد . </a:t>
            </a:r>
            <a:endParaRPr lang="fa-IR" sz="3600" b="1" dirty="0" smtClean="0">
              <a:solidFill>
                <a:srgbClr val="FFFF00"/>
              </a:solidFill>
              <a:latin typeface="Arial Black" pitchFamily="34" charset="0"/>
              <a:cs typeface="B Titr" pitchFamily="2" charset="-78"/>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2641600" y="1295400"/>
            <a:ext cx="2032000" cy="1600200"/>
          </a:xfrm>
          <a:prstGeom prst="rect">
            <a:avLst/>
          </a:prstGeom>
          <a:noFill/>
          <a:ln w="9525" algn="ctr">
            <a:noFill/>
            <a:miter lim="800000"/>
            <a:headEnd/>
            <a:tailEnd/>
          </a:ln>
        </p:spPr>
        <p:txBody>
          <a:bodyPr wrap="none" anchor="ctr"/>
          <a:lstStyle/>
          <a:p>
            <a:endParaRPr lang="fa-IR"/>
          </a:p>
        </p:txBody>
      </p:sp>
      <p:sp>
        <p:nvSpPr>
          <p:cNvPr id="91139" name="AutoShape 3"/>
          <p:cNvSpPr>
            <a:spLocks noChangeArrowheads="1"/>
          </p:cNvSpPr>
          <p:nvPr/>
        </p:nvSpPr>
        <p:spPr bwMode="auto">
          <a:xfrm>
            <a:off x="5080000" y="762000"/>
            <a:ext cx="6502400" cy="5486400"/>
          </a:xfrm>
          <a:prstGeom prst="flowChartMerge">
            <a:avLst/>
          </a:prstGeom>
          <a:solidFill>
            <a:srgbClr val="0000FF">
              <a:alpha val="89018"/>
            </a:srgbClr>
          </a:solidFill>
          <a:ln w="9525" algn="ctr">
            <a:solidFill>
              <a:srgbClr val="000000"/>
            </a:solidFill>
            <a:miter lim="800000"/>
            <a:headEnd/>
            <a:tailEnd/>
          </a:ln>
        </p:spPr>
        <p:txBody>
          <a:bodyPr wrap="none" anchor="ctr"/>
          <a:lstStyle/>
          <a:p>
            <a:endParaRPr lang="fa-IR"/>
          </a:p>
        </p:txBody>
      </p:sp>
      <p:sp>
        <p:nvSpPr>
          <p:cNvPr id="53252" name="Text Box 4"/>
          <p:cNvSpPr txBox="1">
            <a:spLocks noChangeArrowheads="1"/>
          </p:cNvSpPr>
          <p:nvPr/>
        </p:nvSpPr>
        <p:spPr bwMode="auto">
          <a:xfrm>
            <a:off x="6096000" y="6324600"/>
            <a:ext cx="5080000" cy="503238"/>
          </a:xfrm>
          <a:prstGeom prst="rect">
            <a:avLst/>
          </a:prstGeom>
          <a:noFill/>
          <a:ln w="9525" algn="ctr">
            <a:noFill/>
            <a:miter lim="800000"/>
            <a:headEnd/>
            <a:tailEnd/>
          </a:ln>
        </p:spPr>
        <p:txBody>
          <a:bodyPr>
            <a:spAutoFit/>
          </a:bodyPr>
          <a:lstStyle/>
          <a:p>
            <a:pPr algn="ctr" eaLnBrk="0" hangingPunct="0">
              <a:spcBef>
                <a:spcPct val="50000"/>
              </a:spcBef>
            </a:pPr>
            <a:r>
              <a:rPr lang="en-US" sz="2700" b="1">
                <a:solidFill>
                  <a:srgbClr val="FF0066"/>
                </a:solidFill>
                <a:latin typeface="Times New Roman" pitchFamily="18" charset="0"/>
              </a:rPr>
              <a:t>Reliability  of Reporting</a:t>
            </a:r>
          </a:p>
        </p:txBody>
      </p:sp>
      <p:sp>
        <p:nvSpPr>
          <p:cNvPr id="91141" name="AutoShape 5"/>
          <p:cNvSpPr>
            <a:spLocks noChangeArrowheads="1"/>
          </p:cNvSpPr>
          <p:nvPr/>
        </p:nvSpPr>
        <p:spPr bwMode="auto">
          <a:xfrm rot="10800000">
            <a:off x="101600" y="685800"/>
            <a:ext cx="6502400" cy="5486400"/>
          </a:xfrm>
          <a:prstGeom prst="flowChartMerge">
            <a:avLst/>
          </a:prstGeom>
          <a:solidFill>
            <a:srgbClr val="FF33CC"/>
          </a:solidFill>
          <a:ln w="9525" algn="ctr">
            <a:solidFill>
              <a:schemeClr val="tx1"/>
            </a:solidFill>
            <a:miter lim="800000"/>
            <a:headEnd/>
            <a:tailEnd/>
          </a:ln>
        </p:spPr>
        <p:txBody>
          <a:bodyPr rot="10800000" wrap="none" anchor="ctr"/>
          <a:lstStyle/>
          <a:p>
            <a:pPr algn="ctr" eaLnBrk="0" hangingPunct="0"/>
            <a:endParaRPr lang="en-US" sz="2800" b="1">
              <a:latin typeface="Times New Roman" pitchFamily="18" charset="0"/>
            </a:endParaRPr>
          </a:p>
          <a:p>
            <a:pPr algn="ctr" eaLnBrk="0" hangingPunct="0"/>
            <a:endParaRPr lang="en-US" sz="2800" b="1">
              <a:latin typeface="Times New Roman" pitchFamily="18" charset="0"/>
            </a:endParaRPr>
          </a:p>
          <a:p>
            <a:pPr algn="ctr" eaLnBrk="0" hangingPunct="0"/>
            <a:endParaRPr lang="en-US" sz="2800" b="1">
              <a:latin typeface="Times New Roman" pitchFamily="18" charset="0"/>
            </a:endParaRPr>
          </a:p>
          <a:p>
            <a:pPr algn="ctr" eaLnBrk="0" hangingPunct="0"/>
            <a:endParaRPr lang="en-US" sz="2800" b="1">
              <a:latin typeface="Times New Roman" pitchFamily="18" charset="0"/>
            </a:endParaRPr>
          </a:p>
          <a:p>
            <a:pPr algn="ctr" eaLnBrk="0" hangingPunct="0"/>
            <a:endParaRPr lang="en-US" sz="900" b="1">
              <a:latin typeface="Times New Roman" pitchFamily="18" charset="0"/>
            </a:endParaRPr>
          </a:p>
          <a:p>
            <a:pPr algn="ctr" eaLnBrk="0" hangingPunct="0"/>
            <a:r>
              <a:rPr lang="en-US" sz="2800" b="1">
                <a:latin typeface="Times New Roman" pitchFamily="18" charset="0"/>
              </a:rPr>
              <a:t>Near-miss</a:t>
            </a:r>
          </a:p>
        </p:txBody>
      </p:sp>
      <p:sp>
        <p:nvSpPr>
          <p:cNvPr id="91142" name="AutoShape 6"/>
          <p:cNvSpPr>
            <a:spLocks noChangeArrowheads="1"/>
          </p:cNvSpPr>
          <p:nvPr/>
        </p:nvSpPr>
        <p:spPr bwMode="auto">
          <a:xfrm>
            <a:off x="711200" y="762000"/>
            <a:ext cx="5283200" cy="4343400"/>
          </a:xfrm>
          <a:prstGeom prst="triangle">
            <a:avLst>
              <a:gd name="adj" fmla="val 50000"/>
            </a:avLst>
          </a:prstGeom>
          <a:solidFill>
            <a:srgbClr val="FFFF00"/>
          </a:solidFill>
          <a:ln w="9525" algn="ctr">
            <a:solidFill>
              <a:srgbClr val="000000"/>
            </a:solidFill>
            <a:miter lim="800000"/>
            <a:headEnd/>
            <a:tailEnd/>
          </a:ln>
        </p:spPr>
        <p:txBody>
          <a:bodyPr wrap="none" anchor="ctr"/>
          <a:lstStyle/>
          <a:p>
            <a:pPr algn="ctr" eaLnBrk="0" hangingPunct="0"/>
            <a:endParaRPr lang="en-US" sz="3000" b="1">
              <a:latin typeface="Times New Roman" pitchFamily="18" charset="0"/>
            </a:endParaRPr>
          </a:p>
          <a:p>
            <a:pPr algn="ctr" eaLnBrk="0" hangingPunct="0"/>
            <a:endParaRPr lang="en-US" sz="3000" b="1">
              <a:latin typeface="Times New Roman" pitchFamily="18" charset="0"/>
            </a:endParaRPr>
          </a:p>
          <a:p>
            <a:pPr algn="ctr" eaLnBrk="0" hangingPunct="0"/>
            <a:endParaRPr lang="en-US" sz="3000" b="1">
              <a:latin typeface="Times New Roman" pitchFamily="18" charset="0"/>
            </a:endParaRPr>
          </a:p>
          <a:p>
            <a:pPr algn="ctr" eaLnBrk="0" hangingPunct="0"/>
            <a:endParaRPr lang="en-US" sz="3000" b="1">
              <a:latin typeface="Times New Roman" pitchFamily="18" charset="0"/>
            </a:endParaRPr>
          </a:p>
          <a:p>
            <a:pPr algn="ctr" eaLnBrk="0" hangingPunct="0"/>
            <a:r>
              <a:rPr lang="en-US" sz="3000" b="1">
                <a:latin typeface="Times New Roman" pitchFamily="18" charset="0"/>
              </a:rPr>
              <a:t>First aid</a:t>
            </a:r>
          </a:p>
        </p:txBody>
      </p:sp>
      <p:sp>
        <p:nvSpPr>
          <p:cNvPr id="91143" name="AutoShape 7"/>
          <p:cNvSpPr>
            <a:spLocks noChangeArrowheads="1"/>
          </p:cNvSpPr>
          <p:nvPr/>
        </p:nvSpPr>
        <p:spPr bwMode="auto">
          <a:xfrm>
            <a:off x="1422400" y="762000"/>
            <a:ext cx="3860800" cy="3048000"/>
          </a:xfrm>
          <a:prstGeom prst="triangle">
            <a:avLst>
              <a:gd name="adj" fmla="val 50000"/>
            </a:avLst>
          </a:prstGeom>
          <a:solidFill>
            <a:schemeClr val="accent2"/>
          </a:solidFill>
          <a:ln w="9525" algn="ctr">
            <a:solidFill>
              <a:srgbClr val="000000"/>
            </a:solidFill>
            <a:miter lim="800000"/>
            <a:headEnd/>
            <a:tailEnd/>
          </a:ln>
        </p:spPr>
        <p:txBody>
          <a:bodyPr wrap="none" anchor="ctr"/>
          <a:lstStyle/>
          <a:p>
            <a:pPr algn="ctr" eaLnBrk="0" hangingPunct="0"/>
            <a:endParaRPr lang="en-US" sz="2400" b="1">
              <a:solidFill>
                <a:schemeClr val="bg1"/>
              </a:solidFill>
              <a:latin typeface="Times New Roman" pitchFamily="18" charset="0"/>
            </a:endParaRPr>
          </a:p>
          <a:p>
            <a:pPr algn="ctr" eaLnBrk="0" hangingPunct="0"/>
            <a:endParaRPr lang="en-US" sz="2400" b="1">
              <a:solidFill>
                <a:schemeClr val="bg1"/>
              </a:solidFill>
              <a:latin typeface="Times New Roman" pitchFamily="18" charset="0"/>
            </a:endParaRPr>
          </a:p>
          <a:p>
            <a:pPr algn="ctr" eaLnBrk="0" hangingPunct="0"/>
            <a:endParaRPr lang="en-US" sz="2400" b="1">
              <a:solidFill>
                <a:schemeClr val="bg1"/>
              </a:solidFill>
              <a:latin typeface="Times New Roman" pitchFamily="18" charset="0"/>
            </a:endParaRPr>
          </a:p>
          <a:p>
            <a:pPr algn="ctr" eaLnBrk="0" hangingPunct="0"/>
            <a:r>
              <a:rPr lang="en-US" sz="2400" b="1">
                <a:solidFill>
                  <a:schemeClr val="bg1"/>
                </a:solidFill>
                <a:latin typeface="Times New Roman" pitchFamily="18" charset="0"/>
              </a:rPr>
              <a:t>Minor</a:t>
            </a:r>
          </a:p>
          <a:p>
            <a:pPr algn="ctr" eaLnBrk="0" hangingPunct="0"/>
            <a:r>
              <a:rPr lang="en-US" sz="2400" b="1">
                <a:solidFill>
                  <a:schemeClr val="bg1"/>
                </a:solidFill>
                <a:latin typeface="Times New Roman" pitchFamily="18" charset="0"/>
              </a:rPr>
              <a:t> Injuries</a:t>
            </a:r>
          </a:p>
          <a:p>
            <a:pPr algn="ctr" eaLnBrk="0" hangingPunct="0"/>
            <a:endParaRPr lang="en-US" sz="2400" b="1">
              <a:solidFill>
                <a:schemeClr val="bg1"/>
              </a:solidFill>
              <a:latin typeface="Times New Roman" pitchFamily="18" charset="0"/>
            </a:endParaRPr>
          </a:p>
        </p:txBody>
      </p:sp>
      <p:sp>
        <p:nvSpPr>
          <p:cNvPr id="91144" name="AutoShape 8"/>
          <p:cNvSpPr>
            <a:spLocks noChangeArrowheads="1"/>
          </p:cNvSpPr>
          <p:nvPr/>
        </p:nvSpPr>
        <p:spPr bwMode="auto">
          <a:xfrm>
            <a:off x="2133600" y="762000"/>
            <a:ext cx="2438400" cy="1905000"/>
          </a:xfrm>
          <a:prstGeom prst="triangle">
            <a:avLst>
              <a:gd name="adj" fmla="val 50000"/>
            </a:avLst>
          </a:prstGeom>
          <a:solidFill>
            <a:srgbClr val="FF0066"/>
          </a:solidFill>
          <a:ln w="9525" algn="ctr">
            <a:solidFill>
              <a:srgbClr val="000000"/>
            </a:solidFill>
            <a:miter lim="800000"/>
            <a:headEnd/>
            <a:tailEnd/>
          </a:ln>
        </p:spPr>
        <p:txBody>
          <a:bodyPr wrap="none" anchor="ctr"/>
          <a:lstStyle/>
          <a:p>
            <a:pPr algn="ctr" eaLnBrk="0" hangingPunct="0"/>
            <a:r>
              <a:rPr lang="en-US" sz="2400" b="1" dirty="0">
                <a:solidFill>
                  <a:schemeClr val="bg1"/>
                </a:solidFill>
                <a:latin typeface="Times New Roman" pitchFamily="18" charset="0"/>
              </a:rPr>
              <a:t>Major </a:t>
            </a:r>
            <a:endParaRPr lang="en-US" sz="2400" dirty="0">
              <a:solidFill>
                <a:schemeClr val="bg1"/>
              </a:solidFill>
              <a:latin typeface="Times New Roman" pitchFamily="18" charset="0"/>
            </a:endParaRPr>
          </a:p>
          <a:p>
            <a:pPr algn="ctr" eaLnBrk="0" hangingPunct="0"/>
            <a:r>
              <a:rPr lang="en-US" sz="2400" dirty="0">
                <a:solidFill>
                  <a:schemeClr val="bg1"/>
                </a:solidFill>
                <a:latin typeface="Times New Roman" pitchFamily="18" charset="0"/>
              </a:rPr>
              <a:t>I</a:t>
            </a:r>
            <a:r>
              <a:rPr lang="en-US" sz="2400" b="1" dirty="0">
                <a:solidFill>
                  <a:schemeClr val="bg1"/>
                </a:solidFill>
                <a:latin typeface="Times New Roman" pitchFamily="18" charset="0"/>
              </a:rPr>
              <a:t>njury</a:t>
            </a:r>
          </a:p>
        </p:txBody>
      </p:sp>
      <p:sp>
        <p:nvSpPr>
          <p:cNvPr id="53257" name="Text Box 9"/>
          <p:cNvSpPr txBox="1">
            <a:spLocks noChangeArrowheads="1"/>
          </p:cNvSpPr>
          <p:nvPr/>
        </p:nvSpPr>
        <p:spPr bwMode="auto">
          <a:xfrm>
            <a:off x="406400" y="6248400"/>
            <a:ext cx="5486400" cy="579438"/>
          </a:xfrm>
          <a:prstGeom prst="rect">
            <a:avLst/>
          </a:prstGeom>
          <a:noFill/>
          <a:ln w="9525" algn="ctr">
            <a:noFill/>
            <a:miter lim="800000"/>
            <a:headEnd/>
            <a:tailEnd/>
          </a:ln>
        </p:spPr>
        <p:txBody>
          <a:bodyPr>
            <a:spAutoFit/>
          </a:bodyPr>
          <a:lstStyle/>
          <a:p>
            <a:pPr algn="ctr" eaLnBrk="0" hangingPunct="0">
              <a:spcBef>
                <a:spcPct val="50000"/>
              </a:spcBef>
            </a:pPr>
            <a:r>
              <a:rPr lang="en-US" sz="3200" b="1">
                <a:solidFill>
                  <a:srgbClr val="FF0066"/>
                </a:solidFill>
                <a:latin typeface="Times New Roman" pitchFamily="18" charset="0"/>
              </a:rPr>
              <a:t>Accident Severity</a:t>
            </a:r>
          </a:p>
        </p:txBody>
      </p:sp>
      <p:sp>
        <p:nvSpPr>
          <p:cNvPr id="91146" name="Oval 10"/>
          <p:cNvSpPr>
            <a:spLocks noChangeArrowheads="1"/>
          </p:cNvSpPr>
          <p:nvPr/>
        </p:nvSpPr>
        <p:spPr bwMode="auto">
          <a:xfrm>
            <a:off x="4064000" y="1143000"/>
            <a:ext cx="914400" cy="685800"/>
          </a:xfrm>
          <a:prstGeom prst="ellipse">
            <a:avLst/>
          </a:prstGeom>
          <a:solidFill>
            <a:srgbClr val="FF0066"/>
          </a:solidFill>
          <a:ln w="9525" algn="ctr">
            <a:solidFill>
              <a:srgbClr val="000000"/>
            </a:solidFill>
            <a:round/>
            <a:headEnd/>
            <a:tailEnd/>
          </a:ln>
        </p:spPr>
        <p:txBody>
          <a:bodyPr wrap="none" anchor="ctr"/>
          <a:lstStyle/>
          <a:p>
            <a:pPr algn="ctr" eaLnBrk="0" hangingPunct="0"/>
            <a:r>
              <a:rPr lang="en-US" sz="3600" b="1">
                <a:solidFill>
                  <a:schemeClr val="bg1"/>
                </a:solidFill>
                <a:latin typeface="Times New Roman" pitchFamily="18" charset="0"/>
              </a:rPr>
              <a:t>1</a:t>
            </a:r>
          </a:p>
        </p:txBody>
      </p:sp>
      <p:sp>
        <p:nvSpPr>
          <p:cNvPr id="91147" name="Oval 11"/>
          <p:cNvSpPr>
            <a:spLocks noChangeArrowheads="1"/>
          </p:cNvSpPr>
          <p:nvPr/>
        </p:nvSpPr>
        <p:spPr bwMode="auto">
          <a:xfrm>
            <a:off x="4978400" y="2667000"/>
            <a:ext cx="914400" cy="685800"/>
          </a:xfrm>
          <a:prstGeom prst="ellipse">
            <a:avLst/>
          </a:prstGeom>
          <a:solidFill>
            <a:schemeClr val="accent2"/>
          </a:solidFill>
          <a:ln w="9525" algn="ctr">
            <a:solidFill>
              <a:srgbClr val="000000"/>
            </a:solidFill>
            <a:round/>
            <a:headEnd/>
            <a:tailEnd/>
          </a:ln>
        </p:spPr>
        <p:txBody>
          <a:bodyPr wrap="none" anchor="ctr"/>
          <a:lstStyle/>
          <a:p>
            <a:pPr algn="ctr" eaLnBrk="0" hangingPunct="0"/>
            <a:r>
              <a:rPr lang="en-US" sz="3600" b="1">
                <a:solidFill>
                  <a:schemeClr val="bg1"/>
                </a:solidFill>
                <a:latin typeface="Times New Roman" pitchFamily="18" charset="0"/>
              </a:rPr>
              <a:t>10</a:t>
            </a:r>
          </a:p>
        </p:txBody>
      </p:sp>
      <p:sp>
        <p:nvSpPr>
          <p:cNvPr id="91148" name="Oval 12"/>
          <p:cNvSpPr>
            <a:spLocks noChangeArrowheads="1"/>
          </p:cNvSpPr>
          <p:nvPr/>
        </p:nvSpPr>
        <p:spPr bwMode="auto">
          <a:xfrm>
            <a:off x="5791200" y="4038600"/>
            <a:ext cx="914400" cy="685800"/>
          </a:xfrm>
          <a:prstGeom prst="ellipse">
            <a:avLst/>
          </a:prstGeom>
          <a:solidFill>
            <a:srgbClr val="FFFF00"/>
          </a:solidFill>
          <a:ln w="9525" algn="ctr">
            <a:solidFill>
              <a:srgbClr val="000000"/>
            </a:solidFill>
            <a:round/>
            <a:headEnd/>
            <a:tailEnd/>
          </a:ln>
        </p:spPr>
        <p:txBody>
          <a:bodyPr wrap="none" anchor="ctr"/>
          <a:lstStyle/>
          <a:p>
            <a:pPr algn="ctr" eaLnBrk="0" hangingPunct="0"/>
            <a:r>
              <a:rPr lang="en-US" sz="3600" b="1">
                <a:latin typeface="Times New Roman" pitchFamily="18" charset="0"/>
              </a:rPr>
              <a:t>30</a:t>
            </a:r>
          </a:p>
        </p:txBody>
      </p:sp>
      <p:sp>
        <p:nvSpPr>
          <p:cNvPr id="91149" name="Oval 13"/>
          <p:cNvSpPr>
            <a:spLocks noChangeArrowheads="1"/>
          </p:cNvSpPr>
          <p:nvPr/>
        </p:nvSpPr>
        <p:spPr bwMode="auto">
          <a:xfrm rot="10800000">
            <a:off x="6502400" y="5257800"/>
            <a:ext cx="914400" cy="685800"/>
          </a:xfrm>
          <a:prstGeom prst="ellipse">
            <a:avLst/>
          </a:prstGeom>
          <a:solidFill>
            <a:srgbClr val="FF33CC"/>
          </a:solidFill>
          <a:ln w="9525" algn="ctr">
            <a:solidFill>
              <a:schemeClr val="tx1"/>
            </a:solidFill>
            <a:round/>
            <a:headEnd/>
            <a:tailEnd/>
          </a:ln>
        </p:spPr>
        <p:txBody>
          <a:bodyPr rot="10800000" wrap="none" anchor="ctr"/>
          <a:lstStyle/>
          <a:p>
            <a:pPr algn="ctr" eaLnBrk="0" hangingPunct="0"/>
            <a:r>
              <a:rPr lang="en-US" sz="2800" b="1">
                <a:latin typeface="Times New Roman" pitchFamily="18" charset="0"/>
              </a:rPr>
              <a:t>600</a:t>
            </a:r>
          </a:p>
        </p:txBody>
      </p:sp>
      <p:sp>
        <p:nvSpPr>
          <p:cNvPr id="53262" name="Rectangle 14" descr="Green marble"/>
          <p:cNvSpPr>
            <a:spLocks noChangeArrowheads="1"/>
          </p:cNvSpPr>
          <p:nvPr/>
        </p:nvSpPr>
        <p:spPr bwMode="auto">
          <a:xfrm>
            <a:off x="508000" y="76200"/>
            <a:ext cx="11176000" cy="609600"/>
          </a:xfrm>
          <a:prstGeom prst="rect">
            <a:avLst/>
          </a:prstGeom>
          <a:blipFill dpi="0" rotWithShape="0">
            <a:blip r:embed="rId2"/>
            <a:srcRect/>
            <a:tile tx="0" ty="0" sx="100000" sy="100000" flip="none" algn="tl"/>
          </a:blipFill>
          <a:ln w="9525" algn="ctr">
            <a:solidFill>
              <a:schemeClr val="tx1"/>
            </a:solidFill>
            <a:miter lim="800000"/>
            <a:headEnd/>
            <a:tailEnd/>
          </a:ln>
        </p:spPr>
        <p:txBody>
          <a:bodyPr anchor="ctr"/>
          <a:lstStyle/>
          <a:p>
            <a:pPr algn="ctr" rtl="1" eaLnBrk="0" hangingPunct="0">
              <a:lnSpc>
                <a:spcPct val="120000"/>
              </a:lnSpc>
            </a:pPr>
            <a:r>
              <a:rPr lang="fa-IR" sz="4000" b="1" dirty="0">
                <a:solidFill>
                  <a:srgbClr val="FFFF00"/>
                </a:solidFill>
              </a:rPr>
              <a:t>انجمن ملي ايمني آمريكا </a:t>
            </a:r>
            <a:r>
              <a:rPr lang="fa-IR" sz="4000" b="1" dirty="0" smtClean="0">
                <a:solidFill>
                  <a:srgbClr val="FFFF00"/>
                </a:solidFill>
              </a:rPr>
              <a:t>(</a:t>
            </a:r>
            <a:r>
              <a:rPr lang="en-US" sz="4000" b="1" dirty="0" smtClean="0">
                <a:solidFill>
                  <a:srgbClr val="FFFF00"/>
                </a:solidFill>
              </a:rPr>
              <a:t>NSC</a:t>
            </a:r>
            <a:r>
              <a:rPr lang="fa-IR" sz="4000" b="1" dirty="0" smtClean="0">
                <a:solidFill>
                  <a:srgbClr val="FFFF00"/>
                </a:solidFill>
              </a:rPr>
              <a:t>)</a:t>
            </a:r>
            <a:endParaRPr lang="en-US" sz="4000" b="1" dirty="0">
              <a:solidFill>
                <a:srgbClr val="FF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1144"/>
                                        </p:tgtEl>
                                        <p:attrNameLst>
                                          <p:attrName>style.visibility</p:attrName>
                                        </p:attrNameLst>
                                      </p:cBhvr>
                                      <p:to>
                                        <p:strVal val="visible"/>
                                      </p:to>
                                    </p:set>
                                    <p:animEffect transition="in" filter="wipe(down)">
                                      <p:cBhvr>
                                        <p:cTn id="7" dur="1000"/>
                                        <p:tgtEl>
                                          <p:spTgt spid="91144"/>
                                        </p:tgtEl>
                                      </p:cBhvr>
                                    </p:animEffect>
                                  </p:childTnLst>
                                </p:cTn>
                              </p:par>
                              <p:par>
                                <p:cTn id="8" presetID="2" presetClass="entr" presetSubtype="3" fill="hold" grpId="0" nodeType="withEffect">
                                  <p:stCondLst>
                                    <p:cond delay="0"/>
                                  </p:stCondLst>
                                  <p:childTnLst>
                                    <p:set>
                                      <p:cBhvr>
                                        <p:cTn id="9" dur="1" fill="hold">
                                          <p:stCondLst>
                                            <p:cond delay="0"/>
                                          </p:stCondLst>
                                        </p:cTn>
                                        <p:tgtEl>
                                          <p:spTgt spid="91146"/>
                                        </p:tgtEl>
                                        <p:attrNameLst>
                                          <p:attrName>style.visibility</p:attrName>
                                        </p:attrNameLst>
                                      </p:cBhvr>
                                      <p:to>
                                        <p:strVal val="visible"/>
                                      </p:to>
                                    </p:set>
                                    <p:anim calcmode="lin" valueType="num">
                                      <p:cBhvr additive="base">
                                        <p:cTn id="10" dur="500" fill="hold"/>
                                        <p:tgtEl>
                                          <p:spTgt spid="91146"/>
                                        </p:tgtEl>
                                        <p:attrNameLst>
                                          <p:attrName>ppt_x</p:attrName>
                                        </p:attrNameLst>
                                      </p:cBhvr>
                                      <p:tavLst>
                                        <p:tav tm="0">
                                          <p:val>
                                            <p:strVal val="1+#ppt_w/2"/>
                                          </p:val>
                                        </p:tav>
                                        <p:tav tm="100000">
                                          <p:val>
                                            <p:strVal val="#ppt_x"/>
                                          </p:val>
                                        </p:tav>
                                      </p:tavLst>
                                    </p:anim>
                                    <p:anim calcmode="lin" valueType="num">
                                      <p:cBhvr additive="base">
                                        <p:cTn id="11" dur="500" fill="hold"/>
                                        <p:tgtEl>
                                          <p:spTgt spid="91146"/>
                                        </p:tgtEl>
                                        <p:attrNameLst>
                                          <p:attrName>ppt_y</p:attrName>
                                        </p:attrNameLst>
                                      </p:cBhvr>
                                      <p:tavLst>
                                        <p:tav tm="0">
                                          <p:val>
                                            <p:strVal val="0-#ppt_h/2"/>
                                          </p:val>
                                        </p:tav>
                                        <p:tav tm="100000">
                                          <p:val>
                                            <p:strVal val="#ppt_y"/>
                                          </p:val>
                                        </p:tav>
                                      </p:tavLst>
                                    </p:anim>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91143"/>
                                        </p:tgtEl>
                                        <p:attrNameLst>
                                          <p:attrName>style.visibility</p:attrName>
                                        </p:attrNameLst>
                                      </p:cBhvr>
                                      <p:to>
                                        <p:strVal val="visible"/>
                                      </p:to>
                                    </p:set>
                                    <p:animEffect transition="in" filter="wipe(down)">
                                      <p:cBhvr>
                                        <p:cTn id="15" dur="1000"/>
                                        <p:tgtEl>
                                          <p:spTgt spid="91143"/>
                                        </p:tgtEl>
                                      </p:cBhvr>
                                    </p:animEffect>
                                  </p:childTnLst>
                                </p:cTn>
                              </p:par>
                              <p:par>
                                <p:cTn id="16" presetID="2" presetClass="entr" presetSubtype="3" fill="hold" grpId="0" nodeType="withEffect">
                                  <p:stCondLst>
                                    <p:cond delay="0"/>
                                  </p:stCondLst>
                                  <p:childTnLst>
                                    <p:set>
                                      <p:cBhvr>
                                        <p:cTn id="17" dur="1" fill="hold">
                                          <p:stCondLst>
                                            <p:cond delay="0"/>
                                          </p:stCondLst>
                                        </p:cTn>
                                        <p:tgtEl>
                                          <p:spTgt spid="91147"/>
                                        </p:tgtEl>
                                        <p:attrNameLst>
                                          <p:attrName>style.visibility</p:attrName>
                                        </p:attrNameLst>
                                      </p:cBhvr>
                                      <p:to>
                                        <p:strVal val="visible"/>
                                      </p:to>
                                    </p:set>
                                    <p:anim calcmode="lin" valueType="num">
                                      <p:cBhvr additive="base">
                                        <p:cTn id="18" dur="500" fill="hold"/>
                                        <p:tgtEl>
                                          <p:spTgt spid="91147"/>
                                        </p:tgtEl>
                                        <p:attrNameLst>
                                          <p:attrName>ppt_x</p:attrName>
                                        </p:attrNameLst>
                                      </p:cBhvr>
                                      <p:tavLst>
                                        <p:tav tm="0">
                                          <p:val>
                                            <p:strVal val="1+#ppt_w/2"/>
                                          </p:val>
                                        </p:tav>
                                        <p:tav tm="100000">
                                          <p:val>
                                            <p:strVal val="#ppt_x"/>
                                          </p:val>
                                        </p:tav>
                                      </p:tavLst>
                                    </p:anim>
                                    <p:anim calcmode="lin" valueType="num">
                                      <p:cBhvr additive="base">
                                        <p:cTn id="19" dur="500" fill="hold"/>
                                        <p:tgtEl>
                                          <p:spTgt spid="91147"/>
                                        </p:tgtEl>
                                        <p:attrNameLst>
                                          <p:attrName>ppt_y</p:attrName>
                                        </p:attrNameLst>
                                      </p:cBhvr>
                                      <p:tavLst>
                                        <p:tav tm="0">
                                          <p:val>
                                            <p:strVal val="0-#ppt_h/2"/>
                                          </p:val>
                                        </p:tav>
                                        <p:tav tm="100000">
                                          <p:val>
                                            <p:strVal val="#ppt_y"/>
                                          </p:val>
                                        </p:tav>
                                      </p:tavLst>
                                    </p:anim>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91142"/>
                                        </p:tgtEl>
                                        <p:attrNameLst>
                                          <p:attrName>style.visibility</p:attrName>
                                        </p:attrNameLst>
                                      </p:cBhvr>
                                      <p:to>
                                        <p:strVal val="visible"/>
                                      </p:to>
                                    </p:set>
                                    <p:animEffect transition="in" filter="wipe(down)">
                                      <p:cBhvr>
                                        <p:cTn id="23" dur="1000"/>
                                        <p:tgtEl>
                                          <p:spTgt spid="91142"/>
                                        </p:tgtEl>
                                      </p:cBhvr>
                                    </p:animEffect>
                                  </p:childTnLst>
                                </p:cTn>
                              </p:par>
                              <p:par>
                                <p:cTn id="24" presetID="2" presetClass="entr" presetSubtype="3" fill="hold" grpId="0" nodeType="withEffect">
                                  <p:stCondLst>
                                    <p:cond delay="0"/>
                                  </p:stCondLst>
                                  <p:childTnLst>
                                    <p:set>
                                      <p:cBhvr>
                                        <p:cTn id="25" dur="1" fill="hold">
                                          <p:stCondLst>
                                            <p:cond delay="0"/>
                                          </p:stCondLst>
                                        </p:cTn>
                                        <p:tgtEl>
                                          <p:spTgt spid="91148"/>
                                        </p:tgtEl>
                                        <p:attrNameLst>
                                          <p:attrName>style.visibility</p:attrName>
                                        </p:attrNameLst>
                                      </p:cBhvr>
                                      <p:to>
                                        <p:strVal val="visible"/>
                                      </p:to>
                                    </p:set>
                                    <p:anim calcmode="lin" valueType="num">
                                      <p:cBhvr additive="base">
                                        <p:cTn id="26" dur="500" fill="hold"/>
                                        <p:tgtEl>
                                          <p:spTgt spid="91148"/>
                                        </p:tgtEl>
                                        <p:attrNameLst>
                                          <p:attrName>ppt_x</p:attrName>
                                        </p:attrNameLst>
                                      </p:cBhvr>
                                      <p:tavLst>
                                        <p:tav tm="0">
                                          <p:val>
                                            <p:strVal val="1+#ppt_w/2"/>
                                          </p:val>
                                        </p:tav>
                                        <p:tav tm="100000">
                                          <p:val>
                                            <p:strVal val="#ppt_x"/>
                                          </p:val>
                                        </p:tav>
                                      </p:tavLst>
                                    </p:anim>
                                    <p:anim calcmode="lin" valueType="num">
                                      <p:cBhvr additive="base">
                                        <p:cTn id="27" dur="500" fill="hold"/>
                                        <p:tgtEl>
                                          <p:spTgt spid="91148"/>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91141"/>
                                        </p:tgtEl>
                                        <p:attrNameLst>
                                          <p:attrName>style.visibility</p:attrName>
                                        </p:attrNameLst>
                                      </p:cBhvr>
                                      <p:to>
                                        <p:strVal val="visible"/>
                                      </p:to>
                                    </p:set>
                                    <p:animEffect transition="in" filter="wipe(down)">
                                      <p:cBhvr>
                                        <p:cTn id="31" dur="1000"/>
                                        <p:tgtEl>
                                          <p:spTgt spid="91141"/>
                                        </p:tgtEl>
                                      </p:cBhvr>
                                    </p:animEffect>
                                  </p:childTnLst>
                                </p:cTn>
                              </p:par>
                              <p:par>
                                <p:cTn id="32" presetID="2" presetClass="entr" presetSubtype="3" fill="hold" grpId="0" nodeType="withEffect">
                                  <p:stCondLst>
                                    <p:cond delay="0"/>
                                  </p:stCondLst>
                                  <p:childTnLst>
                                    <p:set>
                                      <p:cBhvr>
                                        <p:cTn id="33" dur="1" fill="hold">
                                          <p:stCondLst>
                                            <p:cond delay="0"/>
                                          </p:stCondLst>
                                        </p:cTn>
                                        <p:tgtEl>
                                          <p:spTgt spid="91149"/>
                                        </p:tgtEl>
                                        <p:attrNameLst>
                                          <p:attrName>style.visibility</p:attrName>
                                        </p:attrNameLst>
                                      </p:cBhvr>
                                      <p:to>
                                        <p:strVal val="visible"/>
                                      </p:to>
                                    </p:set>
                                    <p:anim calcmode="lin" valueType="num">
                                      <p:cBhvr additive="base">
                                        <p:cTn id="34" dur="500" fill="hold"/>
                                        <p:tgtEl>
                                          <p:spTgt spid="91149"/>
                                        </p:tgtEl>
                                        <p:attrNameLst>
                                          <p:attrName>ppt_x</p:attrName>
                                        </p:attrNameLst>
                                      </p:cBhvr>
                                      <p:tavLst>
                                        <p:tav tm="0">
                                          <p:val>
                                            <p:strVal val="1+#ppt_w/2"/>
                                          </p:val>
                                        </p:tav>
                                        <p:tav tm="100000">
                                          <p:val>
                                            <p:strVal val="#ppt_x"/>
                                          </p:val>
                                        </p:tav>
                                      </p:tavLst>
                                    </p:anim>
                                    <p:anim calcmode="lin" valueType="num">
                                      <p:cBhvr additive="base">
                                        <p:cTn id="35" dur="500" fill="hold"/>
                                        <p:tgtEl>
                                          <p:spTgt spid="91149"/>
                                        </p:tgtEl>
                                        <p:attrNameLst>
                                          <p:attrName>ppt_y</p:attrName>
                                        </p:attrNameLst>
                                      </p:cBhvr>
                                      <p:tavLst>
                                        <p:tav tm="0">
                                          <p:val>
                                            <p:strVal val="0-#ppt_h/2"/>
                                          </p:val>
                                        </p:tav>
                                        <p:tav tm="100000">
                                          <p:val>
                                            <p:strVal val="#ppt_y"/>
                                          </p:val>
                                        </p:tav>
                                      </p:tavLst>
                                    </p:anim>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91139"/>
                                        </p:tgtEl>
                                        <p:attrNameLst>
                                          <p:attrName>style.visibility</p:attrName>
                                        </p:attrNameLst>
                                      </p:cBhvr>
                                      <p:to>
                                        <p:strVal val="visible"/>
                                      </p:to>
                                    </p:set>
                                    <p:animEffect transition="in" filter="wipe(up)">
                                      <p:cBhvr>
                                        <p:cTn id="39" dur="500"/>
                                        <p:tgtEl>
                                          <p:spTgt spid="91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animBg="1"/>
      <p:bldP spid="91141" grpId="0" animBg="1"/>
      <p:bldP spid="91142" grpId="0" animBg="1"/>
      <p:bldP spid="91143" grpId="0" animBg="1"/>
      <p:bldP spid="91144" grpId="0" animBg="1"/>
      <p:bldP spid="91146" grpId="0" animBg="1"/>
      <p:bldP spid="91147" grpId="0" animBg="1"/>
      <p:bldP spid="91148" grpId="0" animBg="1"/>
      <p:bldP spid="9114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3"/>
          <p:cNvPicPr>
            <a:picLocks noChangeAspect="1"/>
          </p:cNvPicPr>
          <p:nvPr/>
        </p:nvPicPr>
        <p:blipFill>
          <a:blip r:embed="rId2"/>
          <a:srcRect/>
          <a:stretch>
            <a:fillRect/>
          </a:stretch>
        </p:blipFill>
        <p:spPr bwMode="auto">
          <a:xfrm>
            <a:off x="1" y="0"/>
            <a:ext cx="12374033"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3" descr="C:\Users\RAYA COMPUTER\Desktop\5.PNG"/>
          <p:cNvPicPr>
            <a:picLocks noChangeAspect="1" noChangeArrowheads="1"/>
          </p:cNvPicPr>
          <p:nvPr/>
        </p:nvPicPr>
        <p:blipFill>
          <a:blip r:embed="rId2"/>
          <a:srcRect/>
          <a:stretch>
            <a:fillRect/>
          </a:stretch>
        </p:blipFill>
        <p:spPr bwMode="auto">
          <a:xfrm>
            <a:off x="0" y="31750"/>
            <a:ext cx="12192000" cy="67960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6370975"/>
          </a:xfrm>
          <a:prstGeom prst="rect">
            <a:avLst/>
          </a:prstGeom>
          <a:noFill/>
        </p:spPr>
        <p:txBody>
          <a:bodyPr>
            <a:spAutoFit/>
          </a:bodyPr>
          <a:lstStyle/>
          <a:p>
            <a:pPr algn="r" rtl="1">
              <a:lnSpc>
                <a:spcPct val="200000"/>
              </a:lnSpc>
              <a:defRPr/>
            </a:pPr>
            <a:r>
              <a:rPr lang="fa-IR" sz="3600" b="1" dirty="0">
                <a:solidFill>
                  <a:srgbClr val="0070C0"/>
                </a:solidFill>
                <a:cs typeface="B Titr" pitchFamily="2" charset="-78"/>
              </a:rPr>
              <a:t>انواع طبقه بندي حوادث :</a:t>
            </a:r>
            <a:r>
              <a:rPr lang="fa-IR" sz="3200" b="1" dirty="0">
                <a:solidFill>
                  <a:schemeClr val="accent6">
                    <a:lumMod val="50000"/>
                  </a:schemeClr>
                </a:solidFill>
                <a:cs typeface="B Titr" pitchFamily="2" charset="-78"/>
              </a:rPr>
              <a:t/>
            </a:r>
            <a:br>
              <a:rPr lang="fa-IR" sz="3200" b="1" dirty="0">
                <a:solidFill>
                  <a:schemeClr val="accent6">
                    <a:lumMod val="50000"/>
                  </a:schemeClr>
                </a:solidFill>
                <a:cs typeface="B Titr" pitchFamily="2" charset="-78"/>
              </a:rPr>
            </a:br>
            <a:r>
              <a:rPr lang="fa-IR" sz="2800" dirty="0">
                <a:solidFill>
                  <a:srgbClr val="C00000"/>
                </a:solidFill>
                <a:cs typeface="B Titr" pitchFamily="2" charset="-78"/>
              </a:rPr>
              <a:t> 1- </a:t>
            </a:r>
            <a:r>
              <a:rPr lang="fa-IR" sz="2800" dirty="0" smtClean="0">
                <a:solidFill>
                  <a:srgbClr val="C00000"/>
                </a:solidFill>
                <a:cs typeface="B Titr" pitchFamily="2" charset="-78"/>
              </a:rPr>
              <a:t> </a:t>
            </a:r>
            <a:r>
              <a:rPr lang="fa-IR" sz="2800" dirty="0">
                <a:solidFill>
                  <a:srgbClr val="C00000"/>
                </a:solidFill>
                <a:cs typeface="B Titr" pitchFamily="2" charset="-78"/>
              </a:rPr>
              <a:t>بر حسب فرد بوجود آوردنده آن </a:t>
            </a:r>
            <a:r>
              <a:rPr lang="fa-IR" sz="2800" dirty="0" smtClean="0">
                <a:solidFill>
                  <a:srgbClr val="C00000"/>
                </a:solidFill>
                <a:cs typeface="B Titr" pitchFamily="2" charset="-78"/>
              </a:rPr>
              <a:t>: </a:t>
            </a:r>
            <a:r>
              <a:rPr lang="fa-IR" sz="2800" dirty="0" smtClean="0">
                <a:solidFill>
                  <a:schemeClr val="accent6">
                    <a:lumMod val="50000"/>
                  </a:schemeClr>
                </a:solidFill>
                <a:cs typeface="B Titr" pitchFamily="2" charset="-78"/>
              </a:rPr>
              <a:t>مانند مانند </a:t>
            </a:r>
            <a:r>
              <a:rPr lang="fa-IR" sz="2800" dirty="0">
                <a:solidFill>
                  <a:schemeClr val="accent6">
                    <a:lumMod val="50000"/>
                  </a:schemeClr>
                </a:solidFill>
                <a:cs typeface="B Titr" pitchFamily="2" charset="-78"/>
              </a:rPr>
              <a:t>مدير، استادكار، كارگر</a:t>
            </a:r>
            <a:br>
              <a:rPr lang="fa-IR" sz="2800" dirty="0">
                <a:solidFill>
                  <a:schemeClr val="accent6">
                    <a:lumMod val="50000"/>
                  </a:schemeClr>
                </a:solidFill>
                <a:cs typeface="B Titr" pitchFamily="2" charset="-78"/>
              </a:rPr>
            </a:br>
            <a:r>
              <a:rPr lang="fa-IR" sz="2800" dirty="0">
                <a:solidFill>
                  <a:srgbClr val="C00000"/>
                </a:solidFill>
                <a:cs typeface="B Titr" pitchFamily="2" charset="-78"/>
              </a:rPr>
              <a:t>2- </a:t>
            </a:r>
            <a:r>
              <a:rPr lang="fa-IR" sz="2800" dirty="0" smtClean="0">
                <a:solidFill>
                  <a:srgbClr val="C00000"/>
                </a:solidFill>
                <a:cs typeface="B Titr" pitchFamily="2" charset="-78"/>
              </a:rPr>
              <a:t> </a:t>
            </a:r>
            <a:r>
              <a:rPr lang="fa-IR" sz="2800" dirty="0">
                <a:solidFill>
                  <a:srgbClr val="C00000"/>
                </a:solidFill>
                <a:cs typeface="B Titr" pitchFamily="2" charset="-78"/>
              </a:rPr>
              <a:t>بر اساس علل وقوع آن ها </a:t>
            </a:r>
            <a:r>
              <a:rPr lang="fa-IR" sz="2800" dirty="0" smtClean="0">
                <a:solidFill>
                  <a:srgbClr val="C00000"/>
                </a:solidFill>
                <a:cs typeface="B Titr" pitchFamily="2" charset="-78"/>
              </a:rPr>
              <a:t>: </a:t>
            </a:r>
            <a:r>
              <a:rPr lang="fa-IR" sz="2800" dirty="0" smtClean="0">
                <a:solidFill>
                  <a:schemeClr val="accent6">
                    <a:lumMod val="50000"/>
                  </a:schemeClr>
                </a:solidFill>
                <a:cs typeface="B Titr" pitchFamily="2" charset="-78"/>
              </a:rPr>
              <a:t>مانند </a:t>
            </a:r>
            <a:r>
              <a:rPr lang="fa-IR" sz="2800" dirty="0">
                <a:solidFill>
                  <a:schemeClr val="accent6">
                    <a:lumMod val="50000"/>
                  </a:schemeClr>
                </a:solidFill>
                <a:cs typeface="B Titr" pitchFamily="2" charset="-78"/>
              </a:rPr>
              <a:t>ماشين </a:t>
            </a:r>
            <a:r>
              <a:rPr lang="fa-IR" sz="2800" dirty="0" smtClean="0">
                <a:solidFill>
                  <a:schemeClr val="accent6">
                    <a:lumMod val="50000"/>
                  </a:schemeClr>
                </a:solidFill>
                <a:cs typeface="B Titr" pitchFamily="2" charset="-78"/>
              </a:rPr>
              <a:t>آلات</a:t>
            </a:r>
            <a:r>
              <a:rPr lang="fa-IR" sz="2800" dirty="0">
                <a:solidFill>
                  <a:schemeClr val="accent6">
                    <a:lumMod val="50000"/>
                  </a:schemeClr>
                </a:solidFill>
                <a:cs typeface="B Titr" pitchFamily="2" charset="-78"/>
              </a:rPr>
              <a:t>، انفجار، آتش سوزي</a:t>
            </a:r>
            <a:br>
              <a:rPr lang="fa-IR" sz="2800" dirty="0">
                <a:solidFill>
                  <a:schemeClr val="accent6">
                    <a:lumMod val="50000"/>
                  </a:schemeClr>
                </a:solidFill>
                <a:cs typeface="B Titr" pitchFamily="2" charset="-78"/>
              </a:rPr>
            </a:br>
            <a:r>
              <a:rPr lang="fa-IR" sz="2800" dirty="0">
                <a:solidFill>
                  <a:srgbClr val="C00000"/>
                </a:solidFill>
                <a:cs typeface="B Titr" pitchFamily="2" charset="-78"/>
              </a:rPr>
              <a:t>3- </a:t>
            </a:r>
            <a:r>
              <a:rPr lang="fa-IR" sz="2800" dirty="0" smtClean="0">
                <a:solidFill>
                  <a:srgbClr val="C00000"/>
                </a:solidFill>
                <a:cs typeface="B Titr" pitchFamily="2" charset="-78"/>
              </a:rPr>
              <a:t> </a:t>
            </a:r>
            <a:r>
              <a:rPr lang="fa-IR" sz="2800" dirty="0">
                <a:solidFill>
                  <a:srgbClr val="C00000"/>
                </a:solidFill>
                <a:cs typeface="B Titr" pitchFamily="2" charset="-78"/>
              </a:rPr>
              <a:t>بر اساس </a:t>
            </a:r>
            <a:r>
              <a:rPr lang="fa-IR" sz="2800" dirty="0" smtClean="0">
                <a:solidFill>
                  <a:srgbClr val="C00000"/>
                </a:solidFill>
                <a:cs typeface="B Titr" pitchFamily="2" charset="-78"/>
              </a:rPr>
              <a:t>نوع </a:t>
            </a:r>
            <a:r>
              <a:rPr lang="fa-IR" sz="2800" dirty="0">
                <a:solidFill>
                  <a:srgbClr val="C00000"/>
                </a:solidFill>
                <a:cs typeface="B Titr" pitchFamily="2" charset="-78"/>
              </a:rPr>
              <a:t>عمل </a:t>
            </a:r>
            <a:r>
              <a:rPr lang="fa-IR" sz="2800" dirty="0" smtClean="0">
                <a:solidFill>
                  <a:srgbClr val="C00000"/>
                </a:solidFill>
                <a:cs typeface="B Titr" pitchFamily="2" charset="-78"/>
              </a:rPr>
              <a:t>: </a:t>
            </a:r>
            <a:r>
              <a:rPr lang="fa-IR" sz="2800" dirty="0" smtClean="0">
                <a:solidFill>
                  <a:schemeClr val="accent6">
                    <a:lumMod val="50000"/>
                  </a:schemeClr>
                </a:solidFill>
                <a:cs typeface="B Titr" pitchFamily="2" charset="-78"/>
              </a:rPr>
              <a:t>مانند </a:t>
            </a:r>
            <a:r>
              <a:rPr lang="fa-IR" sz="2800" dirty="0">
                <a:solidFill>
                  <a:schemeClr val="accent6">
                    <a:lumMod val="50000"/>
                  </a:schemeClr>
                </a:solidFill>
                <a:cs typeface="B Titr" pitchFamily="2" charset="-78"/>
              </a:rPr>
              <a:t>برداشتن حفاظ از روي دستگاه </a:t>
            </a:r>
            <a:br>
              <a:rPr lang="fa-IR" sz="2800" dirty="0">
                <a:solidFill>
                  <a:schemeClr val="accent6">
                    <a:lumMod val="50000"/>
                  </a:schemeClr>
                </a:solidFill>
                <a:cs typeface="B Titr" pitchFamily="2" charset="-78"/>
              </a:rPr>
            </a:br>
            <a:r>
              <a:rPr lang="fa-IR" sz="2800" dirty="0">
                <a:solidFill>
                  <a:srgbClr val="C00000"/>
                </a:solidFill>
                <a:cs typeface="B Titr" pitchFamily="2" charset="-78"/>
              </a:rPr>
              <a:t>4- </a:t>
            </a:r>
            <a:r>
              <a:rPr lang="fa-IR" sz="2800" dirty="0" smtClean="0">
                <a:solidFill>
                  <a:srgbClr val="C00000"/>
                </a:solidFill>
                <a:cs typeface="B Titr" pitchFamily="2" charset="-78"/>
              </a:rPr>
              <a:t>بر </a:t>
            </a:r>
            <a:r>
              <a:rPr lang="fa-IR" sz="2800" dirty="0">
                <a:solidFill>
                  <a:srgbClr val="C00000"/>
                </a:solidFill>
                <a:cs typeface="B Titr" pitchFamily="2" charset="-78"/>
              </a:rPr>
              <a:t>اساس شرايط محيطي بوجود </a:t>
            </a:r>
            <a:r>
              <a:rPr lang="fa-IR" sz="2800" dirty="0" smtClean="0">
                <a:solidFill>
                  <a:srgbClr val="C00000"/>
                </a:solidFill>
                <a:cs typeface="B Titr" pitchFamily="2" charset="-78"/>
              </a:rPr>
              <a:t>آورنده  </a:t>
            </a:r>
            <a:r>
              <a:rPr lang="fa-IR" sz="2800" dirty="0">
                <a:solidFill>
                  <a:srgbClr val="C00000"/>
                </a:solidFill>
                <a:cs typeface="B Titr" pitchFamily="2" charset="-78"/>
              </a:rPr>
              <a:t>آن </a:t>
            </a:r>
            <a:r>
              <a:rPr lang="fa-IR" sz="2800" dirty="0" smtClean="0">
                <a:solidFill>
                  <a:srgbClr val="C00000"/>
                </a:solidFill>
                <a:cs typeface="B Titr" pitchFamily="2" charset="-78"/>
              </a:rPr>
              <a:t>: </a:t>
            </a:r>
            <a:r>
              <a:rPr lang="fa-IR" sz="2800" dirty="0" smtClean="0">
                <a:solidFill>
                  <a:schemeClr val="accent6">
                    <a:lumMod val="50000"/>
                  </a:schemeClr>
                </a:solidFill>
                <a:cs typeface="B Titr" pitchFamily="2" charset="-78"/>
              </a:rPr>
              <a:t>مانند </a:t>
            </a:r>
            <a:r>
              <a:rPr lang="fa-IR" sz="2800" dirty="0">
                <a:solidFill>
                  <a:schemeClr val="accent6">
                    <a:lumMod val="50000"/>
                  </a:schemeClr>
                </a:solidFill>
                <a:cs typeface="B Titr" pitchFamily="2" charset="-78"/>
              </a:rPr>
              <a:t>عدم روشنايي </a:t>
            </a:r>
            <a:r>
              <a:rPr lang="fa-IR" sz="2800" dirty="0" smtClean="0">
                <a:solidFill>
                  <a:schemeClr val="accent6">
                    <a:lumMod val="50000"/>
                  </a:schemeClr>
                </a:solidFill>
                <a:cs typeface="B Titr" pitchFamily="2" charset="-78"/>
              </a:rPr>
              <a:t>ناكافي</a:t>
            </a:r>
          </a:p>
          <a:p>
            <a:pPr algn="r" rtl="1">
              <a:lnSpc>
                <a:spcPct val="200000"/>
              </a:lnSpc>
              <a:defRPr/>
            </a:pPr>
            <a:r>
              <a:rPr lang="fa-IR" sz="2800" dirty="0" smtClean="0">
                <a:solidFill>
                  <a:srgbClr val="C00000"/>
                </a:solidFill>
                <a:cs typeface="B Titr" pitchFamily="2" charset="-78"/>
              </a:rPr>
              <a:t>5- بر اساس </a:t>
            </a:r>
            <a:r>
              <a:rPr lang="ar-SA" sz="2800" dirty="0" smtClean="0">
                <a:solidFill>
                  <a:srgbClr val="C00000"/>
                </a:solidFill>
                <a:cs typeface="B Titr" pitchFamily="2" charset="-78"/>
              </a:rPr>
              <a:t>علل جسماني</a:t>
            </a:r>
            <a:r>
              <a:rPr lang="fa-IR" sz="2800" dirty="0" smtClean="0">
                <a:solidFill>
                  <a:srgbClr val="C00000"/>
                </a:solidFill>
                <a:cs typeface="B Titr" pitchFamily="2" charset="-78"/>
              </a:rPr>
              <a:t> : </a:t>
            </a:r>
            <a:r>
              <a:rPr lang="fa-IR" sz="2800" dirty="0" smtClean="0">
                <a:solidFill>
                  <a:schemeClr val="accent6">
                    <a:lumMod val="50000"/>
                  </a:schemeClr>
                </a:solidFill>
                <a:cs typeface="B Titr" pitchFamily="2" charset="-78"/>
              </a:rPr>
              <a:t>مانند </a:t>
            </a:r>
            <a:r>
              <a:rPr lang="ar-SA" sz="2800" dirty="0" smtClean="0">
                <a:solidFill>
                  <a:schemeClr val="accent6">
                    <a:lumMod val="50000"/>
                  </a:schemeClr>
                </a:solidFill>
                <a:cs typeface="B Titr" pitchFamily="2" charset="-78"/>
              </a:rPr>
              <a:t>ضعف بينايي، حواس پرتي، صرع، كندي كنشهاي مغزي و ....</a:t>
            </a:r>
            <a:endParaRPr lang="fa-IR" sz="2800" dirty="0" smtClean="0">
              <a:solidFill>
                <a:schemeClr val="accent6">
                  <a:lumMod val="50000"/>
                </a:schemeClr>
              </a:solidFill>
              <a:cs typeface="B Titr" pitchFamily="2" charset="-78"/>
            </a:endParaRPr>
          </a:p>
          <a:p>
            <a:pPr algn="r" rtl="1">
              <a:lnSpc>
                <a:spcPct val="200000"/>
              </a:lnSpc>
              <a:defRPr/>
            </a:pPr>
            <a:endParaRPr lang="en-US" sz="2800" dirty="0">
              <a:solidFill>
                <a:schemeClr val="accent6">
                  <a:lumMod val="50000"/>
                </a:schemeClr>
              </a:solidFill>
              <a:cs typeface="B Titr" pitchFamily="2" charset="-78"/>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3" descr="C:\Users\RAYA COMPUTER\Desktop\3.PNG"/>
          <p:cNvPicPr>
            <a:picLocks noChangeAspect="1" noChangeArrowheads="1"/>
          </p:cNvPicPr>
          <p:nvPr/>
        </p:nvPicPr>
        <p:blipFill>
          <a:blip r:embed="rId2"/>
          <a:srcRect/>
          <a:stretch>
            <a:fillRect/>
          </a:stretch>
        </p:blipFill>
        <p:spPr bwMode="auto">
          <a:xfrm>
            <a:off x="29634" y="0"/>
            <a:ext cx="12162367" cy="6858000"/>
          </a:xfrm>
          <a:prstGeom prst="rect">
            <a:avLst/>
          </a:prstGeom>
          <a:noFill/>
          <a:ln w="9525">
            <a:noFill/>
            <a:miter lim="800000"/>
            <a:headEnd/>
            <a:tailEnd/>
          </a:ln>
        </p:spPr>
      </p:pic>
      <p:sp>
        <p:nvSpPr>
          <p:cNvPr id="62467" name="TextBox 4"/>
          <p:cNvSpPr txBox="1">
            <a:spLocks noChangeArrowheads="1"/>
          </p:cNvSpPr>
          <p:nvPr/>
        </p:nvSpPr>
        <p:spPr bwMode="auto">
          <a:xfrm>
            <a:off x="0" y="0"/>
            <a:ext cx="12192000" cy="584200"/>
          </a:xfrm>
          <a:prstGeom prst="rect">
            <a:avLst/>
          </a:prstGeom>
          <a:noFill/>
          <a:ln w="9525">
            <a:noFill/>
            <a:miter lim="800000"/>
            <a:headEnd/>
            <a:tailEnd/>
          </a:ln>
        </p:spPr>
        <p:txBody>
          <a:bodyPr>
            <a:spAutoFit/>
          </a:bodyPr>
          <a:lstStyle/>
          <a:p>
            <a:pPr algn="ctr" rtl="1"/>
            <a:r>
              <a:rPr lang="fa-IR" sz="3200">
                <a:cs typeface="B Titr" pitchFamily="2" charset="-78"/>
              </a:rPr>
              <a:t>باید مراقب بود چون دیگر نمی روید</a:t>
            </a:r>
            <a:endParaRPr lang="en-US" sz="3200">
              <a:cs typeface="B Titr" pitchFamily="2" charset="-78"/>
            </a:endParaRP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
            <a:ext cx="12192000" cy="5909310"/>
          </a:xfrm>
          <a:prstGeom prst="rect">
            <a:avLst/>
          </a:prstGeom>
          <a:noFill/>
        </p:spPr>
        <p:txBody>
          <a:bodyPr>
            <a:spAutoFit/>
          </a:bodyPr>
          <a:lstStyle/>
          <a:p>
            <a:pPr algn="just" rtl="1">
              <a:lnSpc>
                <a:spcPct val="250000"/>
              </a:lnSpc>
              <a:defRPr/>
            </a:pPr>
            <a:r>
              <a:rPr lang="fa-IR" sz="2800" b="1" dirty="0" smtClean="0">
                <a:solidFill>
                  <a:srgbClr val="0070C0"/>
                </a:solidFill>
                <a:cs typeface="B Titr" pitchFamily="2" charset="-78"/>
              </a:rPr>
              <a:t>انواع طبقه بندي حوادث ...</a:t>
            </a:r>
          </a:p>
          <a:p>
            <a:pPr algn="just" rtl="1">
              <a:lnSpc>
                <a:spcPct val="250000"/>
              </a:lnSpc>
              <a:defRPr/>
            </a:pPr>
            <a:r>
              <a:rPr lang="fa-IR" sz="2800" b="1" dirty="0" smtClean="0">
                <a:solidFill>
                  <a:srgbClr val="0070C0"/>
                </a:solidFill>
                <a:cs typeface="B Titr" pitchFamily="2" charset="-78"/>
              </a:rPr>
              <a:t> </a:t>
            </a:r>
            <a:r>
              <a:rPr lang="fa-IR" sz="2800" dirty="0" smtClean="0">
                <a:solidFill>
                  <a:srgbClr val="C00000"/>
                </a:solidFill>
                <a:cs typeface="B Titr" pitchFamily="2" charset="-78"/>
              </a:rPr>
              <a:t>6-</a:t>
            </a:r>
            <a:r>
              <a:rPr lang="fa-IR" sz="2800" u="sng" dirty="0" smtClean="0">
                <a:solidFill>
                  <a:srgbClr val="C00000"/>
                </a:solidFill>
                <a:cs typeface="B Titr" pitchFamily="2" charset="-78"/>
              </a:rPr>
              <a:t> </a:t>
            </a:r>
            <a:r>
              <a:rPr lang="ar-SA" sz="2800" u="sng" dirty="0">
                <a:solidFill>
                  <a:srgbClr val="C00000"/>
                </a:solidFill>
                <a:cs typeface="B Titr" pitchFamily="2" charset="-78"/>
              </a:rPr>
              <a:t>علل رواني</a:t>
            </a:r>
            <a:r>
              <a:rPr lang="fa-IR" sz="2800" u="sng" dirty="0">
                <a:solidFill>
                  <a:srgbClr val="C00000"/>
                </a:solidFill>
                <a:cs typeface="B Titr" pitchFamily="2" charset="-78"/>
              </a:rPr>
              <a:t> </a:t>
            </a:r>
            <a:r>
              <a:rPr lang="fa-IR" sz="2800" dirty="0" smtClean="0">
                <a:solidFill>
                  <a:srgbClr val="C00000"/>
                </a:solidFill>
                <a:cs typeface="B Titr" pitchFamily="2" charset="-78"/>
              </a:rPr>
              <a:t> : </a:t>
            </a:r>
            <a:r>
              <a:rPr lang="fa-IR" sz="2800" dirty="0" smtClean="0">
                <a:cs typeface="B Titr" pitchFamily="2" charset="-78"/>
              </a:rPr>
              <a:t>مانند </a:t>
            </a:r>
            <a:r>
              <a:rPr lang="ar-SA" sz="2800" dirty="0">
                <a:cs typeface="B Titr" pitchFamily="2" charset="-78"/>
              </a:rPr>
              <a:t>ساختار شخصيتي، نحوه ادراك، ماهيت و خلق</a:t>
            </a:r>
            <a:r>
              <a:rPr lang="fa-IR" sz="2800" dirty="0">
                <a:cs typeface="B Titr" pitchFamily="2" charset="-78"/>
              </a:rPr>
              <a:t> </a:t>
            </a:r>
            <a:r>
              <a:rPr lang="ar-SA" sz="2800" dirty="0">
                <a:cs typeface="B Titr" pitchFamily="2" charset="-78"/>
              </a:rPr>
              <a:t>وخوي كاركنان، فشارهاي رواني، عدم رضايت شغلي و ....</a:t>
            </a:r>
            <a:endParaRPr lang="fa-IR" sz="2800" dirty="0">
              <a:cs typeface="B Titr" pitchFamily="2" charset="-78"/>
            </a:endParaRPr>
          </a:p>
          <a:p>
            <a:pPr algn="just" rtl="1">
              <a:lnSpc>
                <a:spcPct val="200000"/>
              </a:lnSpc>
              <a:defRPr/>
            </a:pPr>
            <a:r>
              <a:rPr lang="fa-IR" sz="2800" dirty="0">
                <a:solidFill>
                  <a:srgbClr val="C00000"/>
                </a:solidFill>
                <a:cs typeface="B Titr" pitchFamily="2" charset="-78"/>
              </a:rPr>
              <a:t>7-</a:t>
            </a:r>
            <a:r>
              <a:rPr lang="fa-IR" sz="2800" u="sng" dirty="0">
                <a:solidFill>
                  <a:srgbClr val="C00000"/>
                </a:solidFill>
                <a:cs typeface="B Titr" pitchFamily="2" charset="-78"/>
              </a:rPr>
              <a:t> </a:t>
            </a:r>
            <a:r>
              <a:rPr lang="ar-SA" sz="2800" u="sng" dirty="0">
                <a:solidFill>
                  <a:srgbClr val="C00000"/>
                </a:solidFill>
                <a:cs typeface="B Titr" pitchFamily="2" charset="-78"/>
              </a:rPr>
              <a:t>علل اقتصادي</a:t>
            </a:r>
            <a:r>
              <a:rPr lang="fa-IR" sz="2800" dirty="0">
                <a:solidFill>
                  <a:srgbClr val="C00000"/>
                </a:solidFill>
                <a:cs typeface="B Titr" pitchFamily="2" charset="-78"/>
              </a:rPr>
              <a:t> </a:t>
            </a:r>
            <a:r>
              <a:rPr lang="fa-IR" sz="2800" dirty="0" smtClean="0">
                <a:solidFill>
                  <a:srgbClr val="C00000"/>
                </a:solidFill>
                <a:cs typeface="B Titr" pitchFamily="2" charset="-78"/>
              </a:rPr>
              <a:t>: </a:t>
            </a:r>
            <a:r>
              <a:rPr lang="fa-IR" sz="2800" dirty="0" smtClean="0">
                <a:cs typeface="B Titr" pitchFamily="2" charset="-78"/>
              </a:rPr>
              <a:t>مانند </a:t>
            </a:r>
            <a:r>
              <a:rPr lang="ar-SA" sz="2800" dirty="0">
                <a:cs typeface="B Titr" pitchFamily="2" charset="-78"/>
              </a:rPr>
              <a:t>طفره رفتن از سرمايه</a:t>
            </a:r>
            <a:r>
              <a:rPr lang="fa-IR" sz="2800" dirty="0">
                <a:cs typeface="B Titr" pitchFamily="2" charset="-78"/>
              </a:rPr>
              <a:t> </a:t>
            </a:r>
            <a:r>
              <a:rPr lang="ar-SA" sz="2800" dirty="0">
                <a:cs typeface="B Titr" pitchFamily="2" charset="-78"/>
              </a:rPr>
              <a:t>گذاري در امور حفاظتي بدلايل اقتصادي، عدم توجه به نقائص فني دستگاهها </a:t>
            </a:r>
            <a:endParaRPr lang="fa-IR" sz="2800" dirty="0">
              <a:cs typeface="B Titr" pitchFamily="2" charset="-78"/>
            </a:endParaRPr>
          </a:p>
          <a:p>
            <a:pPr algn="just" rtl="1">
              <a:lnSpc>
                <a:spcPct val="200000"/>
              </a:lnSpc>
              <a:defRPr/>
            </a:pPr>
            <a:r>
              <a:rPr lang="fa-IR" sz="2800" dirty="0">
                <a:solidFill>
                  <a:srgbClr val="C00000"/>
                </a:solidFill>
                <a:cs typeface="B Titr" pitchFamily="2" charset="-78"/>
              </a:rPr>
              <a:t>8- </a:t>
            </a:r>
            <a:r>
              <a:rPr lang="fa-IR" sz="2800" u="sng" dirty="0">
                <a:solidFill>
                  <a:srgbClr val="C00000"/>
                </a:solidFill>
                <a:cs typeface="B Titr" pitchFamily="2" charset="-78"/>
              </a:rPr>
              <a:t> </a:t>
            </a:r>
            <a:r>
              <a:rPr lang="ar-SA" sz="2800" u="sng" dirty="0">
                <a:solidFill>
                  <a:srgbClr val="C00000"/>
                </a:solidFill>
                <a:cs typeface="B Titr" pitchFamily="2" charset="-78"/>
              </a:rPr>
              <a:t>علل فرهنگي و اجتماعي</a:t>
            </a:r>
            <a:r>
              <a:rPr lang="fa-IR" sz="2800" dirty="0">
                <a:solidFill>
                  <a:srgbClr val="C00000"/>
                </a:solidFill>
                <a:cs typeface="B Titr" pitchFamily="2" charset="-78"/>
              </a:rPr>
              <a:t> </a:t>
            </a:r>
            <a:r>
              <a:rPr lang="fa-IR" sz="2800" dirty="0" smtClean="0">
                <a:solidFill>
                  <a:srgbClr val="C00000"/>
                </a:solidFill>
                <a:cs typeface="B Titr" pitchFamily="2" charset="-78"/>
              </a:rPr>
              <a:t>: </a:t>
            </a:r>
            <a:r>
              <a:rPr lang="fa-IR" sz="2800" dirty="0" smtClean="0">
                <a:cs typeface="B Titr" pitchFamily="2" charset="-78"/>
              </a:rPr>
              <a:t>مانند </a:t>
            </a:r>
            <a:r>
              <a:rPr lang="ar-SA" sz="2800" dirty="0">
                <a:cs typeface="B Titr" pitchFamily="2" charset="-78"/>
              </a:rPr>
              <a:t>ضعف فرهنگ ايمني،</a:t>
            </a:r>
            <a:r>
              <a:rPr lang="fa-IR" sz="2800" dirty="0">
                <a:cs typeface="B Titr" pitchFamily="2" charset="-78"/>
              </a:rPr>
              <a:t> عادات فرهنگی و اجتماعی </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09601" y="244476"/>
            <a:ext cx="11180233" cy="669925"/>
          </a:xfrm>
        </p:spPr>
        <p:txBody>
          <a:bodyPr>
            <a:normAutofit fontScale="90000"/>
          </a:bodyPr>
          <a:lstStyle/>
          <a:p>
            <a:pPr algn="r" rtl="1">
              <a:lnSpc>
                <a:spcPct val="150000"/>
              </a:lnSpc>
              <a:defRPr/>
            </a:pPr>
            <a:r>
              <a:rPr lang="fa-IR" sz="4800" dirty="0" smtClean="0">
                <a:solidFill>
                  <a:schemeClr val="folHlink"/>
                </a:solidFill>
                <a:latin typeface="Arial Black" pitchFamily="34" charset="0"/>
                <a:cs typeface="B Titr" pitchFamily="2" charset="-78"/>
              </a:rPr>
              <a:t>ضرورت و اهميت موضوع:</a:t>
            </a:r>
            <a:r>
              <a:rPr lang="fa-IR" sz="4800" dirty="0" smtClean="0">
                <a:latin typeface="Arial Black" pitchFamily="34" charset="0"/>
                <a:cs typeface="B Titr" pitchFamily="2" charset="-78"/>
              </a:rPr>
              <a:t> </a:t>
            </a:r>
            <a:endParaRPr lang="en-US" sz="4800" dirty="0">
              <a:solidFill>
                <a:srgbClr val="FF3300"/>
              </a:solidFill>
              <a:latin typeface="Arial Black" pitchFamily="34" charset="0"/>
              <a:cs typeface="B Titr" pitchFamily="2" charset="-78"/>
            </a:endParaRPr>
          </a:p>
        </p:txBody>
      </p:sp>
      <p:sp>
        <p:nvSpPr>
          <p:cNvPr id="28675" name="Rectangle 3"/>
          <p:cNvSpPr>
            <a:spLocks noGrp="1" noChangeArrowheads="1"/>
          </p:cNvSpPr>
          <p:nvPr>
            <p:ph idx="1"/>
          </p:nvPr>
        </p:nvSpPr>
        <p:spPr>
          <a:xfrm>
            <a:off x="0" y="1268414"/>
            <a:ext cx="12192000" cy="4530725"/>
          </a:xfrm>
          <a:prstGeom prst="rect">
            <a:avLst/>
          </a:prstGeom>
        </p:spPr>
        <p:txBody>
          <a:bodyPr/>
          <a:lstStyle/>
          <a:p>
            <a:pPr algn="just" rtl="1">
              <a:buNone/>
              <a:defRPr/>
            </a:pPr>
            <a:r>
              <a:rPr lang="fa-IR" dirty="0">
                <a:cs typeface="B Titr" pitchFamily="2" charset="-78"/>
              </a:rPr>
              <a:t>بر طبق آمار سازمان </a:t>
            </a:r>
            <a:r>
              <a:rPr lang="fa-IR" dirty="0" smtClean="0">
                <a:cs typeface="B Titr" pitchFamily="2" charset="-78"/>
              </a:rPr>
              <a:t>بین المللی  کار </a:t>
            </a:r>
            <a:r>
              <a:rPr lang="fa-IR" sz="3600" b="1" dirty="0" smtClean="0">
                <a:latin typeface="Times New Roman" pitchFamily="18" charset="0"/>
                <a:ea typeface="Times New Roman" pitchFamily="18" charset="0"/>
                <a:cs typeface="B Lotus" pitchFamily="2" charset="-78"/>
              </a:rPr>
              <a:t>«</a:t>
            </a:r>
            <a:r>
              <a:rPr lang="en-US" b="1" dirty="0" smtClean="0">
                <a:latin typeface="Arial" pitchFamily="34" charset="0"/>
                <a:ea typeface="Times New Roman" pitchFamily="18" charset="0"/>
                <a:cs typeface="B Lotus" pitchFamily="2" charset="-78"/>
              </a:rPr>
              <a:t>ILO</a:t>
            </a:r>
            <a:r>
              <a:rPr lang="fa-IR" sz="3600" b="1" dirty="0" smtClean="0">
                <a:latin typeface="Times New Roman" pitchFamily="18" charset="0"/>
                <a:ea typeface="Times New Roman" pitchFamily="18" charset="0"/>
                <a:cs typeface="B Lotus" pitchFamily="2" charset="-78"/>
              </a:rPr>
              <a:t>» </a:t>
            </a:r>
            <a:r>
              <a:rPr lang="fa-IR" dirty="0" smtClean="0">
                <a:cs typeface="B Titr" pitchFamily="2" charset="-78"/>
              </a:rPr>
              <a:t>:</a:t>
            </a:r>
            <a:endParaRPr lang="fa-IR" sz="4400" dirty="0">
              <a:cs typeface="B Titr" pitchFamily="2" charset="-78"/>
            </a:endParaRPr>
          </a:p>
          <a:p>
            <a:pPr algn="just" rtl="1">
              <a:lnSpc>
                <a:spcPct val="200000"/>
              </a:lnSpc>
              <a:buFont typeface="Wingdings" pitchFamily="2" charset="2"/>
              <a:buNone/>
              <a:defRPr/>
            </a:pPr>
            <a:r>
              <a:rPr lang="fa-IR" sz="2800" dirty="0" smtClean="0">
                <a:cs typeface="B Titr" pitchFamily="2" charset="-78"/>
              </a:rPr>
              <a:t>- سالانه </a:t>
            </a:r>
            <a:r>
              <a:rPr lang="fa-IR" sz="2800" dirty="0">
                <a:cs typeface="B Titr" pitchFamily="2" charset="-78"/>
              </a:rPr>
              <a:t>حدود 160 میلیون نفر </a:t>
            </a:r>
            <a:r>
              <a:rPr lang="fa-IR" sz="2800" dirty="0" smtClean="0">
                <a:cs typeface="B Titr" pitchFamily="2" charset="-78"/>
              </a:rPr>
              <a:t>مبتلا به </a:t>
            </a:r>
            <a:r>
              <a:rPr lang="fa-IR" sz="2800" dirty="0">
                <a:cs typeface="B Titr" pitchFamily="2" charset="-78"/>
              </a:rPr>
              <a:t>بیماریها و عوارض </a:t>
            </a:r>
            <a:r>
              <a:rPr lang="fa-IR" sz="2800" dirty="0" smtClean="0">
                <a:cs typeface="B Titr" pitchFamily="2" charset="-78"/>
              </a:rPr>
              <a:t>شغلی</a:t>
            </a:r>
            <a:endParaRPr lang="en-US" sz="2800" dirty="0">
              <a:cs typeface="B Titr" pitchFamily="2" charset="-78"/>
            </a:endParaRPr>
          </a:p>
          <a:p>
            <a:pPr algn="just" rtl="1">
              <a:lnSpc>
                <a:spcPct val="200000"/>
              </a:lnSpc>
              <a:buFont typeface="Wingdings" pitchFamily="2" charset="2"/>
              <a:buNone/>
              <a:defRPr/>
            </a:pPr>
            <a:r>
              <a:rPr lang="fa-IR" sz="2800" dirty="0" smtClean="0">
                <a:cs typeface="B Titr" pitchFamily="2" charset="-78"/>
              </a:rPr>
              <a:t>- سالانه </a:t>
            </a:r>
            <a:r>
              <a:rPr lang="fa-IR" sz="2800" dirty="0">
                <a:cs typeface="B Titr" pitchFamily="2" charset="-78"/>
              </a:rPr>
              <a:t>حدود 270 میلیون حادثه شغلی در جهان </a:t>
            </a:r>
            <a:r>
              <a:rPr lang="fa-IR" sz="2800" dirty="0" smtClean="0">
                <a:cs typeface="B Titr" pitchFamily="2" charset="-78"/>
              </a:rPr>
              <a:t>.</a:t>
            </a:r>
            <a:endParaRPr lang="fa-IR" sz="2800" dirty="0">
              <a:cs typeface="B Titr" pitchFamily="2" charset="-78"/>
            </a:endParaRPr>
          </a:p>
          <a:p>
            <a:pPr algn="just" rtl="1">
              <a:lnSpc>
                <a:spcPct val="200000"/>
              </a:lnSpc>
              <a:buFont typeface="Wingdings" pitchFamily="2" charset="2"/>
              <a:buNone/>
              <a:defRPr/>
            </a:pPr>
            <a:r>
              <a:rPr lang="fa-IR" sz="2800" dirty="0" smtClean="0">
                <a:cs typeface="B Titr" pitchFamily="2" charset="-78"/>
              </a:rPr>
              <a:t>- سالاته </a:t>
            </a:r>
            <a:r>
              <a:rPr lang="fa-IR" sz="2800" dirty="0">
                <a:cs typeface="B Titr" pitchFamily="2" charset="-78"/>
              </a:rPr>
              <a:t>حدود 2/2میلیون </a:t>
            </a:r>
            <a:r>
              <a:rPr lang="fa-IR" sz="2800" dirty="0" smtClean="0">
                <a:cs typeface="B Titr" pitchFamily="2" charset="-78"/>
              </a:rPr>
              <a:t>فوت در </a:t>
            </a:r>
            <a:r>
              <a:rPr lang="fa-IR" sz="2800" dirty="0">
                <a:cs typeface="B Titr" pitchFamily="2" charset="-78"/>
              </a:rPr>
              <a:t>اثر بیماریها و عوارض ناشی از </a:t>
            </a:r>
            <a:r>
              <a:rPr lang="fa-IR" sz="2800" dirty="0" smtClean="0">
                <a:cs typeface="B Titr" pitchFamily="2" charset="-78"/>
              </a:rPr>
              <a:t>کار .</a:t>
            </a:r>
            <a:endParaRPr lang="fa-IR" sz="2800" dirty="0">
              <a:cs typeface="B Titr" pitchFamily="2" charset="-78"/>
            </a:endParaRPr>
          </a:p>
          <a:p>
            <a:pPr algn="just" rtl="1">
              <a:lnSpc>
                <a:spcPct val="200000"/>
              </a:lnSpc>
              <a:buFont typeface="Wingdings" pitchFamily="2" charset="2"/>
              <a:buNone/>
              <a:defRPr/>
            </a:pPr>
            <a:r>
              <a:rPr lang="fa-IR" sz="2800" dirty="0" smtClean="0">
                <a:cs typeface="B Titr" pitchFamily="2" charset="-78"/>
              </a:rPr>
              <a:t>- سالانه </a:t>
            </a:r>
            <a:r>
              <a:rPr lang="fa-IR" sz="2800" dirty="0">
                <a:cs typeface="B Titr" pitchFamily="2" charset="-78"/>
              </a:rPr>
              <a:t>حدود 438 هزار </a:t>
            </a:r>
            <a:r>
              <a:rPr lang="fa-IR" sz="2800" dirty="0" smtClean="0">
                <a:cs typeface="B Titr" pitchFamily="2" charset="-78"/>
              </a:rPr>
              <a:t>فوت در </a:t>
            </a:r>
            <a:r>
              <a:rPr lang="fa-IR" sz="2800" dirty="0">
                <a:cs typeface="B Titr" pitchFamily="2" charset="-78"/>
              </a:rPr>
              <a:t>اثر مواجهه </a:t>
            </a:r>
            <a:r>
              <a:rPr lang="fa-IR" sz="2800" dirty="0" smtClean="0">
                <a:cs typeface="B Titr" pitchFamily="2" charset="-78"/>
              </a:rPr>
              <a:t>با </a:t>
            </a:r>
            <a:r>
              <a:rPr lang="fa-IR" sz="2800" dirty="0">
                <a:cs typeface="B Titr" pitchFamily="2" charset="-78"/>
              </a:rPr>
              <a:t>سموم و مواد شیمیایی </a:t>
            </a:r>
            <a:r>
              <a:rPr lang="fa-IR" sz="2800" dirty="0" smtClean="0">
                <a:cs typeface="B Titr" pitchFamily="2" charset="-78"/>
              </a:rPr>
              <a:t>.</a:t>
            </a:r>
            <a:endParaRPr lang="en-US" sz="2800" dirty="0">
              <a:cs typeface="B Titr" pitchFamily="2" charset="-78"/>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58A38F37-0848-443E-8F63-6413F871F777}" type="slidenum">
              <a:rPr lang="en-US"/>
              <a:pPr>
                <a:defRPr/>
              </a:pPr>
              <a:t>60</a:t>
            </a:fld>
            <a:endParaRPr lang="en-US"/>
          </a:p>
        </p:txBody>
      </p:sp>
      <p:sp>
        <p:nvSpPr>
          <p:cNvPr id="200706" name="Rectangle 2"/>
          <p:cNvSpPr>
            <a:spLocks noGrp="1" noRot="1" noChangeArrowheads="1"/>
          </p:cNvSpPr>
          <p:nvPr>
            <p:ph type="title"/>
          </p:nvPr>
        </p:nvSpPr>
        <p:spPr>
          <a:xfrm>
            <a:off x="609601" y="244476"/>
            <a:ext cx="11180233" cy="517525"/>
          </a:xfrm>
        </p:spPr>
        <p:txBody>
          <a:bodyPr>
            <a:normAutofit fontScale="90000"/>
          </a:bodyPr>
          <a:lstStyle/>
          <a:p>
            <a:pPr algn="just" rtl="1" eaLnBrk="1" hangingPunct="1">
              <a:defRPr/>
            </a:pPr>
            <a:r>
              <a:rPr lang="ar-SA" dirty="0" smtClean="0">
                <a:cs typeface="B Titr" pitchFamily="2" charset="-78"/>
              </a:rPr>
              <a:t>عوامل رواني محيط كا</a:t>
            </a:r>
            <a:r>
              <a:rPr lang="fa-IR" dirty="0" smtClean="0">
                <a:cs typeface="B Titr" pitchFamily="2" charset="-78"/>
              </a:rPr>
              <a:t>ر...</a:t>
            </a:r>
            <a:endParaRPr lang="en-US" dirty="0" smtClean="0">
              <a:cs typeface="B Titr" pitchFamily="2" charset="-78"/>
            </a:endParaRPr>
          </a:p>
        </p:txBody>
      </p:sp>
      <p:sp>
        <p:nvSpPr>
          <p:cNvPr id="200707" name="Rectangle 3"/>
          <p:cNvSpPr>
            <a:spLocks noGrp="1" noRot="1" noChangeArrowheads="1"/>
          </p:cNvSpPr>
          <p:nvPr>
            <p:ph type="body" idx="1"/>
          </p:nvPr>
        </p:nvSpPr>
        <p:spPr>
          <a:xfrm>
            <a:off x="0" y="1066800"/>
            <a:ext cx="12192000" cy="5562600"/>
          </a:xfrm>
        </p:spPr>
        <p:txBody>
          <a:bodyPr/>
          <a:lstStyle/>
          <a:p>
            <a:pPr algn="just" rtl="1" eaLnBrk="1" hangingPunct="1">
              <a:buFont typeface="Wingdings" pitchFamily="2" charset="2"/>
              <a:buNone/>
              <a:defRPr/>
            </a:pPr>
            <a:r>
              <a:rPr lang="ar-SA" b="1" u="sng" dirty="0" smtClean="0">
                <a:solidFill>
                  <a:srgbClr val="0070C0"/>
                </a:solidFill>
                <a:cs typeface="B Titr" pitchFamily="2" charset="-78"/>
              </a:rPr>
              <a:t>شرايط </a:t>
            </a:r>
            <a:r>
              <a:rPr lang="fa-IR" b="1" u="sng" dirty="0" smtClean="0">
                <a:solidFill>
                  <a:srgbClr val="0070C0"/>
                </a:solidFill>
                <a:cs typeface="B Titr" pitchFamily="2" charset="-78"/>
              </a:rPr>
              <a:t>روانی حاکم بر محیط </a:t>
            </a:r>
            <a:r>
              <a:rPr lang="ar-SA" b="1" u="sng" dirty="0" smtClean="0">
                <a:solidFill>
                  <a:srgbClr val="0070C0"/>
                </a:solidFill>
                <a:cs typeface="B Titr" pitchFamily="2" charset="-78"/>
              </a:rPr>
              <a:t>کار</a:t>
            </a:r>
            <a:r>
              <a:rPr lang="fa-IR" b="1" u="sng" dirty="0" smtClean="0">
                <a:solidFill>
                  <a:srgbClr val="0070C0"/>
                </a:solidFill>
                <a:cs typeface="B Titr" pitchFamily="2" charset="-78"/>
              </a:rPr>
              <a:t>:</a:t>
            </a:r>
          </a:p>
          <a:p>
            <a:pPr algn="just" rtl="1" eaLnBrk="1" hangingPunct="1">
              <a:buFontTx/>
              <a:buChar char="-"/>
              <a:defRPr/>
            </a:pPr>
            <a:r>
              <a:rPr lang="ar-SA" b="1" dirty="0" smtClean="0">
                <a:cs typeface="B Titr" pitchFamily="2" charset="-78"/>
              </a:rPr>
              <a:t>روابط صميمانه و انساني بين کارگران و کارفرما و مديران </a:t>
            </a:r>
            <a:r>
              <a:rPr lang="fa-IR" b="1" dirty="0" smtClean="0">
                <a:cs typeface="B Titr" pitchFamily="2" charset="-78"/>
              </a:rPr>
              <a:t>. </a:t>
            </a:r>
          </a:p>
          <a:p>
            <a:pPr algn="just" rtl="1" eaLnBrk="1" hangingPunct="1">
              <a:buFontTx/>
              <a:buChar char="-"/>
              <a:defRPr/>
            </a:pPr>
            <a:r>
              <a:rPr lang="ar-SA" b="1" dirty="0" smtClean="0">
                <a:cs typeface="B Titr" pitchFamily="2" charset="-78"/>
              </a:rPr>
              <a:t>رضايت کارگران از شرايط کار از جمله مزد، ساعت کار، عدم تبعيض، امکانات رفاهي، تضمين آتيه،وضع استخدامي مناسب</a:t>
            </a:r>
            <a:r>
              <a:rPr lang="fa-IR" b="1" dirty="0" smtClean="0">
                <a:cs typeface="B Titr" pitchFamily="2" charset="-78"/>
              </a:rPr>
              <a:t>.</a:t>
            </a:r>
          </a:p>
          <a:p>
            <a:pPr algn="just" rtl="1" eaLnBrk="1" hangingPunct="1">
              <a:buFontTx/>
              <a:buChar char="-"/>
              <a:defRPr/>
            </a:pPr>
            <a:r>
              <a:rPr lang="fa-IR" b="1" dirty="0" smtClean="0">
                <a:cs typeface="B Titr" pitchFamily="2" charset="-78"/>
              </a:rPr>
              <a:t>روابط خانه تا کارخانه </a:t>
            </a:r>
            <a:r>
              <a:rPr lang="ar-SA" b="1" dirty="0" smtClean="0">
                <a:cs typeface="B Titr" pitchFamily="2" charset="-78"/>
              </a:rPr>
              <a:t>.</a:t>
            </a:r>
            <a:endParaRPr lang="fa-IR" b="1" dirty="0" smtClean="0">
              <a:cs typeface="B Titr" pitchFamily="2" charset="-78"/>
            </a:endParaRPr>
          </a:p>
          <a:p>
            <a:pPr algn="just" rtl="1" eaLnBrk="1" hangingPunct="1">
              <a:buFontTx/>
              <a:buChar char="-"/>
              <a:defRPr/>
            </a:pPr>
            <a:r>
              <a:rPr lang="ar-SA" b="1" dirty="0" smtClean="0">
                <a:cs typeface="B Titr" pitchFamily="2" charset="-78"/>
              </a:rPr>
              <a:t>نظم و ترتيب و نظافت محيط کار </a:t>
            </a:r>
            <a:r>
              <a:rPr lang="fa-IR" b="1" dirty="0" smtClean="0">
                <a:cs typeface="B Titr" pitchFamily="2" charset="-78"/>
              </a:rPr>
              <a:t>. </a:t>
            </a:r>
          </a:p>
          <a:p>
            <a:pPr algn="just" rtl="1" eaLnBrk="1" hangingPunct="1">
              <a:buFontTx/>
              <a:buChar char="-"/>
              <a:defRPr/>
            </a:pPr>
            <a:r>
              <a:rPr lang="ar-SA" b="1" dirty="0" smtClean="0">
                <a:cs typeface="B Titr" pitchFamily="2" charset="-78"/>
              </a:rPr>
              <a:t>وجود مددکاران </a:t>
            </a:r>
            <a:r>
              <a:rPr lang="fa-IR" b="1" dirty="0" smtClean="0">
                <a:cs typeface="B Titr" pitchFamily="2" charset="-78"/>
              </a:rPr>
              <a:t>و روانشناسان </a:t>
            </a:r>
            <a:r>
              <a:rPr lang="ar-SA" b="1" dirty="0" smtClean="0">
                <a:cs typeface="B Titr" pitchFamily="2" charset="-78"/>
              </a:rPr>
              <a:t>براي رسيدگي به مشکلات کار</a:t>
            </a:r>
            <a:r>
              <a:rPr lang="fa-IR" b="1" dirty="0" smtClean="0">
                <a:cs typeface="B Titr" pitchFamily="2" charset="-78"/>
              </a:rPr>
              <a:t>.</a:t>
            </a:r>
          </a:p>
          <a:p>
            <a:pPr algn="just" rtl="1" eaLnBrk="1" hangingPunct="1">
              <a:buFontTx/>
              <a:buChar char="-"/>
              <a:defRPr/>
            </a:pPr>
            <a:r>
              <a:rPr lang="ar-SA" b="1" dirty="0" smtClean="0">
                <a:cs typeface="B Titr" pitchFamily="2" charset="-78"/>
              </a:rPr>
              <a:t>بهبود شرايط محيط کار </a:t>
            </a:r>
            <a:r>
              <a:rPr lang="fa-IR" b="1" dirty="0" smtClean="0">
                <a:cs typeface="B Titr" pitchFamily="2" charset="-78"/>
              </a:rPr>
              <a:t>. </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3" descr="C:\Users\RAYA COMPUTER\Desktop\2.PNG"/>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12192000" cy="6629400"/>
          </a:xfrm>
          <a:prstGeom prst="rect">
            <a:avLst/>
          </a:prstGeom>
          <a:noFill/>
          <a:ln w="9525">
            <a:noFill/>
            <a:miter lim="800000"/>
            <a:headEnd/>
            <a:tailEnd/>
          </a:ln>
        </p:spPr>
        <p:txBody>
          <a:bodyPr wrap="none" anchor="ctr"/>
          <a:lstStyle/>
          <a:p>
            <a:pPr algn="ctr" rtl="1">
              <a:defRPr/>
            </a:pPr>
            <a:r>
              <a:rPr lang="fa-IR" sz="9600" b="1" dirty="0" smtClean="0">
                <a:solidFill>
                  <a:srgbClr val="002060"/>
                </a:solidFill>
                <a:latin typeface="Arial" charset="0"/>
                <a:cs typeface="B Titr" pitchFamily="2" charset="-78"/>
              </a:rPr>
              <a:t>الزامات قانونی </a:t>
            </a:r>
          </a:p>
          <a:p>
            <a:pPr algn="ctr" rtl="1">
              <a:defRPr/>
            </a:pPr>
            <a:r>
              <a:rPr lang="fa-IR" sz="9600" b="1" dirty="0" smtClean="0">
                <a:solidFill>
                  <a:srgbClr val="002060"/>
                </a:solidFill>
                <a:latin typeface="Arial" charset="0"/>
                <a:cs typeface="B Titr" pitchFamily="2" charset="-78"/>
              </a:rPr>
              <a:t>در باره </a:t>
            </a:r>
          </a:p>
          <a:p>
            <a:pPr algn="ctr" rtl="1">
              <a:defRPr/>
            </a:pPr>
            <a:r>
              <a:rPr lang="fa-IR" sz="9600" b="1" dirty="0" smtClean="0">
                <a:solidFill>
                  <a:srgbClr val="002060"/>
                </a:solidFill>
                <a:latin typeface="Arial" charset="0"/>
                <a:cs typeface="B Titr" pitchFamily="2" charset="-78"/>
              </a:rPr>
              <a:t>حادثه ناشی از کار </a:t>
            </a:r>
            <a:endParaRPr lang="en-US" sz="9600" dirty="0">
              <a:solidFill>
                <a:srgbClr val="002060"/>
              </a:solidFill>
              <a:latin typeface="Arial" charset="0"/>
              <a:cs typeface="B Titr" pitchFamily="2" charset="-78"/>
            </a:endParaRP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001643"/>
          </a:xfrm>
          <a:prstGeom prst="rect">
            <a:avLst/>
          </a:prstGeom>
        </p:spPr>
        <p:txBody>
          <a:bodyPr>
            <a:spAutoFit/>
          </a:bodyPr>
          <a:lstStyle/>
          <a:p>
            <a:pPr algn="just" rtl="1">
              <a:lnSpc>
                <a:spcPct val="200000"/>
              </a:lnSpc>
              <a:defRPr/>
            </a:pPr>
            <a:r>
              <a:rPr lang="fa-IR" sz="3200" b="1" u="sng" dirty="0">
                <a:latin typeface="Arial" charset="0"/>
                <a:cs typeface="B Titr" pitchFamily="2" charset="-78"/>
              </a:rPr>
              <a:t>ماده 85 قانون کار : </a:t>
            </a:r>
          </a:p>
          <a:p>
            <a:pPr algn="just" rtl="1">
              <a:lnSpc>
                <a:spcPct val="200000"/>
              </a:lnSpc>
              <a:defRPr/>
            </a:pPr>
            <a:r>
              <a:rPr lang="fa-IR" sz="3200" b="1" dirty="0">
                <a:latin typeface="Arial" charset="0"/>
                <a:cs typeface="B Titr" pitchFamily="2" charset="-78"/>
              </a:rPr>
              <a:t>برای </a:t>
            </a:r>
            <a:r>
              <a:rPr lang="fa-IR" sz="3200" b="1" u="sng" dirty="0">
                <a:solidFill>
                  <a:srgbClr val="FF0000"/>
                </a:solidFill>
                <a:latin typeface="Arial" charset="0"/>
                <a:cs typeface="B Titr" pitchFamily="2" charset="-78"/>
              </a:rPr>
              <a:t>صیانت نیروی انسانی و منابع مادی </a:t>
            </a:r>
            <a:r>
              <a:rPr lang="fa-IR" sz="3200" b="1" dirty="0">
                <a:latin typeface="Arial" charset="0"/>
                <a:cs typeface="B Titr" pitchFamily="2" charset="-78"/>
              </a:rPr>
              <a:t>کشور رعایت دستورالعمل هایی که از طریق شورای عالی حفاظت فنی (جهت تامین حفاظت فنی) و وزارت بهداشت ، درمان و آموزش پزشکی (جهت جلوگیری از بیماری های حرفه ای و تامین بهداشت کار و کارگر و محیط کار) تدوین می شود ، برای کلیه کارگاه ها ، کارفرمایان ، کارگران و کارآموزان </a:t>
            </a:r>
            <a:r>
              <a:rPr lang="fa-IR" sz="3200" b="1" u="sng" dirty="0">
                <a:solidFill>
                  <a:srgbClr val="FF0000"/>
                </a:solidFill>
                <a:latin typeface="Arial" charset="0"/>
                <a:cs typeface="B Titr" pitchFamily="2" charset="-78"/>
              </a:rPr>
              <a:t>الزامی</a:t>
            </a:r>
            <a:r>
              <a:rPr lang="fa-IR" sz="3200" b="1" dirty="0">
                <a:latin typeface="Arial" charset="0"/>
                <a:cs typeface="B Titr" pitchFamily="2" charset="-78"/>
              </a:rPr>
              <a:t> است</a:t>
            </a:r>
            <a:r>
              <a:rPr lang="en-US" sz="3200" b="1" dirty="0">
                <a:latin typeface="Arial" charset="0"/>
                <a:cs typeface="B Titr" pitchFamily="2" charset="-78"/>
              </a:rPr>
              <a:t> .</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12192000" cy="6001643"/>
          </a:xfrm>
          <a:prstGeom prst="rect">
            <a:avLst/>
          </a:prstGeom>
        </p:spPr>
        <p:txBody>
          <a:bodyPr>
            <a:spAutoFit/>
          </a:bodyPr>
          <a:lstStyle/>
          <a:p>
            <a:pPr algn="just" rtl="1">
              <a:lnSpc>
                <a:spcPct val="200000"/>
              </a:lnSpc>
              <a:defRPr/>
            </a:pPr>
            <a:r>
              <a:rPr lang="en-US" sz="3200" b="1" dirty="0">
                <a:latin typeface="Arial" charset="0"/>
                <a:cs typeface="B Titr" pitchFamily="2" charset="-78"/>
              </a:rPr>
              <a:t> </a:t>
            </a:r>
            <a:r>
              <a:rPr lang="ar-SA" sz="3200" b="1" u="sng" dirty="0">
                <a:latin typeface="Arial" charset="0"/>
                <a:cs typeface="B Titr" pitchFamily="2" charset="-78"/>
              </a:rPr>
              <a:t>کارفرمایان در زمان وقوع حوادث ناشی از کار چه باید کنند؟</a:t>
            </a:r>
            <a:endParaRPr lang="fa-IR" sz="3200" b="1" u="sng" dirty="0">
              <a:latin typeface="Arial" charset="0"/>
              <a:cs typeface="B Titr" pitchFamily="2" charset="-78"/>
            </a:endParaRPr>
          </a:p>
          <a:p>
            <a:pPr algn="just" rtl="1">
              <a:lnSpc>
                <a:spcPct val="200000"/>
              </a:lnSpc>
              <a:defRPr/>
            </a:pPr>
            <a:r>
              <a:rPr lang="fa-IR" sz="3200" b="1" dirty="0">
                <a:solidFill>
                  <a:srgbClr val="C00000"/>
                </a:solidFill>
                <a:latin typeface="Arial" charset="0"/>
                <a:cs typeface="B Titr" pitchFamily="2" charset="-78"/>
              </a:rPr>
              <a:t>(ماده 65 قانون تامین اجتماعی)</a:t>
            </a:r>
            <a:endParaRPr lang="en-US" sz="3200" b="1" dirty="0">
              <a:solidFill>
                <a:srgbClr val="C00000"/>
              </a:solidFill>
              <a:latin typeface="Arial" charset="0"/>
              <a:cs typeface="B Titr" pitchFamily="2" charset="-78"/>
            </a:endParaRPr>
          </a:p>
          <a:p>
            <a:pPr algn="just" rtl="1">
              <a:lnSpc>
                <a:spcPct val="200000"/>
              </a:lnSpc>
              <a:defRPr/>
            </a:pPr>
            <a:r>
              <a:rPr lang="fa-IR" sz="3200" b="1" dirty="0">
                <a:latin typeface="Arial" charset="0"/>
                <a:cs typeface="B Titr" pitchFamily="2" charset="-78"/>
              </a:rPr>
              <a:t>1- </a:t>
            </a:r>
            <a:r>
              <a:rPr lang="en-US" sz="3200" b="1" dirty="0">
                <a:latin typeface="Arial" charset="0"/>
                <a:cs typeface="B Titr" pitchFamily="2" charset="-78"/>
              </a:rPr>
              <a:t> </a:t>
            </a:r>
            <a:r>
              <a:rPr lang="ar-SA" sz="3200" b="1" dirty="0">
                <a:latin typeface="Arial" charset="0"/>
                <a:cs typeface="B Titr" pitchFamily="2" charset="-78"/>
              </a:rPr>
              <a:t>اقدامات اولیه را برای جلوگیری از تشدید عوارض حادثه انجام </a:t>
            </a:r>
            <a:endParaRPr lang="fa-IR" sz="3200" b="1" dirty="0">
              <a:latin typeface="Arial" charset="0"/>
              <a:cs typeface="B Titr" pitchFamily="2" charset="-78"/>
            </a:endParaRPr>
          </a:p>
          <a:p>
            <a:pPr algn="just" rtl="1">
              <a:lnSpc>
                <a:spcPct val="200000"/>
              </a:lnSpc>
              <a:defRPr/>
            </a:pPr>
            <a:r>
              <a:rPr lang="ar-SA" sz="3200" b="1" dirty="0">
                <a:latin typeface="Arial" charset="0"/>
                <a:cs typeface="B Titr" pitchFamily="2" charset="-78"/>
              </a:rPr>
              <a:t>دهند (هزینه این اقدامات را سازمان تأمین اجتماعی می پردازد)</a:t>
            </a:r>
            <a:endParaRPr lang="en-US" sz="3200" b="1" dirty="0">
              <a:latin typeface="Arial" charset="0"/>
              <a:cs typeface="B Titr" pitchFamily="2" charset="-78"/>
            </a:endParaRPr>
          </a:p>
          <a:p>
            <a:pPr algn="just" rtl="1">
              <a:lnSpc>
                <a:spcPct val="200000"/>
              </a:lnSpc>
              <a:defRPr/>
            </a:pPr>
            <a:r>
              <a:rPr lang="fa-IR" sz="3200" b="1" dirty="0">
                <a:latin typeface="Arial" charset="0"/>
                <a:cs typeface="B Titr" pitchFamily="2" charset="-78"/>
              </a:rPr>
              <a:t>2- </a:t>
            </a:r>
            <a:r>
              <a:rPr lang="en-US" sz="3200" b="1" dirty="0">
                <a:latin typeface="Arial" charset="0"/>
                <a:cs typeface="B Titr" pitchFamily="2" charset="-78"/>
              </a:rPr>
              <a:t> </a:t>
            </a:r>
            <a:r>
              <a:rPr lang="ar-SA" sz="3200" b="1" dirty="0">
                <a:latin typeface="Arial" charset="0"/>
                <a:cs typeface="B Titr" pitchFamily="2" charset="-78"/>
              </a:rPr>
              <a:t>گزارش حادثه را حداکثر ظرف سه روز اداری به اطلاع شعبه تأمین اجتماعی برسانند</a:t>
            </a:r>
            <a:r>
              <a:rPr lang="en-US" sz="3200" b="1" dirty="0">
                <a:latin typeface="Arial" charset="0"/>
                <a:cs typeface="B Titr" pitchFamily="2" charset="-78"/>
              </a:rPr>
              <a:t>.</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00850"/>
          </a:xfrm>
          <a:prstGeom prst="rect">
            <a:avLst/>
          </a:prstGeom>
        </p:spPr>
        <p:txBody>
          <a:bodyPr>
            <a:spAutoFit/>
          </a:bodyPr>
          <a:lstStyle/>
          <a:p>
            <a:pPr algn="just" rtl="1">
              <a:lnSpc>
                <a:spcPct val="150000"/>
              </a:lnSpc>
              <a:defRPr/>
            </a:pPr>
            <a:r>
              <a:rPr lang="en-US" sz="3200" b="1" dirty="0">
                <a:latin typeface="Arial" charset="0"/>
                <a:cs typeface="B Titr" pitchFamily="2" charset="-78"/>
              </a:rPr>
              <a:t> </a:t>
            </a:r>
            <a:r>
              <a:rPr lang="ar-SA" sz="3200" b="1" u="sng" dirty="0">
                <a:latin typeface="Arial" charset="0"/>
                <a:cs typeface="B Titr" pitchFamily="2" charset="-78"/>
              </a:rPr>
              <a:t>کارفرمایان در زمان وقوع حوادث ناشی از کار چه باید کنند؟</a:t>
            </a:r>
            <a:endParaRPr lang="fa-IR" sz="3200" b="1" u="sng" dirty="0">
              <a:latin typeface="Arial" charset="0"/>
              <a:cs typeface="B Titr" pitchFamily="2" charset="-78"/>
            </a:endParaRPr>
          </a:p>
          <a:p>
            <a:pPr algn="just" rtl="1">
              <a:lnSpc>
                <a:spcPct val="150000"/>
              </a:lnSpc>
              <a:defRPr/>
            </a:pPr>
            <a:r>
              <a:rPr lang="fa-IR" sz="3200" b="1" dirty="0">
                <a:solidFill>
                  <a:srgbClr val="C00000"/>
                </a:solidFill>
                <a:latin typeface="Arial" charset="0"/>
                <a:cs typeface="B Titr" pitchFamily="2" charset="-78"/>
              </a:rPr>
              <a:t>(ماده 65 قانون تامین اجتماعی)</a:t>
            </a:r>
            <a:endParaRPr lang="en-US" sz="3200" b="1" dirty="0">
              <a:solidFill>
                <a:srgbClr val="C00000"/>
              </a:solidFill>
              <a:latin typeface="Arial" charset="0"/>
              <a:cs typeface="B Titr" pitchFamily="2" charset="-78"/>
            </a:endParaRPr>
          </a:p>
          <a:p>
            <a:pPr algn="just" rtl="1">
              <a:lnSpc>
                <a:spcPct val="150000"/>
              </a:lnSpc>
              <a:defRPr/>
            </a:pPr>
            <a:r>
              <a:rPr lang="ar-SA" sz="3200" b="1" u="sng" dirty="0">
                <a:latin typeface="Arial" charset="0"/>
                <a:cs typeface="B Titr" pitchFamily="2" charset="-78"/>
              </a:rPr>
              <a:t>مدارک مورد نیاز</a:t>
            </a:r>
            <a:r>
              <a:rPr lang="en-US" sz="3200" b="1" u="sng" dirty="0">
                <a:latin typeface="Arial" charset="0"/>
                <a:cs typeface="B Titr" pitchFamily="2" charset="-78"/>
              </a:rPr>
              <a:t>:</a:t>
            </a:r>
          </a:p>
          <a:p>
            <a:pPr algn="just" rtl="1">
              <a:lnSpc>
                <a:spcPct val="150000"/>
              </a:lnSpc>
              <a:defRPr/>
            </a:pPr>
            <a:r>
              <a:rPr lang="ar-SA" sz="3200" b="1" dirty="0">
                <a:latin typeface="Arial" charset="0"/>
                <a:cs typeface="B Titr" pitchFamily="2" charset="-78"/>
              </a:rPr>
              <a:t>تکمیل وارائه فرم گزارش اعلام حادثه و سایر مستندات مرتبط </a:t>
            </a:r>
            <a:r>
              <a:rPr lang="fa-IR" sz="3200" b="1" dirty="0">
                <a:latin typeface="Arial" charset="0"/>
                <a:cs typeface="B Titr" pitchFamily="2" charset="-78"/>
              </a:rPr>
              <a:t>:</a:t>
            </a:r>
          </a:p>
          <a:p>
            <a:pPr algn="just" rtl="1">
              <a:lnSpc>
                <a:spcPct val="150000"/>
              </a:lnSpc>
              <a:defRPr/>
            </a:pPr>
            <a:r>
              <a:rPr lang="ar-SA" sz="3200" b="1" dirty="0">
                <a:latin typeface="Arial" charset="0"/>
                <a:cs typeface="B Titr" pitchFamily="2" charset="-78"/>
              </a:rPr>
              <a:t>منجمله گزارش بازرس کار </a:t>
            </a:r>
            <a:r>
              <a:rPr lang="fa-IR" sz="3200" b="1" dirty="0">
                <a:latin typeface="Arial" charset="0"/>
                <a:cs typeface="B Titr" pitchFamily="2" charset="-78"/>
              </a:rPr>
              <a:t>.</a:t>
            </a:r>
            <a:r>
              <a:rPr lang="ar-SA" sz="3200" b="1" dirty="0">
                <a:latin typeface="Arial" charset="0"/>
                <a:cs typeface="B Titr" pitchFamily="2" charset="-78"/>
              </a:rPr>
              <a:t> </a:t>
            </a:r>
            <a:endParaRPr lang="fa-IR" sz="3200" b="1" dirty="0">
              <a:latin typeface="Arial" charset="0"/>
              <a:cs typeface="B Titr" pitchFamily="2" charset="-78"/>
            </a:endParaRPr>
          </a:p>
          <a:p>
            <a:pPr algn="just" rtl="1">
              <a:lnSpc>
                <a:spcPct val="150000"/>
              </a:lnSpc>
              <a:defRPr/>
            </a:pPr>
            <a:r>
              <a:rPr lang="ar-SA" sz="3200" b="1" dirty="0">
                <a:latin typeface="Arial" charset="0"/>
                <a:cs typeface="B Titr" pitchFamily="2" charset="-78"/>
              </a:rPr>
              <a:t>مدارک درمانی مرتبط </a:t>
            </a:r>
            <a:r>
              <a:rPr lang="fa-IR" sz="3200" b="1" dirty="0">
                <a:latin typeface="Arial" charset="0"/>
                <a:cs typeface="B Titr" pitchFamily="2" charset="-78"/>
              </a:rPr>
              <a:t>.</a:t>
            </a:r>
          </a:p>
          <a:p>
            <a:pPr algn="just" rtl="1">
              <a:lnSpc>
                <a:spcPct val="150000"/>
              </a:lnSpc>
              <a:defRPr/>
            </a:pPr>
            <a:r>
              <a:rPr lang="ar-SA" sz="3200" b="1" dirty="0">
                <a:latin typeface="Arial" charset="0"/>
                <a:cs typeface="B Titr" pitchFamily="2" charset="-78"/>
              </a:rPr>
              <a:t>گزارش مقامات انتظامی </a:t>
            </a:r>
            <a:r>
              <a:rPr lang="fa-IR" sz="3200" b="1" dirty="0">
                <a:latin typeface="Arial" charset="0"/>
                <a:cs typeface="B Titr" pitchFamily="2" charset="-78"/>
              </a:rPr>
              <a:t>.</a:t>
            </a:r>
            <a:r>
              <a:rPr lang="ar-SA" sz="3200" b="1" dirty="0">
                <a:latin typeface="Arial" charset="0"/>
                <a:cs typeface="B Titr" pitchFamily="2" charset="-78"/>
              </a:rPr>
              <a:t> </a:t>
            </a:r>
            <a:endParaRPr lang="fa-IR" sz="3200" b="1" dirty="0">
              <a:latin typeface="Arial" charset="0"/>
              <a:cs typeface="B Titr" pitchFamily="2" charset="-78"/>
            </a:endParaRPr>
          </a:p>
          <a:p>
            <a:pPr algn="just" rtl="1">
              <a:lnSpc>
                <a:spcPct val="150000"/>
              </a:lnSpc>
              <a:defRPr/>
            </a:pPr>
            <a:r>
              <a:rPr lang="ar-SA" sz="3200" b="1" dirty="0">
                <a:latin typeface="Arial" charset="0"/>
                <a:cs typeface="B Titr" pitchFamily="2" charset="-78"/>
              </a:rPr>
              <a:t>نظریه پزشکی قانونی </a:t>
            </a:r>
            <a:r>
              <a:rPr lang="fa-IR" sz="3200" b="1" dirty="0">
                <a:latin typeface="Arial" charset="0"/>
                <a:cs typeface="B Titr" pitchFamily="2" charset="-78"/>
              </a:rPr>
              <a:t>.</a:t>
            </a:r>
            <a:r>
              <a:rPr lang="ar-SA" sz="3200" b="1" dirty="0">
                <a:latin typeface="Arial" charset="0"/>
                <a:cs typeface="B Titr" pitchFamily="2" charset="-78"/>
              </a:rPr>
              <a:t> </a:t>
            </a:r>
            <a:endParaRPr lang="fa-IR" sz="3200" b="1" dirty="0">
              <a:latin typeface="Arial" charset="0"/>
              <a:cs typeface="B Titr" pitchFamily="2" charset="-78"/>
            </a:endParaRPr>
          </a:p>
          <a:p>
            <a:pPr algn="just" rtl="1">
              <a:lnSpc>
                <a:spcPct val="150000"/>
              </a:lnSpc>
              <a:defRPr/>
            </a:pPr>
            <a:r>
              <a:rPr lang="ar-SA" sz="3200" b="1" dirty="0">
                <a:latin typeface="Arial" charset="0"/>
                <a:cs typeface="B Titr" pitchFamily="2" charset="-78"/>
              </a:rPr>
              <a:t>رأی مراجع قضائی </a:t>
            </a:r>
            <a:r>
              <a:rPr lang="fa-IR" sz="3200" b="1" dirty="0">
                <a:latin typeface="Arial" charset="0"/>
                <a:cs typeface="B Titr" pitchFamily="2" charset="-78"/>
              </a:rPr>
              <a:t>.</a:t>
            </a:r>
            <a:r>
              <a:rPr lang="en-US" sz="3200" b="1" dirty="0">
                <a:latin typeface="Arial" charset="0"/>
                <a:cs typeface="B Titr" pitchFamily="2" charset="-78"/>
              </a:rPr>
              <a:t> </a:t>
            </a: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
          <p:cNvSpPr>
            <a:spLocks noChangeArrowheads="1"/>
          </p:cNvSpPr>
          <p:nvPr/>
        </p:nvSpPr>
        <p:spPr bwMode="auto">
          <a:xfrm>
            <a:off x="0" y="1"/>
            <a:ext cx="12192000" cy="6678751"/>
          </a:xfrm>
          <a:prstGeom prst="rect">
            <a:avLst/>
          </a:prstGeom>
          <a:noFill/>
          <a:ln w="9525">
            <a:noFill/>
            <a:miter lim="800000"/>
            <a:headEnd/>
            <a:tailEnd/>
          </a:ln>
        </p:spPr>
        <p:txBody>
          <a:bodyPr>
            <a:spAutoFit/>
          </a:bodyPr>
          <a:lstStyle/>
          <a:p>
            <a:pPr algn="justLow" rtl="1">
              <a:lnSpc>
                <a:spcPct val="150000"/>
              </a:lnSpc>
            </a:pPr>
            <a:r>
              <a:rPr lang="fa-IR" sz="3200" b="1" u="sng" dirty="0">
                <a:latin typeface="Tahoma" pitchFamily="34" charset="0"/>
                <a:cs typeface="B Titr" pitchFamily="2" charset="-78"/>
              </a:rPr>
              <a:t>ماده 91قانون کار :</a:t>
            </a:r>
            <a:r>
              <a:rPr lang="fa-IR" sz="3200" b="1" dirty="0">
                <a:latin typeface="Tahoma" pitchFamily="34" charset="0"/>
                <a:cs typeface="B Titr" pitchFamily="2" charset="-78"/>
              </a:rPr>
              <a:t> ( تهیه وتحویل لوازم ایمنی )</a:t>
            </a:r>
          </a:p>
          <a:p>
            <a:pPr algn="justLow" rtl="1">
              <a:lnSpc>
                <a:spcPct val="150000"/>
              </a:lnSpc>
            </a:pPr>
            <a:r>
              <a:rPr lang="fa-IR" sz="3200" b="1" dirty="0">
                <a:latin typeface="Tahoma" pitchFamily="34" charset="0"/>
                <a:cs typeface="B Titr" pitchFamily="2" charset="-78"/>
              </a:rPr>
              <a:t>کارفرمایان و مسئولان کلیه واحدهای موضوع ماده (85) این قانون مکلفند بر اساس مصوبات شورای عالی حفاظت فنی برای تامین حفاظت و سلامت و بهداشت کارگران در محیط کار ، </a:t>
            </a:r>
          </a:p>
          <a:p>
            <a:pPr algn="justLow" rtl="1">
              <a:lnSpc>
                <a:spcPct val="150000"/>
              </a:lnSpc>
            </a:pPr>
            <a:r>
              <a:rPr lang="fa-IR" sz="3200" b="1" u="sng" dirty="0">
                <a:solidFill>
                  <a:srgbClr val="FF0000"/>
                </a:solidFill>
                <a:latin typeface="Tahoma" pitchFamily="34" charset="0"/>
                <a:cs typeface="B Titr" pitchFamily="2" charset="-78"/>
              </a:rPr>
              <a:t>1-</a:t>
            </a:r>
            <a:r>
              <a:rPr lang="fa-IR" sz="3200" b="1" dirty="0">
                <a:latin typeface="Tahoma" pitchFamily="34" charset="0"/>
                <a:cs typeface="B Titr" pitchFamily="2" charset="-78"/>
              </a:rPr>
              <a:t> وسایل و امکانات لازم را تهیه و در اختیار آنان قرار دهند </a:t>
            </a:r>
            <a:r>
              <a:rPr lang="fa-IR" sz="3200" b="1" u="sng" dirty="0">
                <a:solidFill>
                  <a:srgbClr val="FF0000"/>
                </a:solidFill>
                <a:latin typeface="Tahoma" pitchFamily="34" charset="0"/>
                <a:cs typeface="B Titr" pitchFamily="2" charset="-78"/>
              </a:rPr>
              <a:t>2-</a:t>
            </a:r>
            <a:r>
              <a:rPr lang="fa-IR" sz="3200" b="1" dirty="0">
                <a:latin typeface="Tahoma" pitchFamily="34" charset="0"/>
                <a:cs typeface="B Titr" pitchFamily="2" charset="-78"/>
              </a:rPr>
              <a:t> چگونگی کاربرد وسایل فوق الذکر را به آنان بیاموزند .</a:t>
            </a:r>
            <a:endParaRPr lang="fa-IR" sz="3200" b="1" u="sng" dirty="0">
              <a:solidFill>
                <a:srgbClr val="FF0000"/>
              </a:solidFill>
              <a:latin typeface="Tahoma" pitchFamily="34" charset="0"/>
              <a:cs typeface="B Titr" pitchFamily="2" charset="-78"/>
            </a:endParaRPr>
          </a:p>
          <a:p>
            <a:pPr algn="justLow" rtl="1">
              <a:lnSpc>
                <a:spcPct val="150000"/>
              </a:lnSpc>
            </a:pPr>
            <a:r>
              <a:rPr lang="fa-IR" sz="3200" b="1" u="sng" dirty="0">
                <a:solidFill>
                  <a:srgbClr val="FF0000"/>
                </a:solidFill>
                <a:latin typeface="Tahoma" pitchFamily="34" charset="0"/>
                <a:cs typeface="B Titr" pitchFamily="2" charset="-78"/>
              </a:rPr>
              <a:t>3-</a:t>
            </a:r>
            <a:r>
              <a:rPr lang="fa-IR" sz="3200" b="1" dirty="0">
                <a:latin typeface="Tahoma" pitchFamily="34" charset="0"/>
                <a:cs typeface="B Titr" pitchFamily="2" charset="-78"/>
              </a:rPr>
              <a:t> در خصوص رعایت مقررات حفاظتی و بهداشتی نظارت نمایند . </a:t>
            </a:r>
          </a:p>
          <a:p>
            <a:pPr algn="justLow" rtl="1">
              <a:lnSpc>
                <a:spcPct val="150000"/>
              </a:lnSpc>
            </a:pPr>
            <a:r>
              <a:rPr lang="fa-IR" sz="3200" b="1" dirty="0">
                <a:latin typeface="Tahoma" pitchFamily="34" charset="0"/>
                <a:cs typeface="B Titr" pitchFamily="2" charset="-78"/>
              </a:rPr>
              <a:t>- افراد مذکور نیز ملزم به استفاده و نگهداری از وسایل حفاظتی و بهداشتی فردی و اجرای دستورالعمل های مربوط کارگاه می باشند</a:t>
            </a:r>
            <a:r>
              <a:rPr lang="en-US" sz="3200" b="1" dirty="0">
                <a:latin typeface="Tahoma" pitchFamily="34" charset="0"/>
                <a:cs typeface="B Titr" pitchFamily="2" charset="-78"/>
              </a:rPr>
              <a:t> .</a:t>
            </a: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
          <p:cNvSpPr>
            <a:spLocks noChangeArrowheads="1"/>
          </p:cNvSpPr>
          <p:nvPr/>
        </p:nvSpPr>
        <p:spPr bwMode="auto">
          <a:xfrm>
            <a:off x="0" y="0"/>
            <a:ext cx="12192000" cy="5878532"/>
          </a:xfrm>
          <a:prstGeom prst="rect">
            <a:avLst/>
          </a:prstGeom>
          <a:noFill/>
          <a:ln w="9525">
            <a:noFill/>
            <a:miter lim="800000"/>
            <a:headEnd/>
            <a:tailEnd/>
          </a:ln>
        </p:spPr>
        <p:txBody>
          <a:bodyPr>
            <a:spAutoFit/>
          </a:bodyPr>
          <a:lstStyle/>
          <a:p>
            <a:pPr algn="justLow" rtl="1">
              <a:lnSpc>
                <a:spcPct val="200000"/>
              </a:lnSpc>
            </a:pPr>
            <a:r>
              <a:rPr lang="fa-IR" sz="3200" b="1" u="sng" dirty="0">
                <a:latin typeface="Tahoma" pitchFamily="34" charset="0"/>
                <a:cs typeface="B Titr" pitchFamily="2" charset="-78"/>
              </a:rPr>
              <a:t>ماده 95قانون کار : </a:t>
            </a:r>
            <a:r>
              <a:rPr lang="en-US" sz="3200" b="1" u="sng" dirty="0">
                <a:latin typeface="Tahoma" pitchFamily="34" charset="0"/>
                <a:cs typeface="B Titr" pitchFamily="2" charset="-78"/>
              </a:rPr>
              <a:t> </a:t>
            </a:r>
            <a:endParaRPr lang="fa-IR" sz="3200" b="1" u="sng" dirty="0">
              <a:latin typeface="Tahoma" pitchFamily="34" charset="0"/>
              <a:cs typeface="B Titr" pitchFamily="2" charset="-78"/>
            </a:endParaRPr>
          </a:p>
          <a:p>
            <a:pPr algn="justLow" rtl="1">
              <a:lnSpc>
                <a:spcPct val="200000"/>
              </a:lnSpc>
            </a:pPr>
            <a:r>
              <a:rPr lang="fa-IR" sz="3200" b="1" dirty="0">
                <a:latin typeface="Tahoma" pitchFamily="34" charset="0"/>
                <a:cs typeface="B Titr" pitchFamily="2" charset="-78"/>
              </a:rPr>
              <a:t>مسئولیت </a:t>
            </a:r>
            <a:r>
              <a:rPr lang="fa-IR" sz="3200" b="1" u="sng" dirty="0">
                <a:solidFill>
                  <a:srgbClr val="FF0000"/>
                </a:solidFill>
                <a:latin typeface="Tahoma" pitchFamily="34" charset="0"/>
                <a:cs typeface="B Titr" pitchFamily="2" charset="-78"/>
              </a:rPr>
              <a:t>اجرای مقررات و ضوابط فنی و بهداشت کار </a:t>
            </a:r>
            <a:r>
              <a:rPr lang="fa-IR" sz="3200" b="1" dirty="0">
                <a:latin typeface="Tahoma" pitchFamily="34" charset="0"/>
                <a:cs typeface="B Titr" pitchFamily="2" charset="-78"/>
              </a:rPr>
              <a:t>بر عهده کارفرما یا مسئولین واحدهای موضوع ذکر شده در ماده (185) این قانون خواهد بود . هر گاه بر اثر عدم رعایت مقررات مذکور از سوی کارفرما یا مسئولین واحد ، حادثه ای رخ دهد ، شخص کارفرما یا مسئول مذکور از نظر کیفری و حقوقی و نیز مجازات های مندرج در این قانون مسئول است</a:t>
            </a:r>
            <a:r>
              <a:rPr lang="en-US" sz="3200" b="1" dirty="0">
                <a:latin typeface="Tahoma" pitchFamily="34" charset="0"/>
                <a:cs typeface="B Titr" pitchFamily="2" charset="-78"/>
              </a:rPr>
              <a:t> .</a:t>
            </a:r>
            <a:endParaRPr lang="en-US" sz="3200" b="1" dirty="0">
              <a:cs typeface="B Titr" pitchFamily="2" charset="-78"/>
            </a:endParaRP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
          <p:cNvSpPr>
            <a:spLocks noChangeArrowheads="1"/>
          </p:cNvSpPr>
          <p:nvPr/>
        </p:nvSpPr>
        <p:spPr bwMode="auto">
          <a:xfrm>
            <a:off x="0" y="1"/>
            <a:ext cx="12192000" cy="5493812"/>
          </a:xfrm>
          <a:prstGeom prst="rect">
            <a:avLst/>
          </a:prstGeom>
          <a:noFill/>
          <a:ln w="9525">
            <a:noFill/>
            <a:miter lim="800000"/>
            <a:headEnd/>
            <a:tailEnd/>
          </a:ln>
        </p:spPr>
        <p:txBody>
          <a:bodyPr>
            <a:spAutoFit/>
          </a:bodyPr>
          <a:lstStyle/>
          <a:p>
            <a:pPr algn="justLow" rtl="1">
              <a:lnSpc>
                <a:spcPct val="200000"/>
              </a:lnSpc>
            </a:pPr>
            <a:r>
              <a:rPr lang="fa-IR" sz="3600" b="1" u="sng" dirty="0">
                <a:latin typeface="Tahoma" pitchFamily="34" charset="0"/>
                <a:cs typeface="B Titr" pitchFamily="2" charset="-78"/>
              </a:rPr>
              <a:t>ماده 95قانون کار : </a:t>
            </a:r>
            <a:r>
              <a:rPr lang="en-US" sz="3600" b="1" u="sng" dirty="0">
                <a:latin typeface="Tahoma" pitchFamily="34" charset="0"/>
                <a:cs typeface="B Titr" pitchFamily="2" charset="-78"/>
              </a:rPr>
              <a:t> </a:t>
            </a:r>
            <a:endParaRPr lang="fa-IR" sz="3600" b="1" u="sng" dirty="0">
              <a:latin typeface="Tahoma" pitchFamily="34" charset="0"/>
              <a:cs typeface="B Titr" pitchFamily="2" charset="-78"/>
            </a:endParaRPr>
          </a:p>
          <a:p>
            <a:pPr algn="justLow" rtl="1" eaLnBrk="0" hangingPunct="0">
              <a:lnSpc>
                <a:spcPct val="200000"/>
              </a:lnSpc>
            </a:pPr>
            <a:r>
              <a:rPr lang="fa-IR" sz="3600" b="1" dirty="0">
                <a:latin typeface="Tahoma" pitchFamily="34" charset="0"/>
                <a:cs typeface="B Titr" pitchFamily="2" charset="-78"/>
              </a:rPr>
              <a:t>تبصره 1</a:t>
            </a:r>
            <a:r>
              <a:rPr lang="en-US" sz="3600" b="1" dirty="0">
                <a:latin typeface="Tahoma" pitchFamily="34" charset="0"/>
                <a:cs typeface="B Titr" pitchFamily="2" charset="-78"/>
              </a:rPr>
              <a:t>- </a:t>
            </a:r>
            <a:r>
              <a:rPr lang="fa-IR" sz="3600" b="1" dirty="0">
                <a:latin typeface="Tahoma" pitchFamily="34" charset="0"/>
                <a:cs typeface="B Titr" pitchFamily="2" charset="-78"/>
              </a:rPr>
              <a:t>کارفرما یا مسئولان واحدهای موضوع ماده (85) این قانون موظفند کلیه حوادث ناشی از کار را در دفتر ویژه ای که فرم آن از طریق وزارت کار و امور اجتماعی اعلام می گردد ثبت و </a:t>
            </a:r>
            <a:r>
              <a:rPr lang="fa-IR" sz="3600" b="1" u="sng" dirty="0">
                <a:solidFill>
                  <a:srgbClr val="FF0000"/>
                </a:solidFill>
                <a:latin typeface="Tahoma" pitchFamily="34" charset="0"/>
                <a:cs typeface="B Titr" pitchFamily="2" charset="-78"/>
              </a:rPr>
              <a:t>مراتب را سریعا به صورت کتبی به اطلاع اداره کار و امور اجتماعی</a:t>
            </a:r>
            <a:r>
              <a:rPr lang="fa-IR" sz="3600" b="1" dirty="0">
                <a:latin typeface="Tahoma" pitchFamily="34" charset="0"/>
                <a:cs typeface="B Titr" pitchFamily="2" charset="-78"/>
              </a:rPr>
              <a:t> محل برسانند</a:t>
            </a:r>
            <a:r>
              <a:rPr lang="en-US" sz="3600" b="1" dirty="0">
                <a:latin typeface="Tahoma" pitchFamily="34" charset="0"/>
                <a:cs typeface="B Titr" pitchFamily="2" charset="-78"/>
              </a:rPr>
              <a:t> .</a:t>
            </a:r>
            <a:endParaRPr lang="en-US" sz="3600" b="1" dirty="0">
              <a:cs typeface="B Titr" pitchFamily="2" charset="-78"/>
            </a:endParaRP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
          <p:cNvSpPr>
            <a:spLocks noChangeArrowheads="1"/>
          </p:cNvSpPr>
          <p:nvPr/>
        </p:nvSpPr>
        <p:spPr bwMode="auto">
          <a:xfrm>
            <a:off x="0" y="0"/>
            <a:ext cx="12192000" cy="6001643"/>
          </a:xfrm>
          <a:prstGeom prst="rect">
            <a:avLst/>
          </a:prstGeom>
          <a:noFill/>
          <a:ln w="9525">
            <a:noFill/>
            <a:miter lim="800000"/>
            <a:headEnd/>
            <a:tailEnd/>
          </a:ln>
        </p:spPr>
        <p:txBody>
          <a:bodyPr>
            <a:spAutoFit/>
          </a:bodyPr>
          <a:lstStyle/>
          <a:p>
            <a:pPr algn="justLow" rtl="1">
              <a:lnSpc>
                <a:spcPct val="200000"/>
              </a:lnSpc>
            </a:pPr>
            <a:r>
              <a:rPr lang="fa-IR" sz="3200" b="1" u="sng" dirty="0">
                <a:latin typeface="Tahoma" pitchFamily="34" charset="0"/>
                <a:cs typeface="B Titr" pitchFamily="2" charset="-78"/>
              </a:rPr>
              <a:t>ماده 95قانون کار : </a:t>
            </a:r>
            <a:r>
              <a:rPr lang="en-US" sz="3200" b="1" u="sng" dirty="0">
                <a:latin typeface="Tahoma" pitchFamily="34" charset="0"/>
                <a:cs typeface="B Titr" pitchFamily="2" charset="-78"/>
              </a:rPr>
              <a:t> </a:t>
            </a:r>
            <a:endParaRPr lang="fa-IR" sz="3200" b="1" u="sng" dirty="0">
              <a:latin typeface="Tahoma" pitchFamily="34" charset="0"/>
              <a:cs typeface="B Titr" pitchFamily="2" charset="-78"/>
            </a:endParaRPr>
          </a:p>
          <a:p>
            <a:pPr algn="justLow" rtl="1" eaLnBrk="0" hangingPunct="0">
              <a:lnSpc>
                <a:spcPct val="200000"/>
              </a:lnSpc>
            </a:pPr>
            <a:r>
              <a:rPr lang="fa-IR" sz="3200" b="1" dirty="0">
                <a:latin typeface="Tahoma" pitchFamily="34" charset="0"/>
                <a:cs typeface="B Titr" pitchFamily="2" charset="-78"/>
              </a:rPr>
              <a:t>تبصره 2</a:t>
            </a:r>
            <a:r>
              <a:rPr lang="en-US" sz="3200" b="1" dirty="0">
                <a:latin typeface="Tahoma" pitchFamily="34" charset="0"/>
                <a:cs typeface="B Titr" pitchFamily="2" charset="-78"/>
              </a:rPr>
              <a:t>- </a:t>
            </a:r>
            <a:r>
              <a:rPr lang="fa-IR" sz="3200" b="1" dirty="0">
                <a:latin typeface="Tahoma" pitchFamily="34" charset="0"/>
                <a:cs typeface="B Titr" pitchFamily="2" charset="-78"/>
              </a:rPr>
              <a:t>چنانچه کارفرما یا مدیران واحدهای موضوع ماده (85) این قانون برای حفاظت فنی و بهداشت کار ، وسایل و امکانات لازم را در اختیار کارگر قرار داده باشند و کارگر با وجود آموزش های لازم و تذکرات قبلی بدون توجه به دستورالعمل و مقررات موجود از آنها استفاده ننماید </a:t>
            </a:r>
            <a:r>
              <a:rPr lang="fa-IR" sz="3200" b="1" u="sng" dirty="0">
                <a:solidFill>
                  <a:srgbClr val="00B050"/>
                </a:solidFill>
                <a:latin typeface="Tahoma" pitchFamily="34" charset="0"/>
                <a:cs typeface="B Titr" pitchFamily="2" charset="-78"/>
              </a:rPr>
              <a:t>کارفرما مسئولیتی نخواهد داشت </a:t>
            </a:r>
            <a:r>
              <a:rPr lang="fa-IR" sz="3200" b="1" dirty="0">
                <a:latin typeface="Tahoma" pitchFamily="34" charset="0"/>
                <a:cs typeface="B Titr" pitchFamily="2" charset="-78"/>
              </a:rPr>
              <a:t>. در صورت بروز اختلاف ، رای هیات حل اختلاف نافذ خواهد بود</a:t>
            </a:r>
            <a:r>
              <a:rPr lang="en-US" sz="3200" b="1" dirty="0">
                <a:latin typeface="Tahoma" pitchFamily="34" charset="0"/>
                <a:cs typeface="B Titr" pitchFamily="2" charset="-78"/>
              </a:rPr>
              <a:t> .</a:t>
            </a:r>
            <a:endParaRPr lang="en-US" sz="3200" b="1" dirty="0">
              <a:cs typeface="B Titr" pitchFamily="2" charset="-78"/>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a:xfrm>
            <a:off x="0" y="381001"/>
            <a:ext cx="12192000" cy="5922963"/>
          </a:xfrm>
          <a:prstGeom prst="rect">
            <a:avLst/>
          </a:prstGeom>
        </p:spPr>
        <p:txBody>
          <a:bodyPr/>
          <a:lstStyle/>
          <a:p>
            <a:pPr algn="just" rtl="1">
              <a:lnSpc>
                <a:spcPct val="200000"/>
              </a:lnSpc>
              <a:buFont typeface="Wingdings" pitchFamily="2" charset="2"/>
              <a:buNone/>
              <a:defRPr/>
            </a:pPr>
            <a:r>
              <a:rPr lang="fa-IR" sz="3600" dirty="0" smtClean="0">
                <a:cs typeface="B Titr" pitchFamily="2" charset="-78"/>
              </a:rPr>
              <a:t>- سالانه </a:t>
            </a:r>
            <a:r>
              <a:rPr lang="fa-IR" sz="3600" dirty="0">
                <a:cs typeface="B Titr" pitchFamily="2" charset="-78"/>
              </a:rPr>
              <a:t>حدود 100 هزار نفر در اثر ابتلا به آزبستوزیس جان خود را از دست می دهند . </a:t>
            </a:r>
          </a:p>
          <a:p>
            <a:pPr algn="just" rtl="1">
              <a:lnSpc>
                <a:spcPct val="200000"/>
              </a:lnSpc>
              <a:buFont typeface="Wingdings" pitchFamily="2" charset="2"/>
              <a:buNone/>
              <a:defRPr/>
            </a:pPr>
            <a:r>
              <a:rPr lang="fa-IR" sz="3600" dirty="0" smtClean="0">
                <a:cs typeface="B Titr" pitchFamily="2" charset="-78"/>
              </a:rPr>
              <a:t>- ضررهای </a:t>
            </a:r>
            <a:r>
              <a:rPr lang="fa-IR" sz="3600" dirty="0">
                <a:cs typeface="B Titr" pitchFamily="2" charset="-78"/>
              </a:rPr>
              <a:t>اقتصادی سالیانه ناشی از حوادث و بیماریهای مرتبط با کارمعادل </a:t>
            </a:r>
            <a:r>
              <a:rPr lang="fa-IR" sz="3600" u="sng" dirty="0">
                <a:solidFill>
                  <a:schemeClr val="tx2"/>
                </a:solidFill>
                <a:cs typeface="B Titr" pitchFamily="2" charset="-78"/>
              </a:rPr>
              <a:t>8/2تریلیون دلار </a:t>
            </a:r>
            <a:r>
              <a:rPr lang="fa-IR" sz="3600" dirty="0">
                <a:cs typeface="B Titr" pitchFamily="2" charset="-78"/>
              </a:rPr>
              <a:t>( 4% تولید ناخالص داخلی دنیا ) می باشد </a:t>
            </a:r>
            <a:r>
              <a:rPr lang="fa-IR" sz="3600" dirty="0" smtClean="0">
                <a:cs typeface="B Titr" pitchFamily="2" charset="-78"/>
              </a:rPr>
              <a:t>.</a:t>
            </a:r>
            <a:endParaRPr lang="en-US" sz="3600" dirty="0">
              <a:cs typeface="B Titr" pitchFamily="2" charset="-78"/>
            </a:endParaRP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
          <p:cNvSpPr>
            <a:spLocks noChangeArrowheads="1"/>
          </p:cNvSpPr>
          <p:nvPr/>
        </p:nvSpPr>
        <p:spPr bwMode="auto">
          <a:xfrm>
            <a:off x="0" y="228601"/>
            <a:ext cx="12192000" cy="5324535"/>
          </a:xfrm>
          <a:prstGeom prst="rect">
            <a:avLst/>
          </a:prstGeom>
          <a:noFill/>
          <a:ln w="9525">
            <a:noFill/>
            <a:miter lim="800000"/>
            <a:headEnd/>
            <a:tailEnd/>
          </a:ln>
        </p:spPr>
        <p:txBody>
          <a:bodyPr>
            <a:spAutoFit/>
          </a:bodyPr>
          <a:lstStyle/>
          <a:p>
            <a:pPr algn="justLow" rtl="1"/>
            <a:r>
              <a:rPr lang="fa-IR" sz="4000" b="1" dirty="0">
                <a:latin typeface="Tahoma" pitchFamily="34" charset="0"/>
                <a:cs typeface="B Titr" pitchFamily="2" charset="-78"/>
              </a:rPr>
              <a:t>ماده 171قانون کار : </a:t>
            </a:r>
          </a:p>
          <a:p>
            <a:pPr algn="justLow" rtl="1">
              <a:lnSpc>
                <a:spcPct val="150000"/>
              </a:lnSpc>
            </a:pPr>
            <a:r>
              <a:rPr lang="fa-IR" sz="3200" b="1" dirty="0">
                <a:latin typeface="Tahoma" pitchFamily="34" charset="0"/>
                <a:cs typeface="B Titr" pitchFamily="2" charset="-78"/>
              </a:rPr>
              <a:t>متخلفان از تکالیف مقرر در این قانون ، حسب مورد مطابق مواد آتی با توجه به شرایط و امکانات خاطی و مراتب جرم به مجازات حبس یا جریمه نقدی و یا هر دو محکوم خواهد شد</a:t>
            </a:r>
            <a:r>
              <a:rPr lang="en-US" sz="3200" b="1" dirty="0">
                <a:latin typeface="Tahoma" pitchFamily="34" charset="0"/>
                <a:cs typeface="B Titr" pitchFamily="2" charset="-78"/>
              </a:rPr>
              <a:t> . </a:t>
            </a:r>
          </a:p>
          <a:p>
            <a:pPr algn="justLow" rtl="1" eaLnBrk="0" hangingPunct="0">
              <a:lnSpc>
                <a:spcPct val="150000"/>
              </a:lnSpc>
            </a:pPr>
            <a:r>
              <a:rPr lang="ar-SA" sz="3200" b="1" dirty="0">
                <a:latin typeface="Tahoma" pitchFamily="34" charset="0"/>
                <a:cs typeface="B Titr" pitchFamily="2" charset="-78"/>
              </a:rPr>
              <a:t>در صورتی که </a:t>
            </a:r>
            <a:r>
              <a:rPr lang="ar-SA" sz="3200" b="1" u="sng" dirty="0">
                <a:solidFill>
                  <a:srgbClr val="FF0000"/>
                </a:solidFill>
                <a:latin typeface="Tahoma" pitchFamily="34" charset="0"/>
                <a:cs typeface="B Titr" pitchFamily="2" charset="-78"/>
              </a:rPr>
              <a:t>تخلف از انجام تکالیف قانونی </a:t>
            </a:r>
            <a:r>
              <a:rPr lang="ar-SA" sz="3200" b="1" dirty="0">
                <a:latin typeface="Tahoma" pitchFamily="34" charset="0"/>
                <a:cs typeface="B Titr" pitchFamily="2" charset="-78"/>
              </a:rPr>
              <a:t>سبب وقوع حادثه ای گردد که منجر به عوارضی مانند نقص عضو و یا فوت کارگر شود ، دادگاه مکلف است علاوه بر مجازات های مندرج در این فصل ، نسبت به این موارد طبق قانون تعیین تکلیف نماید</a:t>
            </a:r>
            <a:r>
              <a:rPr lang="en-US" sz="3200" b="1" dirty="0">
                <a:latin typeface="Tahoma" pitchFamily="34" charset="0"/>
                <a:cs typeface="B Titr" pitchFamily="2" charset="-78"/>
              </a:rPr>
              <a:t> </a:t>
            </a:r>
            <a:r>
              <a:rPr lang="en-US" sz="4000" b="1" dirty="0">
                <a:latin typeface="Tahoma" pitchFamily="34" charset="0"/>
                <a:cs typeface="B Titr" pitchFamily="2" charset="-78"/>
              </a:rPr>
              <a:t>. </a:t>
            </a: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0"/>
            <a:ext cx="12192000" cy="6878806"/>
          </a:xfrm>
          <a:prstGeom prst="rect">
            <a:avLst/>
          </a:prstGeom>
          <a:noFill/>
          <a:ln w="9525">
            <a:noFill/>
            <a:miter lim="800000"/>
            <a:headEnd/>
            <a:tailEnd/>
          </a:ln>
        </p:spPr>
        <p:txBody>
          <a:bodyPr>
            <a:spAutoFit/>
          </a:bodyPr>
          <a:lstStyle/>
          <a:p>
            <a:pPr algn="just" rtl="1">
              <a:lnSpc>
                <a:spcPct val="200000"/>
              </a:lnSpc>
            </a:pPr>
            <a:r>
              <a:rPr lang="fa-IR" sz="2800" b="1" u="sng" dirty="0" smtClean="0">
                <a:latin typeface="Times New Roman" pitchFamily="18" charset="0"/>
                <a:cs typeface="B Titr" pitchFamily="2" charset="-78"/>
              </a:rPr>
              <a:t>تعریف </a:t>
            </a:r>
            <a:r>
              <a:rPr lang="ar-SA" sz="2800" b="1" u="sng" dirty="0" smtClean="0">
                <a:latin typeface="Times New Roman" pitchFamily="18" charset="0"/>
                <a:cs typeface="B Titr" pitchFamily="2" charset="-78"/>
              </a:rPr>
              <a:t>حوادث </a:t>
            </a:r>
            <a:r>
              <a:rPr lang="ar-SA" sz="2800" b="1" u="sng" dirty="0">
                <a:latin typeface="Times New Roman" pitchFamily="18" charset="0"/>
                <a:cs typeface="B Titr" pitchFamily="2" charset="-78"/>
              </a:rPr>
              <a:t>ناشی از کار</a:t>
            </a:r>
            <a:endParaRPr lang="ar-SA" sz="2800" b="1" dirty="0">
              <a:latin typeface="Times New Roman" pitchFamily="18" charset="0"/>
              <a:cs typeface="B Titr" pitchFamily="2" charset="-78"/>
            </a:endParaRPr>
          </a:p>
          <a:p>
            <a:pPr algn="just" rtl="1">
              <a:lnSpc>
                <a:spcPct val="200000"/>
              </a:lnSpc>
            </a:pPr>
            <a:r>
              <a:rPr lang="ar-SA" sz="2800" b="1" dirty="0">
                <a:latin typeface="Times New Roman" pitchFamily="18" charset="0"/>
                <a:cs typeface="B Titr" pitchFamily="2" charset="-78"/>
              </a:rPr>
              <a:t>تعریف </a:t>
            </a:r>
            <a:r>
              <a:rPr lang="fa-IR" sz="2800" b="1" dirty="0">
                <a:latin typeface="Times New Roman" pitchFamily="18" charset="0"/>
                <a:cs typeface="B Titr" pitchFamily="2" charset="-78"/>
              </a:rPr>
              <a:t>: </a:t>
            </a:r>
            <a:r>
              <a:rPr lang="ar-SA" sz="2800" b="1" dirty="0">
                <a:latin typeface="Times New Roman" pitchFamily="18" charset="0"/>
                <a:cs typeface="B Titr" pitchFamily="2" charset="-78"/>
              </a:rPr>
              <a:t>حادثه ناشی از کار </a:t>
            </a:r>
            <a:r>
              <a:rPr lang="fa-IR" sz="2800" b="1" dirty="0" smtClean="0">
                <a:latin typeface="Times New Roman" pitchFamily="18" charset="0"/>
                <a:cs typeface="B Titr" pitchFamily="2" charset="-78"/>
              </a:rPr>
              <a:t>، رویداد </a:t>
            </a:r>
            <a:r>
              <a:rPr lang="fa-IR" sz="2800" b="1" u="sng" dirty="0">
                <a:solidFill>
                  <a:srgbClr val="FF0000"/>
                </a:solidFill>
                <a:latin typeface="Times New Roman" pitchFamily="18" charset="0"/>
                <a:cs typeface="B Titr" pitchFamily="2" charset="-78"/>
              </a:rPr>
              <a:t>برنامه ریزی نشده ای</a:t>
            </a:r>
            <a:r>
              <a:rPr lang="fa-IR" sz="2800" b="1" dirty="0">
                <a:solidFill>
                  <a:srgbClr val="FF0000"/>
                </a:solidFill>
                <a:latin typeface="Times New Roman" pitchFamily="18" charset="0"/>
                <a:cs typeface="B Titr" pitchFamily="2" charset="-78"/>
              </a:rPr>
              <a:t> </a:t>
            </a:r>
            <a:r>
              <a:rPr lang="fa-IR" sz="2800" b="1" dirty="0">
                <a:latin typeface="Times New Roman" pitchFamily="18" charset="0"/>
                <a:cs typeface="B Titr" pitchFamily="2" charset="-78"/>
              </a:rPr>
              <a:t>است که </a:t>
            </a:r>
            <a:r>
              <a:rPr lang="fa-IR" sz="2800" b="1" dirty="0" smtClean="0">
                <a:latin typeface="Times New Roman" pitchFamily="18" charset="0"/>
                <a:cs typeface="B Titr" pitchFamily="2" charset="-78"/>
              </a:rPr>
              <a:t>در </a:t>
            </a:r>
            <a:r>
              <a:rPr lang="fa-IR" sz="2800" b="1" u="sng" dirty="0">
                <a:solidFill>
                  <a:srgbClr val="FF0000"/>
                </a:solidFill>
                <a:latin typeface="Times New Roman" pitchFamily="18" charset="0"/>
                <a:cs typeface="B Titr" pitchFamily="2" charset="-78"/>
              </a:rPr>
              <a:t>محیط کار</a:t>
            </a:r>
            <a:r>
              <a:rPr lang="fa-IR" sz="2800" b="1" dirty="0">
                <a:latin typeface="Times New Roman" pitchFamily="18" charset="0"/>
                <a:cs typeface="B Titr" pitchFamily="2" charset="-78"/>
              </a:rPr>
              <a:t>رخ میدهد و موجب </a:t>
            </a:r>
            <a:r>
              <a:rPr lang="fa-IR" sz="2800" b="1" u="sng" dirty="0">
                <a:solidFill>
                  <a:srgbClr val="FF0000"/>
                </a:solidFill>
                <a:latin typeface="Times New Roman" pitchFamily="18" charset="0"/>
                <a:cs typeface="B Titr" pitchFamily="2" charset="-78"/>
              </a:rPr>
              <a:t>اختلال درروندعادی کار</a:t>
            </a:r>
            <a:r>
              <a:rPr lang="fa-IR" sz="2800" b="1" dirty="0">
                <a:latin typeface="Times New Roman" pitchFamily="18" charset="0"/>
                <a:cs typeface="B Titr" pitchFamily="2" charset="-78"/>
              </a:rPr>
              <a:t>شده </a:t>
            </a:r>
            <a:r>
              <a:rPr lang="fa-IR" sz="2800" b="1" u="sng" dirty="0">
                <a:solidFill>
                  <a:srgbClr val="FF0000"/>
                </a:solidFill>
                <a:latin typeface="Times New Roman" pitchFamily="18" charset="0"/>
                <a:cs typeface="B Titr" pitchFamily="2" charset="-78"/>
              </a:rPr>
              <a:t>وپتانسیل آسیب </a:t>
            </a:r>
            <a:r>
              <a:rPr lang="fa-IR" sz="2800" b="1" u="sng" dirty="0" smtClean="0">
                <a:solidFill>
                  <a:srgbClr val="FF0000"/>
                </a:solidFill>
                <a:latin typeface="Times New Roman" pitchFamily="18" charset="0"/>
                <a:cs typeface="B Titr" pitchFamily="2" charset="-78"/>
              </a:rPr>
              <a:t>رساندن</a:t>
            </a:r>
            <a:r>
              <a:rPr lang="fa-IR" sz="2800" b="1" u="sng" dirty="0" smtClean="0">
                <a:solidFill>
                  <a:srgbClr val="FFC000"/>
                </a:solidFill>
                <a:latin typeface="Times New Roman" pitchFamily="18" charset="0"/>
                <a:cs typeface="B Titr" pitchFamily="2" charset="-78"/>
              </a:rPr>
              <a:t> </a:t>
            </a:r>
            <a:r>
              <a:rPr lang="fa-IR" sz="2800" b="1" dirty="0" smtClean="0">
                <a:latin typeface="Times New Roman" pitchFamily="18" charset="0"/>
                <a:cs typeface="B Titr" pitchFamily="2" charset="-78"/>
              </a:rPr>
              <a:t>به </a:t>
            </a:r>
            <a:r>
              <a:rPr lang="fa-IR" sz="2800" b="1" u="sng" dirty="0">
                <a:solidFill>
                  <a:srgbClr val="FF0000"/>
                </a:solidFill>
                <a:latin typeface="Times New Roman" pitchFamily="18" charset="0"/>
                <a:cs typeface="B Titr" pitchFamily="2" charset="-78"/>
              </a:rPr>
              <a:t>منابع انسانی </a:t>
            </a:r>
            <a:r>
              <a:rPr lang="fa-IR" sz="2800" b="1" dirty="0">
                <a:latin typeface="Times New Roman" pitchFamily="18" charset="0"/>
                <a:cs typeface="B Titr" pitchFamily="2" charset="-78"/>
              </a:rPr>
              <a:t>، </a:t>
            </a:r>
            <a:r>
              <a:rPr lang="fa-IR" sz="2800" b="1" u="sng" dirty="0">
                <a:solidFill>
                  <a:srgbClr val="FF0000"/>
                </a:solidFill>
                <a:latin typeface="Times New Roman" pitchFamily="18" charset="0"/>
                <a:cs typeface="B Titr" pitchFamily="2" charset="-78"/>
              </a:rPr>
              <a:t>مواداولیه</a:t>
            </a:r>
            <a:r>
              <a:rPr lang="fa-IR" sz="2800" b="1" dirty="0">
                <a:latin typeface="Times New Roman" pitchFamily="18" charset="0"/>
                <a:cs typeface="B Titr" pitchFamily="2" charset="-78"/>
              </a:rPr>
              <a:t> ، </a:t>
            </a:r>
            <a:r>
              <a:rPr lang="fa-IR" sz="2800" b="1" u="sng" dirty="0">
                <a:solidFill>
                  <a:srgbClr val="FF0000"/>
                </a:solidFill>
                <a:latin typeface="Times New Roman" pitchFamily="18" charset="0"/>
                <a:cs typeface="B Titr" pitchFamily="2" charset="-78"/>
              </a:rPr>
              <a:t>ماشین آلات  </a:t>
            </a:r>
            <a:r>
              <a:rPr lang="fa-IR" sz="2800" b="1" dirty="0">
                <a:latin typeface="Times New Roman" pitchFamily="18" charset="0"/>
                <a:cs typeface="B Titr" pitchFamily="2" charset="-78"/>
              </a:rPr>
              <a:t>و </a:t>
            </a:r>
            <a:r>
              <a:rPr lang="fa-IR" sz="2800" b="1" u="sng" dirty="0">
                <a:solidFill>
                  <a:srgbClr val="FF0000"/>
                </a:solidFill>
                <a:latin typeface="Times New Roman" pitchFamily="18" charset="0"/>
                <a:cs typeface="B Titr" pitchFamily="2" charset="-78"/>
              </a:rPr>
              <a:t>محیط زیست </a:t>
            </a:r>
            <a:r>
              <a:rPr lang="fa-IR" sz="2800" b="1" dirty="0">
                <a:latin typeface="Times New Roman" pitchFamily="18" charset="0"/>
                <a:cs typeface="B Titr" pitchFamily="2" charset="-78"/>
              </a:rPr>
              <a:t>را دارد.</a:t>
            </a:r>
            <a:endParaRPr lang="ar-SA" sz="2800" b="1" dirty="0">
              <a:latin typeface="Times New Roman" pitchFamily="18" charset="0"/>
              <a:cs typeface="B Titr" pitchFamily="2" charset="-78"/>
            </a:endParaRPr>
          </a:p>
          <a:p>
            <a:pPr algn="just" rtl="1">
              <a:lnSpc>
                <a:spcPct val="200000"/>
              </a:lnSpc>
            </a:pPr>
            <a:r>
              <a:rPr lang="ar-SA" sz="2800" b="1" dirty="0">
                <a:latin typeface="Times New Roman" pitchFamily="18" charset="0"/>
                <a:cs typeface="B Titr" pitchFamily="2" charset="-78"/>
              </a:rPr>
              <a:t>مقصود از </a:t>
            </a:r>
            <a:r>
              <a:rPr lang="fa-IR" sz="2800" b="1" u="sng" dirty="0">
                <a:latin typeface="Times New Roman" pitchFamily="18" charset="0"/>
                <a:cs typeface="B Titr" pitchFamily="2" charset="-78"/>
              </a:rPr>
              <a:t>محیط</a:t>
            </a:r>
            <a:r>
              <a:rPr lang="ar-SA" sz="2800" b="1" u="sng" dirty="0">
                <a:latin typeface="Times New Roman" pitchFamily="18" charset="0"/>
                <a:cs typeface="B Titr" pitchFamily="2" charset="-78"/>
              </a:rPr>
              <a:t> کار </a:t>
            </a:r>
            <a:r>
              <a:rPr lang="ar-SA" sz="2800" b="1" dirty="0">
                <a:latin typeface="Times New Roman" pitchFamily="18" charset="0"/>
                <a:cs typeface="B Titr" pitchFamily="2" charset="-78"/>
              </a:rPr>
              <a:t>تمامی اوقاتی است که </a:t>
            </a:r>
            <a:r>
              <a:rPr lang="fa-IR" sz="2800" b="1" dirty="0">
                <a:latin typeface="Times New Roman" pitchFamily="18" charset="0"/>
                <a:cs typeface="B Titr" pitchFamily="2" charset="-78"/>
              </a:rPr>
              <a:t>کارگر</a:t>
            </a:r>
            <a:r>
              <a:rPr lang="ar-SA" sz="2800" b="1" u="sng" dirty="0">
                <a:latin typeface="Times New Roman" pitchFamily="18" charset="0"/>
                <a:cs typeface="B Titr" pitchFamily="2" charset="-78"/>
              </a:rPr>
              <a:t>در کارگاه، موسسات وابسته، ساختمان‌ها و محوطه آن</a:t>
            </a:r>
            <a:r>
              <a:rPr lang="ar-SA" sz="2800" b="1" dirty="0">
                <a:latin typeface="Times New Roman" pitchFamily="18" charset="0"/>
                <a:cs typeface="B Titr" pitchFamily="2" charset="-78"/>
              </a:rPr>
              <a:t> مشغول کار باشد، یا به</a:t>
            </a:r>
            <a:r>
              <a:rPr lang="fa-IR" sz="2800" b="1" dirty="0">
                <a:latin typeface="Times New Roman" pitchFamily="18" charset="0"/>
                <a:cs typeface="B Titr" pitchFamily="2" charset="-78"/>
              </a:rPr>
              <a:t> </a:t>
            </a:r>
            <a:r>
              <a:rPr lang="ar-SA" sz="2800" b="1" dirty="0">
                <a:latin typeface="Times New Roman" pitchFamily="18" charset="0"/>
                <a:cs typeface="B Titr" pitchFamily="2" charset="-78"/>
              </a:rPr>
              <a:t>‌دستور کارفرما در خارج از محوطه کارگاه </a:t>
            </a:r>
            <a:r>
              <a:rPr lang="ar-SA" sz="2800" b="1" u="sng" dirty="0">
                <a:latin typeface="Times New Roman" pitchFamily="18" charset="0"/>
                <a:cs typeface="B Titr" pitchFamily="2" charset="-78"/>
              </a:rPr>
              <a:t>مامور انجام کاری</a:t>
            </a:r>
            <a:r>
              <a:rPr lang="ar-SA" sz="2800" b="1" dirty="0">
                <a:latin typeface="Times New Roman" pitchFamily="18" charset="0"/>
                <a:cs typeface="B Titr" pitchFamily="2" charset="-78"/>
              </a:rPr>
              <a:t> می‌شود. ضمنا </a:t>
            </a:r>
            <a:r>
              <a:rPr lang="ar-SA" sz="2800" b="1" u="sng" dirty="0">
                <a:latin typeface="Times New Roman" pitchFamily="18" charset="0"/>
                <a:cs typeface="B Titr" pitchFamily="2" charset="-78"/>
              </a:rPr>
              <a:t>تمام اوقات رفت و آمد </a:t>
            </a:r>
            <a:r>
              <a:rPr lang="fa-IR" sz="2800" b="1" u="sng" dirty="0">
                <a:latin typeface="Times New Roman" pitchFamily="18" charset="0"/>
                <a:cs typeface="B Titr" pitchFamily="2" charset="-78"/>
              </a:rPr>
              <a:t>کارگر</a:t>
            </a:r>
            <a:r>
              <a:rPr lang="ar-SA" sz="2800" b="1" u="sng" dirty="0">
                <a:latin typeface="Times New Roman" pitchFamily="18" charset="0"/>
                <a:cs typeface="B Titr" pitchFamily="2" charset="-78"/>
              </a:rPr>
              <a:t> از منزل به کارگاه و بالعکس جزء اوقات کار</a:t>
            </a:r>
            <a:r>
              <a:rPr lang="ar-SA" sz="2800" b="1" dirty="0">
                <a:latin typeface="Times New Roman" pitchFamily="18" charset="0"/>
                <a:cs typeface="B Titr" pitchFamily="2" charset="-78"/>
              </a:rPr>
              <a:t> محسوب می‌شود.</a:t>
            </a:r>
            <a:endParaRPr lang="ar-SA" sz="2800" b="1" u="sng" dirty="0">
              <a:latin typeface="Times New Roman" pitchFamily="18" charset="0"/>
              <a:cs typeface="B Titr" pitchFamily="2" charset="-78"/>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0"/>
            <a:ext cx="12192000" cy="7848302"/>
          </a:xfrm>
          <a:prstGeom prst="rect">
            <a:avLst/>
          </a:prstGeom>
          <a:noFill/>
          <a:ln w="9525">
            <a:noFill/>
            <a:miter lim="800000"/>
            <a:headEnd/>
            <a:tailEnd/>
          </a:ln>
        </p:spPr>
        <p:txBody>
          <a:bodyPr>
            <a:spAutoFit/>
          </a:bodyPr>
          <a:lstStyle/>
          <a:p>
            <a:pPr algn="just" rtl="1">
              <a:lnSpc>
                <a:spcPct val="200000"/>
              </a:lnSpc>
            </a:pPr>
            <a:r>
              <a:rPr lang="fa-IR" sz="2800" b="1" u="sng" dirty="0" smtClean="0">
                <a:solidFill>
                  <a:srgbClr val="FF0000"/>
                </a:solidFill>
                <a:latin typeface="Times New Roman" pitchFamily="18" charset="0"/>
                <a:cs typeface="B Titr" pitchFamily="2" charset="-78"/>
              </a:rPr>
              <a:t>تعریف </a:t>
            </a:r>
            <a:r>
              <a:rPr lang="ar-SA" sz="2800" b="1" u="sng" dirty="0" smtClean="0">
                <a:solidFill>
                  <a:srgbClr val="FF0000"/>
                </a:solidFill>
                <a:latin typeface="Times New Roman" pitchFamily="18" charset="0"/>
                <a:cs typeface="B Titr" pitchFamily="2" charset="-78"/>
              </a:rPr>
              <a:t>حوادث </a:t>
            </a:r>
            <a:r>
              <a:rPr lang="ar-SA" sz="2800" b="1" u="sng" dirty="0">
                <a:solidFill>
                  <a:srgbClr val="FF0000"/>
                </a:solidFill>
                <a:latin typeface="Times New Roman" pitchFamily="18" charset="0"/>
                <a:cs typeface="B Titr" pitchFamily="2" charset="-78"/>
              </a:rPr>
              <a:t>ناشی از </a:t>
            </a:r>
            <a:r>
              <a:rPr lang="ar-SA" sz="2800" b="1" u="sng" dirty="0" smtClean="0">
                <a:solidFill>
                  <a:srgbClr val="FF0000"/>
                </a:solidFill>
                <a:latin typeface="Times New Roman" pitchFamily="18" charset="0"/>
                <a:cs typeface="B Titr" pitchFamily="2" charset="-78"/>
              </a:rPr>
              <a:t>کار</a:t>
            </a:r>
            <a:r>
              <a:rPr lang="fa-IR" sz="2800" b="1" u="sng" dirty="0" smtClean="0">
                <a:solidFill>
                  <a:srgbClr val="FF0000"/>
                </a:solidFill>
                <a:latin typeface="Times New Roman" pitchFamily="18" charset="0"/>
                <a:cs typeface="B Titr" pitchFamily="2" charset="-78"/>
              </a:rPr>
              <a:t>...</a:t>
            </a:r>
            <a:endParaRPr lang="ar-SA" sz="2800" b="1" dirty="0">
              <a:solidFill>
                <a:srgbClr val="FF0000"/>
              </a:solidFill>
              <a:latin typeface="Times New Roman" pitchFamily="18" charset="0"/>
              <a:cs typeface="B Titr" pitchFamily="2" charset="-78"/>
            </a:endParaRPr>
          </a:p>
          <a:p>
            <a:pPr algn="just" rtl="1">
              <a:lnSpc>
                <a:spcPct val="200000"/>
              </a:lnSpc>
            </a:pPr>
            <a:r>
              <a:rPr lang="ar-SA" sz="2800" b="1" dirty="0" smtClean="0">
                <a:solidFill>
                  <a:srgbClr val="C00000"/>
                </a:solidFill>
                <a:cs typeface="B Titr" pitchFamily="2" charset="-78"/>
              </a:rPr>
              <a:t>هر اتفاقی</a:t>
            </a:r>
            <a:r>
              <a:rPr lang="en-US" sz="2800" b="1" dirty="0" smtClean="0">
                <a:solidFill>
                  <a:srgbClr val="C00000"/>
                </a:solidFill>
                <a:cs typeface="B Titr" pitchFamily="2" charset="-78"/>
              </a:rPr>
              <a:t> </a:t>
            </a:r>
            <a:r>
              <a:rPr lang="ar-SA" sz="2800" b="1" dirty="0" smtClean="0">
                <a:solidFill>
                  <a:srgbClr val="C00000"/>
                </a:solidFill>
                <a:cs typeface="B Titr" pitchFamily="2" charset="-78"/>
              </a:rPr>
              <a:t>حادثه تلقی نمی شود مگر آنکه شرایط زیر را داشته باشد</a:t>
            </a:r>
            <a:r>
              <a:rPr lang="en-US" sz="2800" b="1" dirty="0" smtClean="0">
                <a:solidFill>
                  <a:srgbClr val="C00000"/>
                </a:solidFill>
                <a:cs typeface="B Titr" pitchFamily="2" charset="-78"/>
              </a:rPr>
              <a:t>:</a:t>
            </a:r>
            <a:endParaRPr lang="en-US" sz="2800" dirty="0" smtClean="0">
              <a:solidFill>
                <a:srgbClr val="C00000"/>
              </a:solidFill>
              <a:cs typeface="B Titr" pitchFamily="2" charset="-78"/>
            </a:endParaRPr>
          </a:p>
          <a:p>
            <a:pPr algn="just" rtl="1">
              <a:lnSpc>
                <a:spcPct val="200000"/>
              </a:lnSpc>
              <a:buFont typeface="Wingdings" pitchFamily="2" charset="2"/>
              <a:buChar char="ü"/>
            </a:pPr>
            <a:r>
              <a:rPr lang="en-US" sz="2800" dirty="0" smtClean="0">
                <a:solidFill>
                  <a:srgbClr val="002060"/>
                </a:solidFill>
                <a:cs typeface="B Titr" pitchFamily="2" charset="-78"/>
              </a:rPr>
              <a:t> </a:t>
            </a:r>
            <a:r>
              <a:rPr lang="ar-SA" sz="2800" dirty="0" smtClean="0">
                <a:solidFill>
                  <a:srgbClr val="002060"/>
                </a:solidFill>
                <a:cs typeface="B Titr" pitchFamily="2" charset="-78"/>
              </a:rPr>
              <a:t>قابل پیش بینی نباشد . </a:t>
            </a:r>
            <a:endParaRPr lang="fa-IR" sz="2800" dirty="0" smtClean="0">
              <a:solidFill>
                <a:srgbClr val="002060"/>
              </a:solidFill>
              <a:cs typeface="B Titr" pitchFamily="2" charset="-78"/>
            </a:endParaRPr>
          </a:p>
          <a:p>
            <a:pPr algn="just" rtl="1">
              <a:lnSpc>
                <a:spcPct val="200000"/>
              </a:lnSpc>
              <a:buFont typeface="Wingdings" pitchFamily="2" charset="2"/>
              <a:buChar char="ü"/>
            </a:pPr>
            <a:r>
              <a:rPr lang="ar-SA" sz="2800" dirty="0" smtClean="0">
                <a:solidFill>
                  <a:srgbClr val="002060"/>
                </a:solidFill>
                <a:cs typeface="B Titr" pitchFamily="2" charset="-78"/>
              </a:rPr>
              <a:t>وقوع آن ناگهانی باشد. </a:t>
            </a:r>
            <a:endParaRPr lang="fa-IR" sz="2800" dirty="0" smtClean="0">
              <a:solidFill>
                <a:srgbClr val="002060"/>
              </a:solidFill>
              <a:cs typeface="B Titr" pitchFamily="2" charset="-78"/>
            </a:endParaRPr>
          </a:p>
          <a:p>
            <a:pPr algn="just" rtl="1">
              <a:lnSpc>
                <a:spcPct val="200000"/>
              </a:lnSpc>
              <a:buFont typeface="Wingdings" pitchFamily="2" charset="2"/>
              <a:buChar char="ü"/>
            </a:pPr>
            <a:r>
              <a:rPr lang="ar-SA" sz="2800" dirty="0" smtClean="0">
                <a:solidFill>
                  <a:srgbClr val="002060"/>
                </a:solidFill>
                <a:cs typeface="B Titr" pitchFamily="2" charset="-78"/>
              </a:rPr>
              <a:t>بر جسم یا روان شخص صدمه بزند .</a:t>
            </a:r>
            <a:endParaRPr lang="fa-IR" sz="2800" dirty="0" smtClean="0">
              <a:solidFill>
                <a:srgbClr val="002060"/>
              </a:solidFill>
              <a:cs typeface="B Titr" pitchFamily="2" charset="-78"/>
            </a:endParaRPr>
          </a:p>
          <a:p>
            <a:pPr algn="just" rtl="1">
              <a:lnSpc>
                <a:spcPct val="200000"/>
              </a:lnSpc>
              <a:buFont typeface="Wingdings" pitchFamily="2" charset="2"/>
              <a:buChar char="ü"/>
            </a:pPr>
            <a:r>
              <a:rPr lang="ar-SA" sz="2800" dirty="0" smtClean="0">
                <a:solidFill>
                  <a:srgbClr val="002060"/>
                </a:solidFill>
                <a:cs typeface="B Titr" pitchFamily="2" charset="-78"/>
              </a:rPr>
              <a:t>حادثه متاثر از عامل یا عوامل خارجی باشد</a:t>
            </a:r>
            <a:r>
              <a:rPr lang="en-US" sz="2800" dirty="0" smtClean="0">
                <a:solidFill>
                  <a:srgbClr val="002060"/>
                </a:solidFill>
                <a:cs typeface="B Titr" pitchFamily="2" charset="-78"/>
              </a:rPr>
              <a:t>.</a:t>
            </a:r>
          </a:p>
          <a:p>
            <a:pPr algn="just" rtl="1">
              <a:lnSpc>
                <a:spcPct val="200000"/>
              </a:lnSpc>
            </a:pPr>
            <a:r>
              <a:rPr lang="en-US" sz="2800" dirty="0" smtClean="0">
                <a:solidFill>
                  <a:schemeClr val="accent6">
                    <a:lumMod val="50000"/>
                  </a:schemeClr>
                </a:solidFill>
                <a:cs typeface="B Titr" pitchFamily="2" charset="-78"/>
              </a:rPr>
              <a:t> </a:t>
            </a:r>
            <a:r>
              <a:rPr lang="ar-SA" sz="2800" dirty="0" smtClean="0">
                <a:solidFill>
                  <a:schemeClr val="accent6">
                    <a:lumMod val="50000"/>
                  </a:schemeClr>
                </a:solidFill>
                <a:cs typeface="B Titr" pitchFamily="2" charset="-78"/>
              </a:rPr>
              <a:t>اتفاقاتی از قبیل خودکشی که قابل پیش بینی است و یا سکته که تحت تاثیر عامل خارجی صورت نمی گیرد ، حادثه ناشی از کار تلقی نمی شود</a:t>
            </a:r>
            <a:r>
              <a:rPr lang="en-US" sz="2800" dirty="0" smtClean="0">
                <a:solidFill>
                  <a:schemeClr val="accent6">
                    <a:lumMod val="50000"/>
                  </a:schemeClr>
                </a:solidFill>
                <a:cs typeface="B Titr" pitchFamily="2" charset="-78"/>
              </a:rPr>
              <a:t>.</a:t>
            </a:r>
          </a:p>
          <a:p>
            <a:pPr algn="just" rtl="1">
              <a:lnSpc>
                <a:spcPct val="200000"/>
              </a:lnSpc>
            </a:pPr>
            <a:r>
              <a:rPr lang="en-US" sz="2800" dirty="0" smtClean="0">
                <a:cs typeface="B Titr" pitchFamily="2" charset="-78"/>
              </a:rPr>
              <a:t> </a:t>
            </a:r>
            <a:endParaRPr lang="en-US" sz="2800" dirty="0">
              <a:cs typeface="B Titr" pitchFamily="2" charset="-78"/>
            </a:endParaRPr>
          </a:p>
        </p:txBody>
      </p:sp>
      <p:pic>
        <p:nvPicPr>
          <p:cNvPr id="202754" name="Picture 2"/>
          <p:cNvPicPr>
            <a:picLocks noChangeAspect="1" noChangeArrowheads="1"/>
          </p:cNvPicPr>
          <p:nvPr/>
        </p:nvPicPr>
        <p:blipFill>
          <a:blip r:embed="rId2"/>
          <a:srcRect/>
          <a:stretch>
            <a:fillRect/>
          </a:stretch>
        </p:blipFill>
        <p:spPr bwMode="auto">
          <a:xfrm>
            <a:off x="0" y="1766888"/>
            <a:ext cx="6262409" cy="3630612"/>
          </a:xfrm>
          <a:prstGeom prst="rect">
            <a:avLst/>
          </a:prstGeom>
          <a:noFill/>
          <a:ln w="9525">
            <a:noFill/>
            <a:miter lim="800000"/>
            <a:headEnd/>
            <a:tailEnd/>
          </a:ln>
          <a:effec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
          <p:cNvSpPr>
            <a:spLocks noChangeArrowheads="1"/>
          </p:cNvSpPr>
          <p:nvPr/>
        </p:nvSpPr>
        <p:spPr bwMode="auto">
          <a:xfrm>
            <a:off x="0" y="0"/>
            <a:ext cx="12192000" cy="6001643"/>
          </a:xfrm>
          <a:prstGeom prst="rect">
            <a:avLst/>
          </a:prstGeom>
          <a:noFill/>
          <a:ln w="9525">
            <a:noFill/>
            <a:miter lim="800000"/>
            <a:headEnd/>
            <a:tailEnd/>
          </a:ln>
        </p:spPr>
        <p:txBody>
          <a:bodyPr>
            <a:spAutoFit/>
          </a:bodyPr>
          <a:lstStyle/>
          <a:p>
            <a:pPr algn="justLow" rtl="1">
              <a:lnSpc>
                <a:spcPct val="200000"/>
              </a:lnSpc>
            </a:pPr>
            <a:r>
              <a:rPr lang="ar-SA" sz="3200" b="1" u="sng" dirty="0">
                <a:solidFill>
                  <a:srgbClr val="7030A0"/>
                </a:solidFill>
                <a:latin typeface="Calibri" pitchFamily="34" charset="0"/>
                <a:cs typeface="B Titr" pitchFamily="2" charset="-78"/>
              </a:rPr>
              <a:t>ماده </a:t>
            </a:r>
            <a:r>
              <a:rPr lang="fa-IR" sz="3200" b="1" u="sng" dirty="0">
                <a:solidFill>
                  <a:srgbClr val="7030A0"/>
                </a:solidFill>
                <a:latin typeface="Calibri" pitchFamily="34" charset="0"/>
                <a:cs typeface="B Titr" pitchFamily="2" charset="-78"/>
              </a:rPr>
              <a:t>۶۰ </a:t>
            </a:r>
            <a:r>
              <a:rPr lang="ar-SA" sz="3200" b="1" u="sng" dirty="0">
                <a:solidFill>
                  <a:srgbClr val="7030A0"/>
                </a:solidFill>
                <a:latin typeface="Calibri" pitchFamily="34" charset="0"/>
                <a:cs typeface="B Titr" pitchFamily="2" charset="-78"/>
              </a:rPr>
              <a:t>قانون تامین اجتماعی</a:t>
            </a:r>
            <a:endParaRPr lang="en-US" sz="3200" b="1" u="sng" dirty="0">
              <a:solidFill>
                <a:srgbClr val="7030A0"/>
              </a:solidFill>
              <a:latin typeface="Calibri" pitchFamily="34" charset="0"/>
              <a:cs typeface="B Titr" pitchFamily="2" charset="-78"/>
            </a:endParaRPr>
          </a:p>
          <a:p>
            <a:pPr algn="justLow" rtl="1" eaLnBrk="0" hangingPunct="0">
              <a:lnSpc>
                <a:spcPct val="200000"/>
              </a:lnSpc>
            </a:pPr>
            <a:r>
              <a:rPr lang="fa-IR" sz="3200" b="1" dirty="0">
                <a:latin typeface="Calibri" pitchFamily="34" charset="0"/>
                <a:cs typeface="B Titr" pitchFamily="2" charset="-78"/>
              </a:rPr>
              <a:t>- </a:t>
            </a:r>
            <a:r>
              <a:rPr lang="ar-SA" sz="3200" b="1" u="sng" dirty="0">
                <a:solidFill>
                  <a:srgbClr val="FF0000"/>
                </a:solidFill>
                <a:latin typeface="Calibri" pitchFamily="34" charset="0"/>
                <a:cs typeface="B Titr" pitchFamily="2" charset="-78"/>
              </a:rPr>
              <a:t>حوادث ناشی از کار </a:t>
            </a:r>
            <a:r>
              <a:rPr lang="ar-SA" sz="3200" b="1" dirty="0">
                <a:latin typeface="Calibri" pitchFamily="34" charset="0"/>
                <a:cs typeface="B Titr" pitchFamily="2" charset="-78"/>
              </a:rPr>
              <a:t>حوادثی است که در حین انجام وظیفه و به سبب آن برای بیمه‌ شده اتفاق می‌افتد</a:t>
            </a:r>
            <a:r>
              <a:rPr lang="en-US" sz="3200" b="1" dirty="0">
                <a:latin typeface="Calibri" pitchFamily="34" charset="0"/>
                <a:cs typeface="B Titr" pitchFamily="2" charset="-78"/>
              </a:rPr>
              <a:t>.</a:t>
            </a:r>
          </a:p>
          <a:p>
            <a:pPr algn="justLow" rtl="1" eaLnBrk="0" hangingPunct="0">
              <a:lnSpc>
                <a:spcPct val="200000"/>
              </a:lnSpc>
            </a:pPr>
            <a:r>
              <a:rPr lang="ar-SA" sz="3200" b="1" u="sng" dirty="0">
                <a:solidFill>
                  <a:srgbClr val="FF0000"/>
                </a:solidFill>
                <a:latin typeface="Calibri" pitchFamily="34" charset="0"/>
                <a:cs typeface="B Titr" pitchFamily="2" charset="-78"/>
              </a:rPr>
              <a:t>مقصود از حین انجام‌ وظیفه </a:t>
            </a:r>
            <a:r>
              <a:rPr lang="ar-SA" sz="3200" b="1" dirty="0">
                <a:latin typeface="Calibri" pitchFamily="34" charset="0"/>
                <a:cs typeface="B Titr" pitchFamily="2" charset="-78"/>
              </a:rPr>
              <a:t>تمام اوقاتی است که بیمه‌ شده در کارگاه یا مؤسسات وابسته یا ساختمانها و محوطه آن مشغول کار باشد و یا به دستور کارفرما در خارج از محوطه کارگاه عهده‌دار انجام‌ ماموریتی باشد</a:t>
            </a:r>
            <a:r>
              <a:rPr lang="en-US" sz="3200" b="1" dirty="0">
                <a:latin typeface="Calibri" pitchFamily="34" charset="0"/>
                <a:cs typeface="B Titr" pitchFamily="2" charset="-78"/>
              </a:rPr>
              <a:t>.</a:t>
            </a: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1"/>
          <p:cNvSpPr>
            <a:spLocks noChangeArrowheads="1"/>
          </p:cNvSpPr>
          <p:nvPr/>
        </p:nvSpPr>
        <p:spPr bwMode="auto">
          <a:xfrm>
            <a:off x="0" y="0"/>
            <a:ext cx="12192000" cy="6986528"/>
          </a:xfrm>
          <a:prstGeom prst="rect">
            <a:avLst/>
          </a:prstGeom>
          <a:noFill/>
          <a:ln w="9525">
            <a:noFill/>
            <a:miter lim="800000"/>
            <a:headEnd/>
            <a:tailEnd/>
          </a:ln>
        </p:spPr>
        <p:txBody>
          <a:bodyPr>
            <a:spAutoFit/>
          </a:bodyPr>
          <a:lstStyle/>
          <a:p>
            <a:pPr algn="justLow" rtl="1">
              <a:lnSpc>
                <a:spcPct val="200000"/>
              </a:lnSpc>
            </a:pPr>
            <a:r>
              <a:rPr lang="ar-SA" sz="3200" b="1" u="sng" dirty="0">
                <a:solidFill>
                  <a:srgbClr val="7030A0"/>
                </a:solidFill>
                <a:latin typeface="Calibri" pitchFamily="34" charset="0"/>
                <a:cs typeface="B Titr" pitchFamily="2" charset="-78"/>
              </a:rPr>
              <a:t>ماده </a:t>
            </a:r>
            <a:r>
              <a:rPr lang="fa-IR" sz="3200" b="1" u="sng" dirty="0">
                <a:solidFill>
                  <a:srgbClr val="7030A0"/>
                </a:solidFill>
                <a:latin typeface="Calibri" pitchFamily="34" charset="0"/>
                <a:cs typeface="B Titr" pitchFamily="2" charset="-78"/>
              </a:rPr>
              <a:t>۶۰ </a:t>
            </a:r>
            <a:r>
              <a:rPr lang="ar-SA" sz="3200" b="1" u="sng" dirty="0">
                <a:solidFill>
                  <a:srgbClr val="7030A0"/>
                </a:solidFill>
                <a:latin typeface="Calibri" pitchFamily="34" charset="0"/>
                <a:cs typeface="B Titr" pitchFamily="2" charset="-78"/>
              </a:rPr>
              <a:t>قانون تامین اجتماعی</a:t>
            </a:r>
            <a:endParaRPr lang="en-US" sz="3200" b="1" u="sng" dirty="0">
              <a:solidFill>
                <a:srgbClr val="7030A0"/>
              </a:solidFill>
              <a:latin typeface="Calibri" pitchFamily="34" charset="0"/>
              <a:cs typeface="B Titr" pitchFamily="2" charset="-78"/>
            </a:endParaRPr>
          </a:p>
          <a:p>
            <a:pPr algn="justLow" rtl="1" eaLnBrk="0" hangingPunct="0">
              <a:lnSpc>
                <a:spcPct val="200000"/>
              </a:lnSpc>
              <a:buFont typeface="Wingdings" pitchFamily="2" charset="2"/>
              <a:buChar char="ü"/>
            </a:pPr>
            <a:r>
              <a:rPr lang="fa-IR" sz="3200" b="1" dirty="0">
                <a:latin typeface="Calibri" pitchFamily="34" charset="0"/>
                <a:cs typeface="B Titr" pitchFamily="2" charset="-78"/>
              </a:rPr>
              <a:t> </a:t>
            </a:r>
            <a:r>
              <a:rPr lang="ar-SA" sz="3200" b="1" dirty="0">
                <a:latin typeface="Calibri" pitchFamily="34" charset="0"/>
                <a:cs typeface="B Titr" pitchFamily="2" charset="-78"/>
              </a:rPr>
              <a:t>اوقات مراجعه به درمانگاه و یا بیمارستان‌ و یا برای معالجات درمانی و توانبخشی و اوقات رفت و برگشت‌ بیمه‌ شده از منزل به کارگاه جزء </a:t>
            </a:r>
            <a:r>
              <a:rPr lang="ar-SA" sz="3200" b="1" u="sng" dirty="0">
                <a:solidFill>
                  <a:srgbClr val="FF0000"/>
                </a:solidFill>
                <a:latin typeface="Calibri" pitchFamily="34" charset="0"/>
                <a:cs typeface="B Titr" pitchFamily="2" charset="-78"/>
              </a:rPr>
              <a:t>اوقات انجام‌ وظیفه </a:t>
            </a:r>
            <a:r>
              <a:rPr lang="ar-SA" sz="3200" b="1" dirty="0">
                <a:latin typeface="Calibri" pitchFamily="34" charset="0"/>
                <a:cs typeface="B Titr" pitchFamily="2" charset="-78"/>
              </a:rPr>
              <a:t>محسوب‌ می‌گردد مشروط بر اینکه حادثه در زمان عادی رفت و برگشت به کارگاه اتفاق افتاده باشد</a:t>
            </a:r>
            <a:r>
              <a:rPr lang="fa-IR" sz="3200" b="1" dirty="0">
                <a:latin typeface="Calibri" pitchFamily="34" charset="0"/>
                <a:cs typeface="B Titr" pitchFamily="2" charset="-78"/>
              </a:rPr>
              <a:t>.</a:t>
            </a:r>
          </a:p>
          <a:p>
            <a:pPr algn="justLow" rtl="1" eaLnBrk="0" hangingPunct="0">
              <a:lnSpc>
                <a:spcPct val="200000"/>
              </a:lnSpc>
              <a:buFont typeface="Wingdings" pitchFamily="2" charset="2"/>
              <a:buChar char="ü"/>
            </a:pPr>
            <a:r>
              <a:rPr lang="ar-SA" sz="3200" b="1" dirty="0">
                <a:latin typeface="Calibri" pitchFamily="34" charset="0"/>
                <a:cs typeface="B Titr" pitchFamily="2" charset="-78"/>
              </a:rPr>
              <a:t>حوادثی که برای بیمه شده حین اقدام برای </a:t>
            </a:r>
            <a:r>
              <a:rPr lang="ar-SA" sz="3200" b="1" u="sng" dirty="0">
                <a:solidFill>
                  <a:srgbClr val="FF0000"/>
                </a:solidFill>
                <a:latin typeface="Calibri" pitchFamily="34" charset="0"/>
                <a:cs typeface="B Titr" pitchFamily="2" charset="-78"/>
              </a:rPr>
              <a:t>نجات سایر بیمه‌ شدگان</a:t>
            </a:r>
            <a:r>
              <a:rPr lang="ar-SA" sz="3200" b="1" dirty="0">
                <a:latin typeface="Calibri" pitchFamily="34" charset="0"/>
                <a:cs typeface="B Titr" pitchFamily="2" charset="-78"/>
              </a:rPr>
              <a:t> و مساعدت به آنان‌ اتفاق ‌افتد حادثه ناشی از کار محسوب</a:t>
            </a:r>
            <a:r>
              <a:rPr lang="fa-IR" sz="3200" b="1" dirty="0">
                <a:latin typeface="Calibri" pitchFamily="34" charset="0"/>
                <a:cs typeface="B Titr" pitchFamily="2" charset="-78"/>
              </a:rPr>
              <a:t> </a:t>
            </a:r>
            <a:r>
              <a:rPr lang="ar-SA" sz="3200" b="1" dirty="0">
                <a:latin typeface="Calibri" pitchFamily="34" charset="0"/>
                <a:cs typeface="B Titr" pitchFamily="2" charset="-78"/>
              </a:rPr>
              <a:t>می‌شود</a:t>
            </a:r>
            <a:r>
              <a:rPr lang="en-US" sz="3200" b="1" dirty="0">
                <a:latin typeface="Calibri" pitchFamily="34" charset="0"/>
                <a:cs typeface="B Titr" pitchFamily="2" charset="-78"/>
              </a:rPr>
              <a:t>.</a:t>
            </a: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
          <p:cNvSpPr>
            <a:spLocks noChangeArrowheads="1"/>
          </p:cNvSpPr>
          <p:nvPr/>
        </p:nvSpPr>
        <p:spPr bwMode="auto">
          <a:xfrm>
            <a:off x="0" y="1"/>
            <a:ext cx="12192000" cy="6001643"/>
          </a:xfrm>
          <a:prstGeom prst="rect">
            <a:avLst/>
          </a:prstGeom>
          <a:noFill/>
          <a:ln w="9525">
            <a:noFill/>
            <a:miter lim="800000"/>
            <a:headEnd/>
            <a:tailEnd/>
          </a:ln>
        </p:spPr>
        <p:txBody>
          <a:bodyPr>
            <a:spAutoFit/>
          </a:bodyPr>
          <a:lstStyle/>
          <a:p>
            <a:pPr algn="justLow" rtl="1">
              <a:lnSpc>
                <a:spcPct val="150000"/>
              </a:lnSpc>
            </a:pPr>
            <a:r>
              <a:rPr lang="fa-IR" sz="3200" b="1" u="sng" dirty="0">
                <a:solidFill>
                  <a:srgbClr val="7030A0"/>
                </a:solidFill>
                <a:latin typeface="Calibri" pitchFamily="34" charset="0"/>
                <a:cs typeface="B Titr" pitchFamily="2" charset="-78"/>
              </a:rPr>
              <a:t>ماده 46 قانون کار</a:t>
            </a:r>
            <a:r>
              <a:rPr lang="fa-IR" sz="3200" b="1" dirty="0">
                <a:solidFill>
                  <a:srgbClr val="7030A0"/>
                </a:solidFill>
                <a:latin typeface="Calibri" pitchFamily="34" charset="0"/>
                <a:cs typeface="B Titr" pitchFamily="2" charset="-78"/>
              </a:rPr>
              <a:t>:  </a:t>
            </a:r>
          </a:p>
          <a:p>
            <a:pPr algn="justLow" rtl="1">
              <a:lnSpc>
                <a:spcPct val="150000"/>
              </a:lnSpc>
            </a:pPr>
            <a:r>
              <a:rPr lang="en-US" sz="3200" b="1" dirty="0">
                <a:latin typeface="Calibri" pitchFamily="34" charset="0"/>
                <a:cs typeface="B Titr" pitchFamily="2" charset="-78"/>
              </a:rPr>
              <a:t> </a:t>
            </a:r>
            <a:r>
              <a:rPr lang="fa-IR" sz="3200" b="1" dirty="0">
                <a:latin typeface="Calibri" pitchFamily="34" charset="0"/>
                <a:cs typeface="B Titr" pitchFamily="2" charset="-78"/>
              </a:rPr>
              <a:t>به کارگرانی که به موجب قرار داد یا موافقت بعدی به </a:t>
            </a:r>
            <a:r>
              <a:rPr lang="fa-IR" sz="3200" b="1" u="sng" dirty="0">
                <a:solidFill>
                  <a:srgbClr val="FF0000"/>
                </a:solidFill>
                <a:latin typeface="Calibri" pitchFamily="34" charset="0"/>
                <a:cs typeface="B Titr" pitchFamily="2" charset="-78"/>
              </a:rPr>
              <a:t>ماموریت های خارج از محل خدمت </a:t>
            </a:r>
            <a:r>
              <a:rPr lang="fa-IR" sz="3200" b="1" dirty="0">
                <a:latin typeface="Calibri" pitchFamily="34" charset="0"/>
                <a:cs typeface="B Titr" pitchFamily="2" charset="-78"/>
              </a:rPr>
              <a:t>اعزام می شوند فوق العاده ماموریت تعلق    می گیرد . این فوق العاده نباید کمتر از مزد ثابت یا مزد مبنای روزانه کارگران باشد . همچنین کارفرما مکلف است وسیله با هزینه رفت و برگشت آنها را تامین نماید</a:t>
            </a:r>
            <a:r>
              <a:rPr lang="en-US" sz="3200" b="1" dirty="0">
                <a:latin typeface="Calibri" pitchFamily="34" charset="0"/>
                <a:cs typeface="B Titr" pitchFamily="2" charset="-78"/>
              </a:rPr>
              <a:t> .</a:t>
            </a:r>
          </a:p>
          <a:p>
            <a:pPr algn="justLow" rtl="1" eaLnBrk="0" hangingPunct="0">
              <a:lnSpc>
                <a:spcPct val="150000"/>
              </a:lnSpc>
            </a:pPr>
            <a:r>
              <a:rPr lang="fa-IR" sz="3200" b="1" dirty="0">
                <a:latin typeface="Calibri" pitchFamily="34" charset="0"/>
                <a:cs typeface="B Titr" pitchFamily="2" charset="-78"/>
              </a:rPr>
              <a:t>تبصره</a:t>
            </a:r>
            <a:r>
              <a:rPr lang="en-US" sz="3200" b="1" dirty="0">
                <a:latin typeface="Calibri" pitchFamily="34" charset="0"/>
                <a:cs typeface="B Titr" pitchFamily="2" charset="-78"/>
              </a:rPr>
              <a:t>- </a:t>
            </a:r>
            <a:r>
              <a:rPr lang="fa-IR" sz="3200" b="1" dirty="0">
                <a:latin typeface="Calibri" pitchFamily="34" charset="0"/>
                <a:cs typeface="B Titr" pitchFamily="2" charset="-78"/>
              </a:rPr>
              <a:t>ماموریت به موردی اطلاق می شود که کارگر برای انجام کار حداقل 50 کیلومتر از محل کارگاه اصلی دور شود و یا ناگزیر باشد حداقل یک شب در محل ماموریت توقف نماید</a:t>
            </a:r>
            <a:r>
              <a:rPr lang="en-US" sz="3200" b="1" dirty="0">
                <a:latin typeface="Calibri" pitchFamily="34" charset="0"/>
                <a:cs typeface="B Titr" pitchFamily="2" charset="-78"/>
              </a:rPr>
              <a:t> . </a:t>
            </a: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p:cNvSpPr txBox="1">
            <a:spLocks noChangeArrowheads="1"/>
          </p:cNvSpPr>
          <p:nvPr/>
        </p:nvSpPr>
        <p:spPr bwMode="auto">
          <a:xfrm>
            <a:off x="0" y="152401"/>
            <a:ext cx="12192000" cy="6838795"/>
          </a:xfrm>
          <a:prstGeom prst="rect">
            <a:avLst/>
          </a:prstGeom>
          <a:noFill/>
          <a:ln w="9525">
            <a:noFill/>
            <a:miter lim="800000"/>
            <a:headEnd/>
            <a:tailEnd/>
          </a:ln>
        </p:spPr>
        <p:txBody>
          <a:bodyPr>
            <a:spAutoFit/>
          </a:bodyPr>
          <a:lstStyle/>
          <a:p>
            <a:pPr algn="just" rtl="1"/>
            <a:r>
              <a:rPr lang="ar-SA" sz="3200" b="1" u="sng" dirty="0">
                <a:solidFill>
                  <a:srgbClr val="7030A0"/>
                </a:solidFill>
                <a:cs typeface="B Titr" pitchFamily="2" charset="-78"/>
              </a:rPr>
              <a:t>نحوه درخواست بررسی حوادث ناشی از کار </a:t>
            </a:r>
            <a:r>
              <a:rPr lang="fa-IR" sz="3200" b="1" u="sng" dirty="0">
                <a:solidFill>
                  <a:srgbClr val="7030A0"/>
                </a:solidFill>
                <a:cs typeface="B Titr" pitchFamily="2" charset="-78"/>
              </a:rPr>
              <a:t>:</a:t>
            </a:r>
          </a:p>
          <a:p>
            <a:pPr algn="just" rtl="1"/>
            <a:endParaRPr lang="en-US" sz="3200" b="1" u="sng" dirty="0">
              <a:solidFill>
                <a:srgbClr val="FFFF00"/>
              </a:solidFill>
              <a:cs typeface="B Titr" pitchFamily="2" charset="-78"/>
            </a:endParaRPr>
          </a:p>
          <a:p>
            <a:pPr algn="just" rtl="1"/>
            <a:r>
              <a:rPr lang="ar-SA" sz="3200" b="1" dirty="0">
                <a:cs typeface="B Titr" pitchFamily="2" charset="-78"/>
              </a:rPr>
              <a:t>1-مراجعه حادثه دیده و یا اولیای دم به مراجع قضایی انتظامی برای طرح شکوائیه یا دادخواست</a:t>
            </a:r>
            <a:r>
              <a:rPr lang="fa-IR" sz="3200" b="1" dirty="0">
                <a:cs typeface="B Titr" pitchFamily="2" charset="-78"/>
              </a:rPr>
              <a:t> .</a:t>
            </a:r>
            <a:endParaRPr lang="en-US" sz="3200" b="1" dirty="0">
              <a:cs typeface="B Titr" pitchFamily="2" charset="-78"/>
            </a:endParaRPr>
          </a:p>
          <a:p>
            <a:pPr algn="just" rtl="1"/>
            <a:r>
              <a:rPr lang="ar-SA" sz="3200" b="1" dirty="0">
                <a:cs typeface="B Titr" pitchFamily="2" charset="-78"/>
              </a:rPr>
              <a:t>2-بررسی شکوائیه توسط مقام محترم قضایی و انتظامی.</a:t>
            </a:r>
            <a:endParaRPr lang="en-US" sz="3200" b="1" dirty="0">
              <a:cs typeface="B Titr" pitchFamily="2" charset="-78"/>
            </a:endParaRPr>
          </a:p>
          <a:p>
            <a:pPr algn="just" rtl="1"/>
            <a:r>
              <a:rPr lang="ar-SA" sz="3200" b="1" dirty="0">
                <a:cs typeface="B Titr" pitchFamily="2" charset="-78"/>
              </a:rPr>
              <a:t>3-مراجعه حادثه دیده یا اولیای دم به کلانتری جهت تشکیل پرونده و اخذ نظریه از ادارات کار و امور اجتماعی و پزشکی قانونی</a:t>
            </a:r>
            <a:r>
              <a:rPr lang="fa-IR" sz="3200" b="1" dirty="0">
                <a:cs typeface="B Titr" pitchFamily="2" charset="-78"/>
              </a:rPr>
              <a:t> .</a:t>
            </a:r>
            <a:endParaRPr lang="en-US" sz="3200" b="1" dirty="0">
              <a:cs typeface="B Titr" pitchFamily="2" charset="-78"/>
            </a:endParaRPr>
          </a:p>
          <a:p>
            <a:pPr algn="just" rtl="1"/>
            <a:r>
              <a:rPr lang="ar-SA" sz="3200" b="1" dirty="0">
                <a:cs typeface="B Titr" pitchFamily="2" charset="-78"/>
              </a:rPr>
              <a:t>4-مراجعه حادثه دیده به واحد بازرسی کار اداره کل کار و ارائه نامه کلانتری جهت </a:t>
            </a:r>
            <a:r>
              <a:rPr lang="ar-SA" sz="3200" b="1" u="sng" dirty="0">
                <a:cs typeface="B Titr" pitchFamily="2" charset="-78"/>
              </a:rPr>
              <a:t>مطالعه پرونده</a:t>
            </a:r>
            <a:r>
              <a:rPr lang="ar-SA" sz="3200" b="1" dirty="0">
                <a:cs typeface="B Titr" pitchFamily="2" charset="-78"/>
              </a:rPr>
              <a:t> و </a:t>
            </a:r>
            <a:r>
              <a:rPr lang="ar-SA" sz="3200" b="1" u="sng" dirty="0">
                <a:cs typeface="B Titr" pitchFamily="2" charset="-78"/>
              </a:rPr>
              <a:t>بررسی صحنه حادثه</a:t>
            </a:r>
            <a:r>
              <a:rPr lang="ar-SA" sz="3200" b="1" dirty="0">
                <a:cs typeface="B Titr" pitchFamily="2" charset="-78"/>
              </a:rPr>
              <a:t> و </a:t>
            </a:r>
            <a:r>
              <a:rPr lang="ar-SA" sz="3200" b="1" u="sng" dirty="0">
                <a:cs typeface="B Titr" pitchFamily="2" charset="-78"/>
              </a:rPr>
              <a:t>ثبت اظهارات شهود</a:t>
            </a:r>
            <a:r>
              <a:rPr lang="ar-SA" sz="3200" b="1" dirty="0">
                <a:cs typeface="B Titr" pitchFamily="2" charset="-78"/>
              </a:rPr>
              <a:t> به منظور </a:t>
            </a:r>
            <a:r>
              <a:rPr lang="ar-SA" sz="3200" b="1" u="sng" dirty="0">
                <a:cs typeface="B Titr" pitchFamily="2" charset="-78"/>
              </a:rPr>
              <a:t>تهیه گزارش حادثه</a:t>
            </a:r>
            <a:r>
              <a:rPr lang="ar-SA" sz="3200" b="1" dirty="0">
                <a:cs typeface="B Titr" pitchFamily="2" charset="-78"/>
              </a:rPr>
              <a:t> توسط بازرس کار</a:t>
            </a:r>
            <a:r>
              <a:rPr lang="fa-IR" sz="3200" b="1" dirty="0">
                <a:cs typeface="B Titr" pitchFamily="2" charset="-78"/>
              </a:rPr>
              <a:t>.</a:t>
            </a:r>
            <a:endParaRPr lang="en-US" sz="3200" b="1" dirty="0">
              <a:cs typeface="B Titr" pitchFamily="2" charset="-78"/>
            </a:endParaRPr>
          </a:p>
          <a:p>
            <a:pPr algn="just" rtl="1"/>
            <a:r>
              <a:rPr lang="ar-SA" sz="3200" b="1" dirty="0">
                <a:cs typeface="B Titr" pitchFamily="2" charset="-78"/>
              </a:rPr>
              <a:t>5- تحویل گزارش حادثه از سوی اداره کل کار به کلانتری</a:t>
            </a:r>
            <a:r>
              <a:rPr lang="fa-IR" sz="3200" b="1" dirty="0">
                <a:cs typeface="B Titr" pitchFamily="2" charset="-78"/>
              </a:rPr>
              <a:t> .</a:t>
            </a:r>
          </a:p>
          <a:p>
            <a:pPr algn="just" rtl="1"/>
            <a:r>
              <a:rPr lang="fa-IR" sz="3200" b="1" dirty="0">
                <a:cs typeface="B Titr" pitchFamily="2" charset="-78"/>
              </a:rPr>
              <a:t>6-</a:t>
            </a:r>
            <a:r>
              <a:rPr lang="ar-SA" sz="3200" b="1" dirty="0">
                <a:cs typeface="B Titr" pitchFamily="2" charset="-78"/>
              </a:rPr>
              <a:t> ارجاع به مرجع قضایی برای ابلاغ نظریه بازرس کار </a:t>
            </a:r>
            <a:r>
              <a:rPr lang="fa-IR" sz="3200" b="1" dirty="0">
                <a:cs typeface="B Titr" pitchFamily="2" charset="-78"/>
              </a:rPr>
              <a:t>برای </a:t>
            </a:r>
            <a:r>
              <a:rPr lang="ar-SA" sz="3200" b="1" dirty="0">
                <a:cs typeface="B Titr" pitchFamily="2" charset="-78"/>
              </a:rPr>
              <a:t>صدور رای.</a:t>
            </a:r>
            <a:endParaRPr lang="en-US" sz="3200" b="1" dirty="0">
              <a:cs typeface="B Titr" pitchFamily="2" charset="-78"/>
            </a:endParaRPr>
          </a:p>
          <a:p>
            <a:pPr algn="just" rtl="1">
              <a:lnSpc>
                <a:spcPct val="170000"/>
              </a:lnSpc>
            </a:pPr>
            <a:endParaRPr lang="ar-SA" sz="3200" b="1" dirty="0">
              <a:latin typeface="Times New Roman" pitchFamily="18" charset="0"/>
              <a:cs typeface="B Titr" pitchFamily="2" charset="-78"/>
            </a:endParaRP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
          <p:cNvSpPr>
            <a:spLocks noChangeArrowheads="1"/>
          </p:cNvSpPr>
          <p:nvPr/>
        </p:nvSpPr>
        <p:spPr bwMode="auto">
          <a:xfrm>
            <a:off x="0" y="-73025"/>
            <a:ext cx="12192000" cy="5909310"/>
          </a:xfrm>
          <a:prstGeom prst="rect">
            <a:avLst/>
          </a:prstGeom>
          <a:noFill/>
          <a:ln w="9525">
            <a:noFill/>
            <a:miter lim="800000"/>
            <a:headEnd/>
            <a:tailEnd/>
          </a:ln>
        </p:spPr>
        <p:txBody>
          <a:bodyPr anchor="ctr">
            <a:spAutoFit/>
          </a:bodyPr>
          <a:lstStyle/>
          <a:p>
            <a:pPr algn="justLow" rtl="1" eaLnBrk="0" hangingPunct="0">
              <a:lnSpc>
                <a:spcPct val="150000"/>
              </a:lnSpc>
            </a:pPr>
            <a:r>
              <a:rPr lang="fa-IR" sz="3600" b="1" u="sng" dirty="0" smtClean="0">
                <a:solidFill>
                  <a:srgbClr val="7030A0"/>
                </a:solidFill>
                <a:latin typeface="Calibri" pitchFamily="34" charset="0"/>
                <a:cs typeface="B Titr" pitchFamily="2" charset="-78"/>
              </a:rPr>
              <a:t>بی</a:t>
            </a:r>
            <a:r>
              <a:rPr lang="ar-SA" sz="3600" b="1" u="sng" dirty="0" smtClean="0">
                <a:solidFill>
                  <a:srgbClr val="7030A0"/>
                </a:solidFill>
                <a:latin typeface="Calibri" pitchFamily="34" charset="0"/>
                <a:cs typeface="B Titr" pitchFamily="2" charset="-78"/>
              </a:rPr>
              <a:t>مه </a:t>
            </a:r>
            <a:r>
              <a:rPr lang="ar-SA" sz="3600" b="1" u="sng" dirty="0">
                <a:solidFill>
                  <a:srgbClr val="7030A0"/>
                </a:solidFill>
                <a:latin typeface="Calibri" pitchFamily="34" charset="0"/>
                <a:cs typeface="B Titr" pitchFamily="2" charset="-78"/>
              </a:rPr>
              <a:t>مسئولیت مدنی حوادث ناشی از کار چیست؟</a:t>
            </a:r>
            <a:endParaRPr lang="en-US" sz="3600" b="1" u="sng" dirty="0">
              <a:solidFill>
                <a:srgbClr val="7030A0"/>
              </a:solidFill>
              <a:cs typeface="B Titr" pitchFamily="2" charset="-78"/>
            </a:endParaRPr>
          </a:p>
          <a:p>
            <a:pPr algn="justLow" rtl="1" eaLnBrk="0" hangingPunct="0">
              <a:lnSpc>
                <a:spcPct val="150000"/>
              </a:lnSpc>
              <a:buFontTx/>
              <a:buChar char="-"/>
            </a:pPr>
            <a:r>
              <a:rPr lang="ar-SA" sz="3600" b="1" dirty="0">
                <a:latin typeface="Calibri" pitchFamily="34" charset="0"/>
                <a:cs typeface="B Titr" pitchFamily="2" charset="-78"/>
              </a:rPr>
              <a:t>بیمه مسئولیت، بیمه ای است که به موجب آن بیمه گر متعهد می شود که هر گاه </a:t>
            </a:r>
            <a:r>
              <a:rPr lang="ar-SA" sz="3600" b="1" u="sng" dirty="0">
                <a:latin typeface="Calibri" pitchFamily="34" charset="0"/>
                <a:cs typeface="B Titr" pitchFamily="2" charset="-78"/>
              </a:rPr>
              <a:t>بیمه گذار </a:t>
            </a:r>
            <a:r>
              <a:rPr lang="ar-SA" sz="3600" b="1" dirty="0">
                <a:latin typeface="Calibri" pitchFamily="34" charset="0"/>
                <a:cs typeface="B Titr" pitchFamily="2" charset="-78"/>
              </a:rPr>
              <a:t>در عقد معین به سبب تخلفی از تعهد خود </a:t>
            </a:r>
            <a:r>
              <a:rPr lang="ar-SA" sz="3600" b="1" u="sng" dirty="0">
                <a:latin typeface="Calibri" pitchFamily="34" charset="0"/>
                <a:cs typeface="B Titr" pitchFamily="2" charset="-78"/>
              </a:rPr>
              <a:t>ملزم به پرداخت خسارتی </a:t>
            </a:r>
            <a:r>
              <a:rPr lang="ar-SA" sz="3600" b="1" dirty="0">
                <a:latin typeface="Calibri" pitchFamily="34" charset="0"/>
                <a:cs typeface="B Titr" pitchFamily="2" charset="-78"/>
              </a:rPr>
              <a:t>به نفع متعهد (زیان دیده) آن عقد گردد بیمه گر آن خسارت را بپردازد .</a:t>
            </a:r>
            <a:endParaRPr lang="fa-IR" sz="3600" b="1" dirty="0">
              <a:latin typeface="Calibri" pitchFamily="34" charset="0"/>
              <a:cs typeface="B Titr" pitchFamily="2" charset="-78"/>
            </a:endParaRPr>
          </a:p>
          <a:p>
            <a:pPr algn="justLow" rtl="1" eaLnBrk="0" hangingPunct="0">
              <a:lnSpc>
                <a:spcPct val="150000"/>
              </a:lnSpc>
              <a:buFontTx/>
              <a:buChar char="-"/>
            </a:pPr>
            <a:r>
              <a:rPr lang="ar-SA" sz="3600" b="1" dirty="0">
                <a:latin typeface="Calibri" pitchFamily="34" charset="0"/>
                <a:cs typeface="B Titr" pitchFamily="2" charset="-78"/>
              </a:rPr>
              <a:t> در بیمه مسئولیت مدنی حوادث ناشی از کار </a:t>
            </a:r>
            <a:r>
              <a:rPr lang="fa-IR" sz="3600" b="1" dirty="0">
                <a:latin typeface="Calibri" pitchFamily="34" charset="0"/>
                <a:cs typeface="B Titr" pitchFamily="2" charset="-78"/>
              </a:rPr>
              <a:t>، </a:t>
            </a:r>
            <a:r>
              <a:rPr lang="ar-SA" sz="3600" b="1" dirty="0">
                <a:latin typeface="Calibri" pitchFamily="34" charset="0"/>
                <a:cs typeface="B Titr" pitchFamily="2" charset="-78"/>
              </a:rPr>
              <a:t>کارفرما مسئولیت خود را در مقابل کارگران به شرکت بیمه واگذار </a:t>
            </a:r>
            <a:r>
              <a:rPr lang="fa-IR" sz="3600" b="1" dirty="0">
                <a:latin typeface="Calibri" pitchFamily="34" charset="0"/>
                <a:cs typeface="B Titr" pitchFamily="2" charset="-78"/>
              </a:rPr>
              <a:t> </a:t>
            </a:r>
            <a:r>
              <a:rPr lang="ar-SA" sz="3600" b="1" dirty="0">
                <a:latin typeface="Calibri" pitchFamily="34" charset="0"/>
                <a:cs typeface="B Titr" pitchFamily="2" charset="-78"/>
              </a:rPr>
              <a:t>می نماید.</a:t>
            </a:r>
            <a:endParaRPr lang="ar-SA" sz="3600" b="1" dirty="0">
              <a:cs typeface="B Titr" pitchFamily="2" charset="-78"/>
            </a:endParaRP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
          <p:cNvSpPr>
            <a:spLocks noChangeArrowheads="1"/>
          </p:cNvSpPr>
          <p:nvPr/>
        </p:nvSpPr>
        <p:spPr bwMode="auto">
          <a:xfrm>
            <a:off x="0" y="0"/>
            <a:ext cx="12192000" cy="6107132"/>
          </a:xfrm>
          <a:prstGeom prst="rect">
            <a:avLst/>
          </a:prstGeom>
          <a:noFill/>
          <a:ln w="9525">
            <a:noFill/>
            <a:miter lim="800000"/>
            <a:headEnd/>
            <a:tailEnd/>
          </a:ln>
        </p:spPr>
        <p:txBody>
          <a:bodyPr wrap="square">
            <a:spAutoFit/>
          </a:bodyPr>
          <a:lstStyle/>
          <a:p>
            <a:pPr algn="justLow" rtl="1">
              <a:lnSpc>
                <a:spcPct val="200000"/>
              </a:lnSpc>
            </a:pPr>
            <a:r>
              <a:rPr lang="ar-SA" sz="2800" b="1" u="sng" dirty="0">
                <a:solidFill>
                  <a:srgbClr val="7030A0"/>
                </a:solidFill>
                <a:latin typeface="Calibri" pitchFamily="34" charset="0"/>
                <a:cs typeface="B Titr" pitchFamily="2" charset="-78"/>
              </a:rPr>
              <a:t>ماده </a:t>
            </a:r>
            <a:r>
              <a:rPr lang="fa-IR" sz="2800" b="1" u="sng" dirty="0">
                <a:solidFill>
                  <a:srgbClr val="7030A0"/>
                </a:solidFill>
                <a:latin typeface="Calibri" pitchFamily="34" charset="0"/>
                <a:cs typeface="B Titr" pitchFamily="2" charset="-78"/>
              </a:rPr>
              <a:t>۶۶ </a:t>
            </a:r>
            <a:r>
              <a:rPr lang="ar-SA" sz="2800" b="1" u="sng" dirty="0">
                <a:solidFill>
                  <a:srgbClr val="7030A0"/>
                </a:solidFill>
                <a:latin typeface="Calibri" pitchFamily="34" charset="0"/>
                <a:cs typeface="B Titr" pitchFamily="2" charset="-78"/>
              </a:rPr>
              <a:t>قانون تامین اجتماعی</a:t>
            </a:r>
            <a:endParaRPr lang="en-US" sz="2800" b="1" u="sng" dirty="0">
              <a:solidFill>
                <a:srgbClr val="7030A0"/>
              </a:solidFill>
              <a:latin typeface="Calibri" pitchFamily="34" charset="0"/>
              <a:cs typeface="B Titr" pitchFamily="2" charset="-78"/>
            </a:endParaRPr>
          </a:p>
          <a:p>
            <a:pPr algn="just" rtl="1" eaLnBrk="0" hangingPunct="0">
              <a:lnSpc>
                <a:spcPct val="200000"/>
              </a:lnSpc>
            </a:pPr>
            <a:r>
              <a:rPr lang="ar-SA" sz="3200" b="1" dirty="0">
                <a:latin typeface="Calibri" pitchFamily="34" charset="0"/>
                <a:cs typeface="B Titr" pitchFamily="2" charset="-78"/>
              </a:rPr>
              <a:t>در صورتی که ثابت شود وقوع حادثه مستقیماً ناشی‌از عدم رعایت مقررات حفاظت فنی و بروز بیماری ناشی از عدم‌رعایت مقررات بهداشتی و احتیاط لازم از طرف </a:t>
            </a:r>
            <a:r>
              <a:rPr lang="ar-SA" sz="3200" b="1" u="sng" dirty="0">
                <a:solidFill>
                  <a:srgbClr val="FF0000"/>
                </a:solidFill>
                <a:latin typeface="Calibri" pitchFamily="34" charset="0"/>
                <a:cs typeface="B Titr" pitchFamily="2" charset="-78"/>
              </a:rPr>
              <a:t>کارفرما یا نمایندگان‌او</a:t>
            </a:r>
            <a:r>
              <a:rPr lang="ar-SA" sz="3200" b="1" dirty="0">
                <a:latin typeface="Calibri" pitchFamily="34" charset="0"/>
                <a:cs typeface="B Titr" pitchFamily="2" charset="-78"/>
              </a:rPr>
              <a:t> بوده سازمان تامین خدماتی درمانی و سازمان هزینه‌ های</a:t>
            </a:r>
            <a:r>
              <a:rPr lang="fa-IR" sz="3200" b="1" dirty="0">
                <a:latin typeface="Calibri" pitchFamily="34" charset="0"/>
                <a:cs typeface="B Titr" pitchFamily="2" charset="-78"/>
              </a:rPr>
              <a:t> </a:t>
            </a:r>
            <a:r>
              <a:rPr lang="ar-SA" sz="3200" b="1" dirty="0">
                <a:latin typeface="Calibri" pitchFamily="34" charset="0"/>
                <a:cs typeface="B Titr" pitchFamily="2" charset="-78"/>
              </a:rPr>
              <a:t>مربوط به معالجه و غرامات و مستمری‌ها و غیره را پرداخته و طبق ماده </a:t>
            </a:r>
            <a:r>
              <a:rPr lang="fa-IR" sz="3200" b="1" dirty="0">
                <a:latin typeface="Calibri" pitchFamily="34" charset="0"/>
                <a:cs typeface="B Titr" pitchFamily="2" charset="-78"/>
              </a:rPr>
              <a:t>۵۰</a:t>
            </a:r>
            <a:r>
              <a:rPr lang="ar-SA" sz="3200" b="1" dirty="0">
                <a:latin typeface="Calibri" pitchFamily="34" charset="0"/>
                <a:cs typeface="B Titr" pitchFamily="2" charset="-78"/>
              </a:rPr>
              <a:t> این قانون از کارفرما مطالبه و وصول خواهدنمود</a:t>
            </a:r>
            <a:r>
              <a:rPr lang="en-US" sz="3200" b="1" dirty="0">
                <a:latin typeface="Calibri" pitchFamily="34" charset="0"/>
                <a:cs typeface="B Titr" pitchFamily="2" charset="-78"/>
              </a:rPr>
              <a:t>.</a:t>
            </a: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
          <p:cNvSpPr>
            <a:spLocks noChangeArrowheads="1"/>
          </p:cNvSpPr>
          <p:nvPr/>
        </p:nvSpPr>
        <p:spPr bwMode="auto">
          <a:xfrm>
            <a:off x="0" y="1"/>
            <a:ext cx="12192000" cy="6892708"/>
          </a:xfrm>
          <a:prstGeom prst="rect">
            <a:avLst/>
          </a:prstGeom>
          <a:noFill/>
          <a:ln w="9525">
            <a:noFill/>
            <a:miter lim="800000"/>
            <a:headEnd/>
            <a:tailEnd/>
          </a:ln>
        </p:spPr>
        <p:txBody>
          <a:bodyPr wrap="square">
            <a:spAutoFit/>
          </a:bodyPr>
          <a:lstStyle/>
          <a:p>
            <a:pPr algn="justLow" rtl="1">
              <a:lnSpc>
                <a:spcPct val="200000"/>
              </a:lnSpc>
            </a:pPr>
            <a:r>
              <a:rPr lang="ar-SA" sz="2800" b="1" u="sng" dirty="0">
                <a:solidFill>
                  <a:srgbClr val="7030A0"/>
                </a:solidFill>
                <a:latin typeface="Calibri" pitchFamily="34" charset="0"/>
                <a:cs typeface="B Titr" pitchFamily="2" charset="-78"/>
              </a:rPr>
              <a:t>ماده </a:t>
            </a:r>
            <a:r>
              <a:rPr lang="fa-IR" sz="2800" b="1" u="sng" dirty="0">
                <a:solidFill>
                  <a:srgbClr val="7030A0"/>
                </a:solidFill>
                <a:latin typeface="Calibri" pitchFamily="34" charset="0"/>
                <a:cs typeface="B Titr" pitchFamily="2" charset="-78"/>
              </a:rPr>
              <a:t>۶۶ </a:t>
            </a:r>
            <a:r>
              <a:rPr lang="ar-SA" sz="2800" b="1" u="sng" dirty="0">
                <a:solidFill>
                  <a:srgbClr val="7030A0"/>
                </a:solidFill>
                <a:latin typeface="Calibri" pitchFamily="34" charset="0"/>
                <a:cs typeface="B Titr" pitchFamily="2" charset="-78"/>
              </a:rPr>
              <a:t>قانون تامین اجتماعی</a:t>
            </a:r>
            <a:endParaRPr lang="en-US" sz="2800" b="1" u="sng" dirty="0">
              <a:solidFill>
                <a:srgbClr val="7030A0"/>
              </a:solidFill>
              <a:latin typeface="Calibri" pitchFamily="34" charset="0"/>
              <a:cs typeface="B Titr" pitchFamily="2" charset="-78"/>
            </a:endParaRPr>
          </a:p>
          <a:p>
            <a:pPr algn="just" rtl="1" eaLnBrk="0" hangingPunct="0">
              <a:lnSpc>
                <a:spcPct val="200000"/>
              </a:lnSpc>
            </a:pPr>
            <a:r>
              <a:rPr lang="ar-SA" sz="3200" b="1" dirty="0">
                <a:latin typeface="Calibri" pitchFamily="34" charset="0"/>
                <a:cs typeface="B Titr" pitchFamily="2" charset="-78"/>
              </a:rPr>
              <a:t>تبصره</a:t>
            </a:r>
            <a:r>
              <a:rPr lang="fa-IR" sz="3200" b="1" dirty="0">
                <a:latin typeface="Calibri" pitchFamily="34" charset="0"/>
                <a:cs typeface="B Titr" pitchFamily="2" charset="-78"/>
              </a:rPr>
              <a:t> 1:</a:t>
            </a:r>
            <a:r>
              <a:rPr lang="en-US" sz="3200" b="1" dirty="0">
                <a:latin typeface="Calibri" pitchFamily="34" charset="0"/>
                <a:cs typeface="B Titr" pitchFamily="2" charset="-78"/>
              </a:rPr>
              <a:t> </a:t>
            </a:r>
            <a:r>
              <a:rPr lang="ar-SA" sz="3200" b="1" dirty="0">
                <a:latin typeface="Calibri" pitchFamily="34" charset="0"/>
                <a:cs typeface="B Titr" pitchFamily="2" charset="-78"/>
              </a:rPr>
              <a:t>مقصر می‌تواند با پرداخت معادل ده سال مستمری موضوع‌این ماده به سازمان از این بابت </a:t>
            </a:r>
            <a:r>
              <a:rPr lang="ar-SA" sz="3200" b="1" u="sng" dirty="0">
                <a:solidFill>
                  <a:srgbClr val="FF0000"/>
                </a:solidFill>
                <a:latin typeface="Calibri" pitchFamily="34" charset="0"/>
                <a:cs typeface="B Titr" pitchFamily="2" charset="-78"/>
              </a:rPr>
              <a:t>بری‌الذمه</a:t>
            </a:r>
            <a:r>
              <a:rPr lang="ar-SA" sz="3200" b="1" dirty="0">
                <a:latin typeface="Calibri" pitchFamily="34" charset="0"/>
                <a:cs typeface="B Titr" pitchFamily="2" charset="-78"/>
              </a:rPr>
              <a:t> شود</a:t>
            </a:r>
            <a:r>
              <a:rPr lang="en-US" sz="3200" b="1" dirty="0">
                <a:latin typeface="Calibri" pitchFamily="34" charset="0"/>
                <a:cs typeface="B Titr" pitchFamily="2" charset="-78"/>
              </a:rPr>
              <a:t>.</a:t>
            </a:r>
          </a:p>
          <a:p>
            <a:pPr algn="just" rtl="1" eaLnBrk="0" hangingPunct="0">
              <a:lnSpc>
                <a:spcPct val="200000"/>
              </a:lnSpc>
            </a:pPr>
            <a:r>
              <a:rPr lang="ar-SA" sz="3200" b="1" dirty="0">
                <a:latin typeface="Calibri" pitchFamily="34" charset="0"/>
                <a:cs typeface="B Titr" pitchFamily="2" charset="-78"/>
              </a:rPr>
              <a:t>تبصره‌ </a:t>
            </a:r>
            <a:r>
              <a:rPr lang="fa-IR" sz="3200" b="1" dirty="0">
                <a:latin typeface="Calibri" pitchFamily="34" charset="0"/>
                <a:cs typeface="B Titr" pitchFamily="2" charset="-78"/>
              </a:rPr>
              <a:t>2 : </a:t>
            </a:r>
            <a:r>
              <a:rPr lang="ar-SA" sz="3200" b="1" dirty="0">
                <a:latin typeface="Calibri" pitchFamily="34" charset="0"/>
                <a:cs typeface="B Titr" pitchFamily="2" charset="-78"/>
              </a:rPr>
              <a:t>هر گاه بیمه‌ شده </a:t>
            </a:r>
            <a:r>
              <a:rPr lang="ar-SA" sz="3200" b="1" u="sng" dirty="0">
                <a:solidFill>
                  <a:srgbClr val="FF0000"/>
                </a:solidFill>
                <a:latin typeface="Calibri" pitchFamily="34" charset="0"/>
                <a:cs typeface="B Titr" pitchFamily="2" charset="-78"/>
              </a:rPr>
              <a:t>مشمول مقررات مربوط به بیمه شخص ثالث</a:t>
            </a:r>
            <a:r>
              <a:rPr lang="ar-SA" sz="3200" b="1" dirty="0">
                <a:latin typeface="Calibri" pitchFamily="34" charset="0"/>
                <a:cs typeface="B Titr" pitchFamily="2" charset="-78"/>
              </a:rPr>
              <a:t> باشد در صورت وقوع حادثه سازمان و سازمان تامین‌خدمات درمانی و یا شخصاً کمک‌ های مقرر در این قانون را نسبت به بیمه‌ شده انجام خواهند داد و شرکت های بیمه موظفند خسارات وارده به سازمان‌ها را در حدود تعهدات خود نسبت به شخص ثالث بپردازند</a:t>
            </a:r>
            <a:r>
              <a:rPr lang="en-US" sz="3200" b="1" dirty="0">
                <a:latin typeface="Calibri" pitchFamily="34" charset="0"/>
                <a:cs typeface="B Titr" pitchFamily="2" charset="-78"/>
              </a:rPr>
              <a:t>.</a:t>
            </a:r>
            <a:endParaRPr lang="en-US" sz="3200" dirty="0">
              <a:cs typeface="B Titr" pitchFamily="2" charset="-78"/>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a:xfrm>
            <a:off x="0" y="228600"/>
            <a:ext cx="12192000" cy="6002338"/>
          </a:xfrm>
          <a:prstGeom prst="rect">
            <a:avLst/>
          </a:prstGeom>
        </p:spPr>
        <p:txBody>
          <a:bodyPr/>
          <a:lstStyle/>
          <a:p>
            <a:pPr algn="just" rtl="1">
              <a:lnSpc>
                <a:spcPct val="150000"/>
              </a:lnSpc>
              <a:buFont typeface="Wingdings" pitchFamily="2" charset="2"/>
              <a:buNone/>
              <a:defRPr/>
            </a:pPr>
            <a:r>
              <a:rPr lang="fa-IR" sz="2800" u="sng" dirty="0" smtClean="0">
                <a:solidFill>
                  <a:schemeClr val="tx2">
                    <a:lumMod val="75000"/>
                  </a:schemeClr>
                </a:solidFill>
                <a:cs typeface="B Titr" pitchFamily="2" charset="-78"/>
              </a:rPr>
              <a:t>تکنولوژیهای </a:t>
            </a:r>
            <a:r>
              <a:rPr lang="fa-IR" sz="2800" u="sng" dirty="0">
                <a:solidFill>
                  <a:schemeClr val="tx2">
                    <a:lumMod val="75000"/>
                  </a:schemeClr>
                </a:solidFill>
                <a:cs typeface="B Titr" pitchFamily="2" charset="-78"/>
              </a:rPr>
              <a:t>جدید صنعتی سبب پیامدهای ذیل گردیده است :</a:t>
            </a:r>
          </a:p>
          <a:p>
            <a:pPr algn="just" rtl="1">
              <a:lnSpc>
                <a:spcPct val="150000"/>
              </a:lnSpc>
              <a:buFont typeface="Wingdings" pitchFamily="2" charset="2"/>
              <a:buNone/>
              <a:defRPr/>
            </a:pPr>
            <a:r>
              <a:rPr lang="fa-IR" sz="2800" dirty="0" smtClean="0">
                <a:cs typeface="B Titr" pitchFamily="2" charset="-78"/>
              </a:rPr>
              <a:t>- مواجهه </a:t>
            </a:r>
            <a:r>
              <a:rPr lang="fa-IR" sz="2800" dirty="0">
                <a:cs typeface="B Titr" pitchFamily="2" charset="-78"/>
              </a:rPr>
              <a:t>با حدود 200 نوع عامل زیان آور بیولوژیک</a:t>
            </a:r>
          </a:p>
          <a:p>
            <a:pPr algn="just" rtl="1">
              <a:lnSpc>
                <a:spcPct val="150000"/>
              </a:lnSpc>
              <a:buFont typeface="Wingdings" pitchFamily="2" charset="2"/>
              <a:buNone/>
              <a:defRPr/>
            </a:pPr>
            <a:r>
              <a:rPr lang="fa-IR" sz="2800" dirty="0" smtClean="0">
                <a:cs typeface="B Titr" pitchFamily="2" charset="-78"/>
              </a:rPr>
              <a:t>- مواجهه </a:t>
            </a:r>
            <a:r>
              <a:rPr lang="fa-IR" sz="2800" dirty="0">
                <a:cs typeface="B Titr" pitchFamily="2" charset="-78"/>
              </a:rPr>
              <a:t>با حدود 100 هزار ماده شیمیایی که تنها تاثیر 1500 تا 2000 نوع آن بر سلامت انسان مشخص گردیده است. </a:t>
            </a:r>
          </a:p>
          <a:p>
            <a:pPr algn="just" rtl="1">
              <a:lnSpc>
                <a:spcPct val="150000"/>
              </a:lnSpc>
              <a:buFont typeface="Wingdings" pitchFamily="2" charset="2"/>
              <a:buNone/>
              <a:defRPr/>
            </a:pPr>
            <a:r>
              <a:rPr lang="fa-IR" sz="2800" dirty="0" smtClean="0">
                <a:cs typeface="B Titr" pitchFamily="2" charset="-78"/>
              </a:rPr>
              <a:t>- مواجهه </a:t>
            </a:r>
            <a:r>
              <a:rPr lang="fa-IR" sz="2800" dirty="0">
                <a:cs typeface="B Titr" pitchFamily="2" charset="-78"/>
              </a:rPr>
              <a:t>50 تا 70% نیروی کار با عوامل زیان آور ارگونومیکی  </a:t>
            </a:r>
          </a:p>
          <a:p>
            <a:pPr algn="just" rtl="1">
              <a:lnSpc>
                <a:spcPct val="150000"/>
              </a:lnSpc>
              <a:buFont typeface="Wingdings" pitchFamily="2" charset="2"/>
              <a:buNone/>
              <a:defRPr/>
            </a:pPr>
            <a:r>
              <a:rPr lang="fa-IR" sz="2800" dirty="0" smtClean="0">
                <a:cs typeface="B Titr" pitchFamily="2" charset="-78"/>
              </a:rPr>
              <a:t>- مواجهه </a:t>
            </a:r>
            <a:r>
              <a:rPr lang="fa-IR" sz="2800" dirty="0">
                <a:cs typeface="B Titr" pitchFamily="2" charset="-78"/>
              </a:rPr>
              <a:t>50% نیروی کار با عوامل زیان آور روانی </a:t>
            </a:r>
          </a:p>
          <a:p>
            <a:pPr algn="just" rtl="1">
              <a:lnSpc>
                <a:spcPct val="150000"/>
              </a:lnSpc>
              <a:buFont typeface="Wingdings" pitchFamily="2" charset="2"/>
              <a:buNone/>
              <a:defRPr/>
            </a:pPr>
            <a:r>
              <a:rPr lang="fa-IR" sz="2800" dirty="0" smtClean="0">
                <a:cs typeface="B Titr" pitchFamily="2" charset="-78"/>
              </a:rPr>
              <a:t>- مواجهه </a:t>
            </a:r>
            <a:r>
              <a:rPr lang="fa-IR" sz="2800" dirty="0">
                <a:cs typeface="B Titr" pitchFamily="2" charset="-78"/>
              </a:rPr>
              <a:t>حدود 80% نیروی کار با عوامل زیان آور فیزیکی از قبیل سرو صدا، گرما ، سرما و ....</a:t>
            </a:r>
            <a:endParaRPr lang="en-US" sz="2800" dirty="0">
              <a:cs typeface="B Titr" pitchFamily="2" charset="-78"/>
            </a:endParaRP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63417"/>
          </a:xfrm>
          <a:prstGeom prst="rect">
            <a:avLst/>
          </a:prstGeom>
        </p:spPr>
        <p:txBody>
          <a:bodyPr wrap="square">
            <a:spAutoFit/>
          </a:bodyPr>
          <a:lstStyle/>
          <a:p>
            <a:pPr algn="r" rtl="1">
              <a:lnSpc>
                <a:spcPct val="200000"/>
              </a:lnSpc>
            </a:pPr>
            <a:r>
              <a:rPr lang="fa-IR" sz="2800" dirty="0" smtClean="0">
                <a:solidFill>
                  <a:schemeClr val="accent6">
                    <a:lumMod val="50000"/>
                  </a:schemeClr>
                </a:solidFill>
                <a:cs typeface="B Titr" pitchFamily="2" charset="-78"/>
              </a:rPr>
              <a:t>بیمه نامه مسئولیت مدنی کارفرما بسته به نوع فعالیت کارفرما ، به سه دسته تقسیم می شود:</a:t>
            </a:r>
          </a:p>
          <a:p>
            <a:pPr algn="just" rtl="1">
              <a:lnSpc>
                <a:spcPct val="150000"/>
              </a:lnSpc>
            </a:pPr>
            <a:r>
              <a:rPr lang="fa-IR" sz="3200" dirty="0" smtClean="0">
                <a:solidFill>
                  <a:srgbClr val="C00000"/>
                </a:solidFill>
                <a:cs typeface="B Titr" pitchFamily="2" charset="-78"/>
              </a:rPr>
              <a:t>1- بیمه مسئولیت مدنی کارفرما در قبال کارکنان (که نوعی از آن </a:t>
            </a:r>
            <a:r>
              <a:rPr lang="fa-IR" sz="3200" dirty="0" smtClean="0">
                <a:solidFill>
                  <a:srgbClr val="C00000"/>
                </a:solidFill>
                <a:cs typeface="B Titr" pitchFamily="2" charset="-78"/>
                <a:hlinkClick r:id="rId2"/>
              </a:rPr>
              <a:t>بیمه مسئولیت ساختمانی</a:t>
            </a:r>
            <a:r>
              <a:rPr lang="fa-IR" sz="3200" dirty="0" smtClean="0">
                <a:solidFill>
                  <a:srgbClr val="C00000"/>
                </a:solidFill>
                <a:cs typeface="B Titr" pitchFamily="2" charset="-78"/>
              </a:rPr>
              <a:t> است)</a:t>
            </a:r>
          </a:p>
          <a:p>
            <a:pPr algn="just" rtl="1">
              <a:lnSpc>
                <a:spcPct val="150000"/>
              </a:lnSpc>
            </a:pPr>
            <a:r>
              <a:rPr lang="fa-IR" sz="3200" dirty="0" smtClean="0">
                <a:solidFill>
                  <a:srgbClr val="C00000"/>
                </a:solidFill>
                <a:cs typeface="B Titr" pitchFamily="2" charset="-78"/>
              </a:rPr>
              <a:t>2- بیمه مسئولیت حرفه ای</a:t>
            </a:r>
          </a:p>
          <a:p>
            <a:pPr algn="just" rtl="1">
              <a:lnSpc>
                <a:spcPct val="150000"/>
              </a:lnSpc>
            </a:pPr>
            <a:r>
              <a:rPr lang="fa-IR" sz="3200" dirty="0" smtClean="0">
                <a:solidFill>
                  <a:srgbClr val="C00000"/>
                </a:solidFill>
                <a:cs typeface="B Titr" pitchFamily="2" charset="-78"/>
              </a:rPr>
              <a:t>3- بیمه مسئولیت مدنی عمومی</a:t>
            </a:r>
          </a:p>
          <a:p>
            <a:pPr algn="just" rtl="1">
              <a:lnSpc>
                <a:spcPct val="150000"/>
              </a:lnSpc>
            </a:pPr>
            <a:r>
              <a:rPr lang="fa-IR" sz="3200" dirty="0" smtClean="0">
                <a:solidFill>
                  <a:srgbClr val="C00000"/>
                </a:solidFill>
                <a:cs typeface="B Titr" pitchFamily="2" charset="-78"/>
              </a:rPr>
              <a:t>4- بیمه مسئولیت مدنی فنی مدیران</a:t>
            </a:r>
          </a:p>
          <a:p>
            <a:pPr algn="just" rtl="1">
              <a:lnSpc>
                <a:spcPct val="150000"/>
              </a:lnSpc>
            </a:pPr>
            <a:r>
              <a:rPr lang="fa-IR" sz="3200" dirty="0" smtClean="0">
                <a:solidFill>
                  <a:srgbClr val="C00000"/>
                </a:solidFill>
                <a:cs typeface="B Titr" pitchFamily="2" charset="-78"/>
              </a:rPr>
              <a:t>5- بیمه مسئولیت مدنی تولیدکنندگان کالا</a:t>
            </a:r>
          </a:p>
          <a:p>
            <a:pPr algn="just" rtl="1">
              <a:lnSpc>
                <a:spcPct val="150000"/>
              </a:lnSpc>
            </a:pPr>
            <a:r>
              <a:rPr lang="fa-IR" sz="3200" dirty="0" smtClean="0">
                <a:solidFill>
                  <a:srgbClr val="C00000"/>
                </a:solidFill>
                <a:cs typeface="B Titr" pitchFamily="2" charset="-78"/>
              </a:rPr>
              <a:t>6- بیمه مسئولیت مدنی طرح‌های مخصوص</a:t>
            </a:r>
          </a:p>
          <a:p>
            <a:pPr algn="just" rtl="1">
              <a:lnSpc>
                <a:spcPct val="150000"/>
              </a:lnSpc>
            </a:pPr>
            <a:r>
              <a:rPr lang="fa-IR" sz="3200" dirty="0" smtClean="0">
                <a:solidFill>
                  <a:srgbClr val="C00000"/>
                </a:solidFill>
                <a:cs typeface="B Titr" pitchFamily="2" charset="-78"/>
              </a:rPr>
              <a:t>7- بیمه مسئولیت قراردادی</a:t>
            </a:r>
            <a:endParaRPr lang="fa-IR" sz="3200" dirty="0">
              <a:solidFill>
                <a:srgbClr val="C00000"/>
              </a:solidFill>
              <a:cs typeface="B Titr" pitchFamily="2" charset="-78"/>
            </a:endParaRPr>
          </a:p>
        </p:txBody>
      </p:sp>
      <p:pic>
        <p:nvPicPr>
          <p:cNvPr id="7170" name="Picture 2"/>
          <p:cNvPicPr>
            <a:picLocks noChangeAspect="1" noChangeArrowheads="1"/>
          </p:cNvPicPr>
          <p:nvPr/>
        </p:nvPicPr>
        <p:blipFill>
          <a:blip r:embed="rId3"/>
          <a:srcRect/>
          <a:stretch>
            <a:fillRect/>
          </a:stretch>
        </p:blipFill>
        <p:spPr bwMode="auto">
          <a:xfrm>
            <a:off x="0" y="1638300"/>
            <a:ext cx="5816600" cy="5219700"/>
          </a:xfrm>
          <a:prstGeom prst="rect">
            <a:avLst/>
          </a:prstGeom>
          <a:noFill/>
          <a:ln w="9525">
            <a:noFill/>
            <a:miter lim="800000"/>
            <a:headEnd/>
            <a:tailEnd/>
          </a:ln>
          <a:effec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494085"/>
          </a:xfrm>
          <a:prstGeom prst="rect">
            <a:avLst/>
          </a:prstGeom>
        </p:spPr>
        <p:txBody>
          <a:bodyPr wrap="square">
            <a:spAutoFit/>
          </a:bodyPr>
          <a:lstStyle/>
          <a:p>
            <a:pPr algn="just" rtl="1"/>
            <a:r>
              <a:rPr lang="fa-IR" sz="3200" b="1" dirty="0" smtClean="0">
                <a:solidFill>
                  <a:srgbClr val="C00000"/>
                </a:solidFill>
                <a:cs typeface="B Titr" pitchFamily="2" charset="-78"/>
              </a:rPr>
              <a:t>بیمه حوادث :</a:t>
            </a:r>
          </a:p>
          <a:p>
            <a:pPr algn="just" rtl="1">
              <a:lnSpc>
                <a:spcPct val="150000"/>
              </a:lnSpc>
            </a:pPr>
            <a:r>
              <a:rPr lang="fa-IR" sz="2800" dirty="0" smtClean="0">
                <a:solidFill>
                  <a:srgbClr val="002060"/>
                </a:solidFill>
                <a:cs typeface="B Titr" pitchFamily="2" charset="-78"/>
              </a:rPr>
              <a:t>در این بیمه نامه، حوادثی که </a:t>
            </a:r>
            <a:r>
              <a:rPr lang="fa-IR" sz="2800" u="sng" dirty="0" smtClean="0">
                <a:solidFill>
                  <a:srgbClr val="FF0000"/>
                </a:solidFill>
                <a:cs typeface="B Titr" pitchFamily="2" charset="-78"/>
              </a:rPr>
              <a:t>در اثر فعالیت شغلی و یا غیر شغلی </a:t>
            </a:r>
            <a:r>
              <a:rPr lang="fa-IR" sz="2800" dirty="0" smtClean="0">
                <a:solidFill>
                  <a:srgbClr val="002060"/>
                </a:solidFill>
                <a:cs typeface="B Titr" pitchFamily="2" charset="-78"/>
              </a:rPr>
              <a:t>به بیمه شده وارد شود، توسط </a:t>
            </a:r>
            <a:r>
              <a:rPr lang="fa-IR" sz="2800" b="1" dirty="0" smtClean="0">
                <a:solidFill>
                  <a:srgbClr val="002060"/>
                </a:solidFill>
                <a:cs typeface="B Titr" pitchFamily="2" charset="-78"/>
              </a:rPr>
              <a:t>بیمه حوادث</a:t>
            </a:r>
            <a:r>
              <a:rPr lang="fa-IR" sz="2800" dirty="0" smtClean="0">
                <a:solidFill>
                  <a:srgbClr val="002060"/>
                </a:solidFill>
                <a:cs typeface="B Titr" pitchFamily="2" charset="-78"/>
              </a:rPr>
              <a:t> قابل جبران می‌باشد. </a:t>
            </a:r>
          </a:p>
          <a:p>
            <a:pPr algn="just" rtl="1">
              <a:lnSpc>
                <a:spcPct val="150000"/>
              </a:lnSpc>
            </a:pPr>
            <a:r>
              <a:rPr lang="fa-IR" sz="2800" dirty="0" smtClean="0">
                <a:solidFill>
                  <a:srgbClr val="002060"/>
                </a:solidFill>
                <a:cs typeface="B Titr" pitchFamily="2" charset="-78"/>
              </a:rPr>
              <a:t>بیمه حوادث بیمه نامه ای ارزان است که پوشش‌های بیمه ای ارزنده ای را در مقابل حق بیمه اندکی به بیمه گذاران خود ارائه می‌کند.</a:t>
            </a:r>
          </a:p>
          <a:p>
            <a:pPr algn="just" rtl="1">
              <a:lnSpc>
                <a:spcPct val="150000"/>
              </a:lnSpc>
            </a:pPr>
            <a:r>
              <a:rPr lang="fa-IR" sz="3200" b="1" dirty="0" smtClean="0">
                <a:solidFill>
                  <a:srgbClr val="C00000"/>
                </a:solidFill>
                <a:cs typeface="B Titr" pitchFamily="2" charset="-78"/>
              </a:rPr>
              <a:t>پوشش‌های بیمه حوادث :</a:t>
            </a:r>
          </a:p>
          <a:p>
            <a:pPr algn="just" rtl="1">
              <a:lnSpc>
                <a:spcPct val="150000"/>
              </a:lnSpc>
              <a:buFont typeface="Wingdings" pitchFamily="2" charset="2"/>
              <a:buChar char="ü"/>
            </a:pPr>
            <a:r>
              <a:rPr lang="fa-IR" sz="2800" dirty="0" smtClean="0">
                <a:solidFill>
                  <a:srgbClr val="0070C0"/>
                </a:solidFill>
                <a:cs typeface="B Titr" pitchFamily="2" charset="-78"/>
              </a:rPr>
              <a:t>پوشش فوت</a:t>
            </a:r>
          </a:p>
          <a:p>
            <a:pPr algn="just" rtl="1">
              <a:lnSpc>
                <a:spcPct val="150000"/>
              </a:lnSpc>
              <a:buFont typeface="Wingdings" pitchFamily="2" charset="2"/>
              <a:buChar char="ü"/>
            </a:pPr>
            <a:r>
              <a:rPr lang="fa-IR" sz="2800" dirty="0" smtClean="0">
                <a:solidFill>
                  <a:srgbClr val="0070C0"/>
                </a:solidFill>
                <a:cs typeface="B Titr" pitchFamily="2" charset="-78"/>
              </a:rPr>
              <a:t>پوشش نقص عضو</a:t>
            </a:r>
          </a:p>
          <a:p>
            <a:pPr algn="just" rtl="1">
              <a:lnSpc>
                <a:spcPct val="150000"/>
              </a:lnSpc>
              <a:buFont typeface="Wingdings" pitchFamily="2" charset="2"/>
              <a:buChar char="ü"/>
            </a:pPr>
            <a:r>
              <a:rPr lang="fa-IR" sz="2800" dirty="0" smtClean="0">
                <a:solidFill>
                  <a:srgbClr val="0070C0"/>
                </a:solidFill>
                <a:cs typeface="B Titr" pitchFamily="2" charset="-78"/>
              </a:rPr>
              <a:t>پوشش ازکارافتادگی دائم و جزئی</a:t>
            </a:r>
          </a:p>
          <a:p>
            <a:pPr algn="just" rtl="1">
              <a:lnSpc>
                <a:spcPct val="150000"/>
              </a:lnSpc>
              <a:buFont typeface="Wingdings" pitchFamily="2" charset="2"/>
              <a:buChar char="ü"/>
            </a:pPr>
            <a:r>
              <a:rPr lang="fa-IR" sz="2800" dirty="0" smtClean="0">
                <a:solidFill>
                  <a:srgbClr val="0070C0"/>
                </a:solidFill>
                <a:cs typeface="B Titr" pitchFamily="2" charset="-78"/>
              </a:rPr>
              <a:t>جبران هزینه های پزشکی و هزینه های بستری</a:t>
            </a:r>
            <a:endParaRPr lang="fa-IR" sz="2800" dirty="0">
              <a:solidFill>
                <a:srgbClr val="0070C0"/>
              </a:solidFill>
              <a:cs typeface="B Titr" pitchFamily="2" charset="-78"/>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494085"/>
          </a:xfrm>
          <a:prstGeom prst="rect">
            <a:avLst/>
          </a:prstGeom>
        </p:spPr>
        <p:txBody>
          <a:bodyPr wrap="square">
            <a:spAutoFit/>
          </a:bodyPr>
          <a:lstStyle/>
          <a:p>
            <a:pPr algn="just" rtl="1">
              <a:lnSpc>
                <a:spcPct val="200000"/>
              </a:lnSpc>
            </a:pPr>
            <a:r>
              <a:rPr lang="fa-IR" sz="2000" b="1" dirty="0" smtClean="0">
                <a:cs typeface="B Titr" pitchFamily="2" charset="-78"/>
              </a:rPr>
              <a:t>تفاوت قصور با تقصیر چیست ؟ </a:t>
            </a:r>
          </a:p>
          <a:p>
            <a:pPr algn="just" rtl="1">
              <a:lnSpc>
                <a:spcPct val="200000"/>
              </a:lnSpc>
            </a:pPr>
            <a:r>
              <a:rPr lang="fa-IR" sz="2400" dirty="0" smtClean="0">
                <a:solidFill>
                  <a:srgbClr val="FF0000"/>
                </a:solidFill>
                <a:cs typeface="B Titr" pitchFamily="2" charset="-78"/>
              </a:rPr>
              <a:t>قصور</a:t>
            </a:r>
            <a:r>
              <a:rPr lang="fa-IR" sz="2000" dirty="0" smtClean="0">
                <a:cs typeface="B Titr" pitchFamily="2" charset="-78"/>
              </a:rPr>
              <a:t> یعنی ترک فعل یا قانون الزامی بدون اینکه مسامحه ای در کار باشد . مثال : </a:t>
            </a:r>
          </a:p>
          <a:p>
            <a:pPr algn="just" rtl="1">
              <a:lnSpc>
                <a:spcPct val="200000"/>
              </a:lnSpc>
            </a:pPr>
            <a:r>
              <a:rPr lang="fa-IR" sz="2000" dirty="0" smtClean="0">
                <a:cs typeface="B Titr" pitchFamily="2" charset="-78"/>
              </a:rPr>
              <a:t>1- آسیب دیدن ناگهانی عایق بندی دستگاه موجب ترکیدن آن و صدمه دیدن کارگر میگردد .</a:t>
            </a:r>
          </a:p>
          <a:p>
            <a:pPr algn="just" rtl="1">
              <a:lnSpc>
                <a:spcPct val="200000"/>
              </a:lnSpc>
            </a:pPr>
            <a:r>
              <a:rPr lang="fa-IR" sz="2000" dirty="0" smtClean="0">
                <a:cs typeface="B Titr" pitchFamily="2" charset="-78"/>
              </a:rPr>
              <a:t>2- سقوط از پایه برقی که جریانات آب زیرزمینی باعث شسته شدن و خالی شدن اطراف آن شده است . </a:t>
            </a:r>
          </a:p>
          <a:p>
            <a:pPr algn="just" rtl="1">
              <a:lnSpc>
                <a:spcPct val="200000"/>
              </a:lnSpc>
            </a:pPr>
            <a:r>
              <a:rPr lang="fa-IR" sz="2000" dirty="0" smtClean="0">
                <a:cs typeface="B Titr" pitchFamily="2" charset="-78"/>
              </a:rPr>
              <a:t> </a:t>
            </a:r>
            <a:r>
              <a:rPr lang="fa-IR" sz="2400" dirty="0" smtClean="0">
                <a:solidFill>
                  <a:srgbClr val="FF0000"/>
                </a:solidFill>
                <a:cs typeface="B Titr" pitchFamily="2" charset="-78"/>
              </a:rPr>
              <a:t>تقصیر</a:t>
            </a:r>
            <a:r>
              <a:rPr lang="fa-IR" sz="2000" dirty="0" smtClean="0">
                <a:cs typeface="B Titr" pitchFamily="2" charset="-78"/>
              </a:rPr>
              <a:t> به اجتناب و خودداری از انجام دادن کاری که شخص با وجود اطلاع و آگاهی و توانایی انجام آن از انجام دادن آن کار خودداری کند . </a:t>
            </a:r>
            <a:r>
              <a:rPr lang="fa-IR" sz="2000" dirty="0" smtClean="0">
                <a:solidFill>
                  <a:srgbClr val="FF0000"/>
                </a:solidFill>
                <a:cs typeface="B Titr" pitchFamily="2" charset="-78"/>
              </a:rPr>
              <a:t>در واقع در تقصیر یک عمدی نهفته است </a:t>
            </a:r>
            <a:r>
              <a:rPr lang="fa-IR" sz="2000" dirty="0" smtClean="0">
                <a:cs typeface="B Titr" pitchFamily="2" charset="-78"/>
              </a:rPr>
              <a:t>بدین معنی که رفتار مرتکب آن چنان فاحش بوده است که گویی فرد تا حدودی خواستار انجام آن بوده است . مثال :</a:t>
            </a:r>
          </a:p>
          <a:p>
            <a:pPr algn="just" rtl="1">
              <a:lnSpc>
                <a:spcPct val="200000"/>
              </a:lnSpc>
            </a:pPr>
            <a:r>
              <a:rPr lang="fa-IR" sz="2000" dirty="0" smtClean="0">
                <a:cs typeface="B Titr" pitchFamily="2" charset="-78"/>
              </a:rPr>
              <a:t>1- عدم تحویل لوازم ایمنی مناسب کار به کارگر و اجبار او برای انجام کار بدون لوازم ایمنی .</a:t>
            </a:r>
          </a:p>
          <a:p>
            <a:pPr algn="just" rtl="1">
              <a:lnSpc>
                <a:spcPct val="200000"/>
              </a:lnSpc>
            </a:pPr>
            <a:r>
              <a:rPr lang="fa-IR" sz="2000" dirty="0" smtClean="0">
                <a:cs typeface="B Titr" pitchFamily="2" charset="-78"/>
              </a:rPr>
              <a:t>2- غیراستاندارد سازی محیط کار و تجهیزات و عدم توجه به مقررات و استانداردها . </a:t>
            </a:r>
          </a:p>
          <a:p>
            <a:pPr algn="just" rtl="1">
              <a:lnSpc>
                <a:spcPct val="200000"/>
              </a:lnSpc>
            </a:pPr>
            <a:r>
              <a:rPr lang="fa-IR" sz="2000" dirty="0" smtClean="0">
                <a:solidFill>
                  <a:srgbClr val="0070C0"/>
                </a:solidFill>
                <a:cs typeface="B Titr" pitchFamily="2" charset="-78"/>
              </a:rPr>
              <a:t>مجازات کسی که مرتکب قصور شده است صرفا جنبه مدنی دارد اما مجازات کسی که مرتکب تقصیر شده است جنبه کیفری دارد .</a:t>
            </a:r>
            <a:endParaRPr lang="fa-IR" sz="2000" dirty="0">
              <a:solidFill>
                <a:srgbClr val="0070C0"/>
              </a:solidFill>
              <a:cs typeface="B Titr" pitchFamily="2" charset="-78"/>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740307"/>
          </a:xfrm>
          <a:prstGeom prst="rect">
            <a:avLst/>
          </a:prstGeom>
        </p:spPr>
        <p:txBody>
          <a:bodyPr wrap="square">
            <a:spAutoFit/>
          </a:bodyPr>
          <a:lstStyle/>
          <a:p>
            <a:pPr algn="r" rtl="1">
              <a:lnSpc>
                <a:spcPct val="150000"/>
              </a:lnSpc>
            </a:pPr>
            <a:r>
              <a:rPr lang="fa-IR" sz="3200" dirty="0" smtClean="0">
                <a:solidFill>
                  <a:srgbClr val="00B050"/>
                </a:solidFill>
                <a:cs typeface="B Titr" pitchFamily="2" charset="-78"/>
              </a:rPr>
              <a:t>در چه مواقعی بیمه مسئولیت مدنی کارفرما چاره ساز است ؟</a:t>
            </a:r>
          </a:p>
          <a:p>
            <a:pPr algn="r" rtl="1">
              <a:lnSpc>
                <a:spcPct val="200000"/>
              </a:lnSpc>
            </a:pPr>
            <a:r>
              <a:rPr lang="fa-IR" sz="2400" dirty="0" smtClean="0">
                <a:cs typeface="B Titr" pitchFamily="2" charset="-78"/>
              </a:rPr>
              <a:t>1- حادثه ناشی از قصور باشد نه تقصیر .</a:t>
            </a:r>
          </a:p>
          <a:p>
            <a:pPr algn="r" rtl="1">
              <a:lnSpc>
                <a:spcPct val="200000"/>
              </a:lnSpc>
            </a:pPr>
            <a:r>
              <a:rPr lang="fa-IR" sz="2400" dirty="0" smtClean="0">
                <a:cs typeface="B Titr" pitchFamily="2" charset="-78"/>
              </a:rPr>
              <a:t>2- رای دادگاه بنام بیمه گذار حقوقی یا حقیقی صادر شود . </a:t>
            </a:r>
          </a:p>
          <a:p>
            <a:pPr algn="r" rtl="1">
              <a:lnSpc>
                <a:spcPct val="200000"/>
              </a:lnSpc>
            </a:pPr>
            <a:r>
              <a:rPr lang="fa-IR" sz="2400" dirty="0" smtClean="0">
                <a:cs typeface="B Titr" pitchFamily="2" charset="-78"/>
              </a:rPr>
              <a:t>3- هیئت مدیره شخص حقوقی از محکوم له (نماینده کاری خود یا مسئول ذیربط )حمایت و پشتیبانی کند .</a:t>
            </a:r>
          </a:p>
          <a:p>
            <a:pPr algn="r" rtl="1">
              <a:lnSpc>
                <a:spcPct val="200000"/>
              </a:lnSpc>
            </a:pPr>
            <a:r>
              <a:rPr lang="fa-IR" sz="2400" dirty="0" smtClean="0">
                <a:cs typeface="B Titr" pitchFamily="2" charset="-78"/>
              </a:rPr>
              <a:t>4- بیمه گذار به تعهدات خود در قبال بیمه گر بطور کامل عمل نماید .</a:t>
            </a:r>
          </a:p>
          <a:p>
            <a:pPr algn="r" rtl="1">
              <a:lnSpc>
                <a:spcPct val="200000"/>
              </a:lnSpc>
            </a:pPr>
            <a:r>
              <a:rPr lang="fa-IR" sz="2400" dirty="0" smtClean="0">
                <a:cs typeface="B Titr" pitchFamily="2" charset="-78"/>
              </a:rPr>
              <a:t>5- موضوع قصور جزو کلوزهای انتخابی بیمه گذار باشد .</a:t>
            </a:r>
          </a:p>
          <a:p>
            <a:pPr algn="r" rtl="1">
              <a:lnSpc>
                <a:spcPct val="200000"/>
              </a:lnSpc>
            </a:pPr>
            <a:r>
              <a:rPr lang="fa-IR" sz="2400" dirty="0" smtClean="0">
                <a:cs typeface="B Titr" pitchFamily="2" charset="-78"/>
              </a:rPr>
              <a:t>6- بیمه نامه معتبر بوده و ممنوعیت قانونی نداشته باشد . </a:t>
            </a:r>
          </a:p>
          <a:p>
            <a:pPr algn="r" rtl="1">
              <a:lnSpc>
                <a:spcPct val="200000"/>
              </a:lnSpc>
            </a:pPr>
            <a:r>
              <a:rPr lang="fa-IR" sz="2400" dirty="0" smtClean="0">
                <a:cs typeface="B Titr" pitchFamily="2" charset="-78"/>
              </a:rPr>
              <a:t>7- ممنوعیت یا محدودیتی از سوی شرکت بالادستی بیمه گذار ابلاغ نشده باشد .</a:t>
            </a:r>
          </a:p>
          <a:p>
            <a:pPr algn="r" rtl="1">
              <a:lnSpc>
                <a:spcPct val="200000"/>
              </a:lnSpc>
            </a:pPr>
            <a:r>
              <a:rPr lang="fa-IR" sz="2400" dirty="0" smtClean="0">
                <a:cs typeface="B Titr" pitchFamily="2" charset="-78"/>
              </a:rPr>
              <a:t>8- رای دادگاه جنبه مدنی داشته باشد نه کیفری .</a:t>
            </a:r>
            <a:endParaRPr lang="en-US" dirty="0">
              <a:cs typeface="B Titr" pitchFamily="2" charset="-78"/>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
          <p:cNvSpPr>
            <a:spLocks noChangeArrowheads="1"/>
          </p:cNvSpPr>
          <p:nvPr/>
        </p:nvSpPr>
        <p:spPr bwMode="auto">
          <a:xfrm>
            <a:off x="0" y="0"/>
            <a:ext cx="12192000" cy="6678751"/>
          </a:xfrm>
          <a:prstGeom prst="rect">
            <a:avLst/>
          </a:prstGeom>
          <a:noFill/>
          <a:ln w="9525">
            <a:noFill/>
            <a:miter lim="800000"/>
            <a:headEnd/>
            <a:tailEnd/>
          </a:ln>
        </p:spPr>
        <p:txBody>
          <a:bodyPr wrap="square" anchor="ctr">
            <a:spAutoFit/>
          </a:bodyPr>
          <a:lstStyle/>
          <a:p>
            <a:pPr algn="justLow" rtl="1" eaLnBrk="0" hangingPunct="0">
              <a:lnSpc>
                <a:spcPct val="150000"/>
              </a:lnSpc>
            </a:pPr>
            <a:r>
              <a:rPr lang="ar-SA" sz="4000" b="1" u="sng" dirty="0">
                <a:solidFill>
                  <a:srgbClr val="7030A0"/>
                </a:solidFill>
                <a:cs typeface="B Titr" pitchFamily="2" charset="-78"/>
              </a:rPr>
              <a:t>فرآیند و گردش کار پرداخت خسارت : </a:t>
            </a:r>
            <a:endParaRPr lang="en-US" sz="4000" b="1" u="sng" dirty="0">
              <a:solidFill>
                <a:srgbClr val="7030A0"/>
              </a:solidFill>
              <a:cs typeface="B Titr" pitchFamily="2" charset="-78"/>
            </a:endParaRPr>
          </a:p>
          <a:p>
            <a:pPr algn="justLow" rtl="1" eaLnBrk="0" hangingPunct="0">
              <a:lnSpc>
                <a:spcPct val="150000"/>
              </a:lnSpc>
              <a:buFontTx/>
              <a:buChar char="•"/>
            </a:pPr>
            <a:r>
              <a:rPr lang="ar-SA" sz="3200" b="1" dirty="0">
                <a:cs typeface="B Titr" pitchFamily="2" charset="-78"/>
              </a:rPr>
              <a:t>اعلام کتبی خسارت از طرف بيمه گذار در فرم مربوطه.</a:t>
            </a:r>
            <a:endParaRPr lang="en-US" sz="3200" b="1" dirty="0">
              <a:cs typeface="B Titr" pitchFamily="2" charset="-78"/>
            </a:endParaRPr>
          </a:p>
          <a:p>
            <a:pPr algn="justLow" rtl="1" eaLnBrk="0" hangingPunct="0">
              <a:buFontTx/>
              <a:buChar char="•"/>
            </a:pPr>
            <a:r>
              <a:rPr lang="ar-SA" sz="3200" b="1" dirty="0">
                <a:cs typeface="B Titr" pitchFamily="2" charset="-78"/>
              </a:rPr>
              <a:t> ثبت و تشکيل پرونده خسارت توسط بيمه گر.</a:t>
            </a:r>
            <a:endParaRPr lang="en-US" sz="3200" b="1" dirty="0">
              <a:cs typeface="B Titr" pitchFamily="2" charset="-78"/>
            </a:endParaRPr>
          </a:p>
          <a:p>
            <a:pPr algn="justLow" rtl="1" eaLnBrk="0" hangingPunct="0">
              <a:buFontTx/>
              <a:buChar char="•"/>
            </a:pPr>
            <a:r>
              <a:rPr lang="ar-SA" sz="3200" b="1" dirty="0">
                <a:cs typeface="B Titr" pitchFamily="2" charset="-78"/>
              </a:rPr>
              <a:t> جمع آوری مدارک اوليه جهت تشکيل پرونده و بررسی آن.</a:t>
            </a:r>
            <a:endParaRPr lang="en-US" sz="3200" b="1" dirty="0">
              <a:cs typeface="B Titr" pitchFamily="2" charset="-78"/>
            </a:endParaRPr>
          </a:p>
          <a:p>
            <a:pPr algn="justLow" rtl="1" eaLnBrk="0" hangingPunct="0">
              <a:buFontTx/>
              <a:buChar char="•"/>
            </a:pPr>
            <a:r>
              <a:rPr lang="ar-SA" sz="3200" b="1" dirty="0">
                <a:cs typeface="B Titr" pitchFamily="2" charset="-78"/>
              </a:rPr>
              <a:t>تعيين و اعزام کارشناس به محل خسارت در صورتيکه خسارت جزو تعهدات بيمه گر باشد .</a:t>
            </a:r>
            <a:endParaRPr lang="en-US" sz="3200" b="1" dirty="0">
              <a:cs typeface="B Titr" pitchFamily="2" charset="-78"/>
            </a:endParaRPr>
          </a:p>
          <a:p>
            <a:pPr algn="justLow" rtl="1" eaLnBrk="0" hangingPunct="0">
              <a:buFontTx/>
              <a:buChar char="•"/>
            </a:pPr>
            <a:r>
              <a:rPr lang="ar-SA" sz="3200" b="1" dirty="0">
                <a:cs typeface="B Titr" pitchFamily="2" charset="-78"/>
              </a:rPr>
              <a:t>بررسی پرونده خسارت توسط پزشک معتمد درصورتیکه خسارت منجر به نقص عضو ویا فوت شده باشد.</a:t>
            </a:r>
            <a:endParaRPr lang="en-US" sz="3200" b="1" dirty="0">
              <a:cs typeface="B Titr" pitchFamily="2" charset="-78"/>
            </a:endParaRPr>
          </a:p>
          <a:p>
            <a:pPr algn="justLow" rtl="1" eaLnBrk="0" hangingPunct="0">
              <a:buFontTx/>
              <a:buChar char="•"/>
            </a:pPr>
            <a:r>
              <a:rPr lang="ar-SA" sz="3200" b="1" dirty="0">
                <a:cs typeface="B Titr" pitchFamily="2" charset="-78"/>
              </a:rPr>
              <a:t>رسيدگی و ارزيابی خسارت پس از کارشناسی و تکميل مدارک و تعیین حدود تعهدات بیمه گر.</a:t>
            </a:r>
            <a:endParaRPr lang="en-US" sz="3200" b="1" dirty="0">
              <a:cs typeface="B Titr" pitchFamily="2" charset="-78"/>
            </a:endParaRPr>
          </a:p>
          <a:p>
            <a:pPr algn="justLow" rtl="1" eaLnBrk="0" hangingPunct="0">
              <a:buFontTx/>
              <a:buChar char="•"/>
            </a:pPr>
            <a:r>
              <a:rPr lang="ar-SA" sz="3200" b="1" dirty="0">
                <a:cs typeface="B Titr" pitchFamily="2" charset="-78"/>
              </a:rPr>
              <a:t> محاسبه خسارت.</a:t>
            </a:r>
            <a:endParaRPr lang="en-US" sz="3200" b="1" dirty="0">
              <a:cs typeface="B Titr" pitchFamily="2" charset="-78"/>
            </a:endParaRPr>
          </a:p>
          <a:p>
            <a:pPr algn="justLow" rtl="1" eaLnBrk="0" hangingPunct="0">
              <a:buFontTx/>
              <a:buChar char="•"/>
            </a:pPr>
            <a:r>
              <a:rPr lang="ar-SA" sz="3200" b="1" dirty="0">
                <a:cs typeface="B Titr" pitchFamily="2" charset="-78"/>
              </a:rPr>
              <a:t> صدور حواله خسارت .</a:t>
            </a: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2"/>
          <p:cNvSpPr txBox="1">
            <a:spLocks noChangeArrowheads="1"/>
          </p:cNvSpPr>
          <p:nvPr/>
        </p:nvSpPr>
        <p:spPr bwMode="auto">
          <a:xfrm>
            <a:off x="0" y="1"/>
            <a:ext cx="12192000" cy="5952399"/>
          </a:xfrm>
          <a:prstGeom prst="rect">
            <a:avLst/>
          </a:prstGeom>
          <a:noFill/>
          <a:ln w="9525">
            <a:noFill/>
            <a:miter lim="800000"/>
            <a:headEnd/>
            <a:tailEnd/>
          </a:ln>
        </p:spPr>
        <p:txBody>
          <a:bodyPr>
            <a:spAutoFit/>
          </a:bodyPr>
          <a:lstStyle/>
          <a:p>
            <a:pPr algn="just" rtl="1">
              <a:lnSpc>
                <a:spcPct val="170000"/>
              </a:lnSpc>
            </a:pPr>
            <a:r>
              <a:rPr lang="ar-SA" sz="2800" b="1" dirty="0">
                <a:solidFill>
                  <a:srgbClr val="7030A0"/>
                </a:solidFill>
                <a:latin typeface="Times New Roman" pitchFamily="18" charset="0"/>
                <a:cs typeface="B Titr" pitchFamily="2" charset="-78"/>
              </a:rPr>
              <a:t>غرامت هاي پرداختي به حادثه ديدگان از طريق نظام بيمه اي عبارتند از: </a:t>
            </a:r>
          </a:p>
          <a:p>
            <a:pPr algn="just" rtl="1">
              <a:lnSpc>
                <a:spcPct val="170000"/>
              </a:lnSpc>
            </a:pPr>
            <a:r>
              <a:rPr lang="fa-IR" sz="2800" b="1" u="sng" dirty="0">
                <a:latin typeface="Times New Roman" pitchFamily="18" charset="0"/>
                <a:cs typeface="B Titr" pitchFamily="2" charset="-78"/>
              </a:rPr>
              <a:t>1- </a:t>
            </a:r>
            <a:r>
              <a:rPr lang="ar-SA" sz="2800" b="1" u="sng" dirty="0">
                <a:latin typeface="Times New Roman" pitchFamily="18" charset="0"/>
                <a:cs typeface="B Titr" pitchFamily="2" charset="-78"/>
              </a:rPr>
              <a:t>غرامت درمان </a:t>
            </a:r>
            <a:r>
              <a:rPr lang="ar-SA" sz="2800" b="1" dirty="0">
                <a:latin typeface="Times New Roman" pitchFamily="18" charset="0"/>
                <a:cs typeface="B Titr" pitchFamily="2" charset="-78"/>
              </a:rPr>
              <a:t>كه مجموع ه</a:t>
            </a:r>
            <a:r>
              <a:rPr lang="fa-IR" sz="2800" b="1" dirty="0">
                <a:latin typeface="Times New Roman" pitchFamily="18" charset="0"/>
                <a:cs typeface="B Titr" pitchFamily="2" charset="-78"/>
              </a:rPr>
              <a:t>ز</a:t>
            </a:r>
            <a:r>
              <a:rPr lang="ar-SA" sz="2800" b="1" dirty="0">
                <a:latin typeface="Times New Roman" pitchFamily="18" charset="0"/>
                <a:cs typeface="B Titr" pitchFamily="2" charset="-78"/>
              </a:rPr>
              <a:t>ينه هايي است كه براي بهبود و درمان پرداخت  مي شود مانند هزينه خدمات درماني هزينه هاي سفر بيمار و همراه و جلسات پزشكي و ...</a:t>
            </a:r>
          </a:p>
          <a:p>
            <a:pPr algn="just" rtl="1">
              <a:lnSpc>
                <a:spcPct val="170000"/>
              </a:lnSpc>
            </a:pPr>
            <a:r>
              <a:rPr lang="fa-IR" sz="2800" b="1" u="sng" dirty="0">
                <a:latin typeface="Times New Roman" pitchFamily="18" charset="0"/>
                <a:cs typeface="B Titr" pitchFamily="2" charset="-78"/>
              </a:rPr>
              <a:t>2- </a:t>
            </a:r>
            <a:r>
              <a:rPr lang="ar-SA" sz="2800" b="1" u="sng" dirty="0">
                <a:latin typeface="Times New Roman" pitchFamily="18" charset="0"/>
                <a:cs typeface="B Titr" pitchFamily="2" charset="-78"/>
              </a:rPr>
              <a:t>بخش كوتاه مدت </a:t>
            </a:r>
            <a:r>
              <a:rPr lang="ar-SA" sz="2800" b="1" dirty="0">
                <a:latin typeface="Times New Roman" pitchFamily="18" charset="0"/>
                <a:cs typeface="B Titr" pitchFamily="2" charset="-78"/>
              </a:rPr>
              <a:t>كه بر مبناي ميزان و عمق و شدت معلوليت در مقطع زماني محدودي پرداخت مي شود </a:t>
            </a:r>
            <a:r>
              <a:rPr lang="fa-IR" sz="2800" b="1" dirty="0">
                <a:latin typeface="Times New Roman" pitchFamily="18" charset="0"/>
                <a:cs typeface="B Titr" pitchFamily="2" charset="-78"/>
              </a:rPr>
              <a:t>( غرامت دستمزد ) </a:t>
            </a:r>
            <a:r>
              <a:rPr lang="ar-SA" sz="2800" b="1" dirty="0">
                <a:latin typeface="Times New Roman" pitchFamily="18" charset="0"/>
                <a:cs typeface="B Titr" pitchFamily="2" charset="-78"/>
              </a:rPr>
              <a:t>. </a:t>
            </a:r>
            <a:endParaRPr lang="fa-IR" sz="2800" b="1" dirty="0">
              <a:latin typeface="Times New Roman" pitchFamily="18" charset="0"/>
              <a:cs typeface="B Titr" pitchFamily="2" charset="-78"/>
            </a:endParaRPr>
          </a:p>
          <a:p>
            <a:pPr algn="just" rtl="1">
              <a:lnSpc>
                <a:spcPct val="170000"/>
              </a:lnSpc>
            </a:pPr>
            <a:r>
              <a:rPr lang="fa-IR" sz="2800" b="1" u="sng" dirty="0">
                <a:latin typeface="Times New Roman" pitchFamily="18" charset="0"/>
                <a:cs typeface="B Titr" pitchFamily="2" charset="-78"/>
              </a:rPr>
              <a:t>3- </a:t>
            </a:r>
            <a:r>
              <a:rPr lang="ar-SA" sz="2800" b="1" u="sng" dirty="0">
                <a:latin typeface="Times New Roman" pitchFamily="18" charset="0"/>
                <a:cs typeface="B Titr" pitchFamily="2" charset="-78"/>
              </a:rPr>
              <a:t>بخش بلند مدت </a:t>
            </a:r>
            <a:r>
              <a:rPr lang="ar-SA" sz="2800" b="1" dirty="0">
                <a:latin typeface="Times New Roman" pitchFamily="18" charset="0"/>
                <a:cs typeface="B Titr" pitchFamily="2" charset="-78"/>
              </a:rPr>
              <a:t>كه ماهيت استمراري دارد نظير مستمري ازكارافتادگي كلي يا جزئي و مستمري بازماندگان .</a:t>
            </a:r>
          </a:p>
          <a:p>
            <a:pPr algn="just" rtl="1">
              <a:lnSpc>
                <a:spcPct val="170000"/>
              </a:lnSpc>
            </a:pPr>
            <a:r>
              <a:rPr lang="fa-IR" sz="2800" b="1" dirty="0">
                <a:latin typeface="Times New Roman" pitchFamily="18" charset="0"/>
                <a:cs typeface="B Titr" pitchFamily="2" charset="-78"/>
              </a:rPr>
              <a:t>4- </a:t>
            </a:r>
            <a:r>
              <a:rPr lang="ar-SA" sz="2800" b="1" dirty="0">
                <a:latin typeface="Times New Roman" pitchFamily="18" charset="0"/>
                <a:cs typeface="B Titr" pitchFamily="2" charset="-78"/>
              </a:rPr>
              <a:t>هزينه هاي اداري و متفرقه</a:t>
            </a: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1"/>
          <p:cNvSpPr>
            <a:spLocks noChangeArrowheads="1"/>
          </p:cNvSpPr>
          <p:nvPr/>
        </p:nvSpPr>
        <p:spPr bwMode="auto">
          <a:xfrm>
            <a:off x="0" y="1"/>
            <a:ext cx="12192000" cy="6001643"/>
          </a:xfrm>
          <a:prstGeom prst="rect">
            <a:avLst/>
          </a:prstGeom>
          <a:noFill/>
          <a:ln w="9525">
            <a:noFill/>
            <a:miter lim="800000"/>
            <a:headEnd/>
            <a:tailEnd/>
          </a:ln>
        </p:spPr>
        <p:txBody>
          <a:bodyPr>
            <a:spAutoFit/>
          </a:bodyPr>
          <a:lstStyle/>
          <a:p>
            <a:pPr algn="just" rtl="1" eaLnBrk="0" hangingPunct="0">
              <a:lnSpc>
                <a:spcPct val="150000"/>
              </a:lnSpc>
            </a:pPr>
            <a:r>
              <a:rPr lang="ar-SA" sz="3200" b="1" dirty="0">
                <a:cs typeface="B Titr" pitchFamily="2" charset="-78"/>
              </a:rPr>
              <a:t>ماده </a:t>
            </a:r>
            <a:r>
              <a:rPr lang="fa-IR" sz="3200" b="1" dirty="0">
                <a:cs typeface="B Titr" pitchFamily="2" charset="-78"/>
              </a:rPr>
              <a:t>۲</a:t>
            </a:r>
            <a:r>
              <a:rPr lang="ar-SA" sz="3200" b="1" dirty="0">
                <a:cs typeface="B Titr" pitchFamily="2" charset="-78"/>
              </a:rPr>
              <a:t>  قانون تامین اجتماعی </a:t>
            </a:r>
            <a:r>
              <a:rPr lang="fa-IR" sz="3200" b="1" dirty="0">
                <a:cs typeface="B Titr" pitchFamily="2" charset="-78"/>
              </a:rPr>
              <a:t> :</a:t>
            </a:r>
            <a:endParaRPr lang="en-US" sz="3200" dirty="0">
              <a:cs typeface="B Titr" pitchFamily="2" charset="-78"/>
            </a:endParaRPr>
          </a:p>
          <a:p>
            <a:pPr algn="just" rtl="1" eaLnBrk="0" hangingPunct="0">
              <a:lnSpc>
                <a:spcPct val="150000"/>
              </a:lnSpc>
              <a:buFontTx/>
              <a:buChar char="•"/>
            </a:pPr>
            <a:r>
              <a:rPr lang="ar-SA" sz="3200" b="1" u="sng" dirty="0">
                <a:solidFill>
                  <a:srgbClr val="FF0000"/>
                </a:solidFill>
                <a:latin typeface="Calibri" pitchFamily="34" charset="0"/>
                <a:cs typeface="B Titr" pitchFamily="2" charset="-78"/>
              </a:rPr>
              <a:t>حادثه</a:t>
            </a:r>
            <a:r>
              <a:rPr lang="ar-SA" sz="3200" b="1" dirty="0">
                <a:latin typeface="Calibri" pitchFamily="34" charset="0"/>
                <a:cs typeface="B Titr" pitchFamily="2" charset="-78"/>
              </a:rPr>
              <a:t> از لحاظ این قانون اتفاقی است پیش‌بینی نشده که تحت تاثیر عامل یا عوامل خارجی در اثر عمل یا اتفاق ناگهانی رخ می‌دهد و موجب صدماتی بر جسم یا روان بیمه‌ شده می‌گردد</a:t>
            </a:r>
            <a:r>
              <a:rPr lang="en-US" sz="3200" b="1" dirty="0">
                <a:latin typeface="Calibri" pitchFamily="34" charset="0"/>
                <a:cs typeface="B Titr" pitchFamily="2" charset="-78"/>
              </a:rPr>
              <a:t>.</a:t>
            </a:r>
            <a:endParaRPr lang="fa-IR" sz="3200" b="1" dirty="0">
              <a:latin typeface="Calibri" pitchFamily="34" charset="0"/>
              <a:cs typeface="B Titr" pitchFamily="2" charset="-78"/>
            </a:endParaRPr>
          </a:p>
          <a:p>
            <a:pPr algn="just" rtl="1" eaLnBrk="0" hangingPunct="0">
              <a:lnSpc>
                <a:spcPct val="150000"/>
              </a:lnSpc>
            </a:pPr>
            <a:endParaRPr lang="en-US" sz="3200" b="1" dirty="0">
              <a:latin typeface="Calibri" pitchFamily="34" charset="0"/>
              <a:cs typeface="B Titr" pitchFamily="2" charset="-78"/>
            </a:endParaRPr>
          </a:p>
          <a:p>
            <a:pPr algn="just" rtl="1" eaLnBrk="0" hangingPunct="0">
              <a:lnSpc>
                <a:spcPct val="150000"/>
              </a:lnSpc>
              <a:buFontTx/>
              <a:buChar char="•"/>
            </a:pPr>
            <a:r>
              <a:rPr lang="ar-SA" sz="3200" b="1" u="sng" dirty="0">
                <a:solidFill>
                  <a:srgbClr val="FF0000"/>
                </a:solidFill>
                <a:latin typeface="Calibri" pitchFamily="34" charset="0"/>
                <a:cs typeface="B Titr" pitchFamily="2" charset="-78"/>
              </a:rPr>
              <a:t>غرامت دستمزد </a:t>
            </a:r>
            <a:r>
              <a:rPr lang="ar-SA" sz="3200" b="1" dirty="0">
                <a:latin typeface="Calibri" pitchFamily="34" charset="0"/>
                <a:cs typeface="B Titr" pitchFamily="2" charset="-78"/>
              </a:rPr>
              <a:t>به وجوهی اطلاق می‌شود که در ایام بارداری ، بیماری و عدم توانایی موقت اشتغال به کار و عدم دریافت مزد یا حقوق به حکم این قانون به جای مزد یا حقوق به بیمه شده پرداخت می‌شود</a:t>
            </a:r>
            <a:r>
              <a:rPr lang="en-US" sz="3200" b="1" dirty="0">
                <a:latin typeface="Calibri" pitchFamily="34" charset="0"/>
                <a:cs typeface="B Titr" pitchFamily="2" charset="-78"/>
              </a:rPr>
              <a:t>.</a:t>
            </a:r>
            <a:endParaRPr lang="en-US" sz="3200" b="1" dirty="0">
              <a:cs typeface="B Titr" pitchFamily="2" charset="-78"/>
            </a:endParaRPr>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1"/>
          <p:cNvSpPr>
            <a:spLocks noChangeArrowheads="1"/>
          </p:cNvSpPr>
          <p:nvPr/>
        </p:nvSpPr>
        <p:spPr bwMode="auto">
          <a:xfrm>
            <a:off x="0" y="1"/>
            <a:ext cx="12192000" cy="5940088"/>
          </a:xfrm>
          <a:prstGeom prst="rect">
            <a:avLst/>
          </a:prstGeom>
          <a:noFill/>
          <a:ln w="9525">
            <a:noFill/>
            <a:miter lim="800000"/>
            <a:headEnd/>
            <a:tailEnd/>
          </a:ln>
        </p:spPr>
        <p:txBody>
          <a:bodyPr>
            <a:spAutoFit/>
          </a:bodyPr>
          <a:lstStyle/>
          <a:p>
            <a:pPr algn="just" rtl="1">
              <a:lnSpc>
                <a:spcPct val="150000"/>
              </a:lnSpc>
            </a:pPr>
            <a:r>
              <a:rPr lang="ar-SA" sz="3200" b="1" dirty="0">
                <a:cs typeface="B Titr" pitchFamily="2" charset="-78"/>
              </a:rPr>
              <a:t>ماده </a:t>
            </a:r>
            <a:r>
              <a:rPr lang="fa-IR" sz="3200" b="1" dirty="0">
                <a:cs typeface="B Titr" pitchFamily="2" charset="-78"/>
              </a:rPr>
              <a:t>۲</a:t>
            </a:r>
            <a:r>
              <a:rPr lang="ar-SA" sz="3200" b="1" dirty="0">
                <a:cs typeface="B Titr" pitchFamily="2" charset="-78"/>
              </a:rPr>
              <a:t>  قانون تامین اجتماعی </a:t>
            </a:r>
            <a:r>
              <a:rPr lang="fa-IR" sz="3200" b="1" dirty="0">
                <a:cs typeface="B Titr" pitchFamily="2" charset="-78"/>
              </a:rPr>
              <a:t>:</a:t>
            </a:r>
            <a:endParaRPr lang="en-US" sz="3200" b="1" dirty="0">
              <a:latin typeface="Calibri" pitchFamily="34" charset="0"/>
              <a:cs typeface="B Titr" pitchFamily="2" charset="-78"/>
            </a:endParaRPr>
          </a:p>
          <a:p>
            <a:pPr algn="just" rtl="1" eaLnBrk="0" hangingPunct="0">
              <a:lnSpc>
                <a:spcPct val="150000"/>
              </a:lnSpc>
              <a:buFontTx/>
              <a:buChar char="•"/>
            </a:pPr>
            <a:r>
              <a:rPr lang="ar-SA" sz="3200" b="1" u="sng" dirty="0">
                <a:solidFill>
                  <a:srgbClr val="FF0000"/>
                </a:solidFill>
                <a:latin typeface="Calibri" pitchFamily="34" charset="0"/>
                <a:cs typeface="B Titr" pitchFamily="2" charset="-78"/>
              </a:rPr>
              <a:t>از کارافتادگی کلی </a:t>
            </a:r>
            <a:r>
              <a:rPr lang="ar-SA" sz="3200" b="1" dirty="0">
                <a:latin typeface="Calibri" pitchFamily="34" charset="0"/>
                <a:cs typeface="B Titr" pitchFamily="2" charset="-78"/>
              </a:rPr>
              <a:t>عبارتست از کاهش قدرت کار بیمه شده‌به نحوی که نتواند با اشتغال به کار سابق یا کار دیگری بیش از یک سوم از درآمد قبلی خود را به دست آورد</a:t>
            </a:r>
            <a:r>
              <a:rPr lang="en-US" sz="3200" b="1" dirty="0">
                <a:latin typeface="Calibri" pitchFamily="34" charset="0"/>
                <a:cs typeface="B Titr" pitchFamily="2" charset="-78"/>
              </a:rPr>
              <a:t>.</a:t>
            </a:r>
          </a:p>
          <a:p>
            <a:pPr algn="just" rtl="1" eaLnBrk="0" hangingPunct="0">
              <a:lnSpc>
                <a:spcPct val="150000"/>
              </a:lnSpc>
              <a:buFontTx/>
              <a:buChar char="•"/>
            </a:pPr>
            <a:r>
              <a:rPr lang="ar-SA" sz="3200" b="1" u="sng" dirty="0">
                <a:solidFill>
                  <a:srgbClr val="FF0000"/>
                </a:solidFill>
                <a:latin typeface="Calibri" pitchFamily="34" charset="0"/>
                <a:cs typeface="B Titr" pitchFamily="2" charset="-78"/>
              </a:rPr>
              <a:t>از کارافتادگی جزئی </a:t>
            </a:r>
            <a:r>
              <a:rPr lang="ar-SA" sz="3200" b="1" dirty="0">
                <a:latin typeface="Calibri" pitchFamily="34" charset="0"/>
                <a:cs typeface="B Titr" pitchFamily="2" charset="-78"/>
              </a:rPr>
              <a:t>عبارتست از کاهش قدرت کار بیمه‌ شده به نحوی که با اشتغال به کار سابق یا کار دیگر فقط قسمتی از درآمد خود را به دست آورد</a:t>
            </a:r>
            <a:r>
              <a:rPr lang="en-US" sz="3200" b="1" dirty="0">
                <a:latin typeface="Calibri" pitchFamily="34" charset="0"/>
                <a:cs typeface="B Titr" pitchFamily="2" charset="-78"/>
              </a:rPr>
              <a:t>.</a:t>
            </a:r>
          </a:p>
          <a:p>
            <a:pPr algn="just" rtl="1" eaLnBrk="0" hangingPunct="0">
              <a:lnSpc>
                <a:spcPct val="150000"/>
              </a:lnSpc>
              <a:buFontTx/>
              <a:buChar char="•"/>
            </a:pPr>
            <a:r>
              <a:rPr lang="ar-SA" sz="3200" b="1" u="sng" dirty="0">
                <a:solidFill>
                  <a:srgbClr val="FF0000"/>
                </a:solidFill>
                <a:latin typeface="Calibri" pitchFamily="34" charset="0"/>
                <a:cs typeface="B Titr" pitchFamily="2" charset="-78"/>
              </a:rPr>
              <a:t>غرامت مقطوع نقص عضو </a:t>
            </a:r>
            <a:r>
              <a:rPr lang="ar-SA" sz="3200" b="1" dirty="0">
                <a:latin typeface="Calibri" pitchFamily="34" charset="0"/>
                <a:cs typeface="B Titr" pitchFamily="2" charset="-78"/>
              </a:rPr>
              <a:t>مبلغی است که به طور یک جا برای جبران نقص عضو یا جبران تقلیل درآمد بیمه‌ شده به شخص او داده می‌شود</a:t>
            </a:r>
            <a:r>
              <a:rPr lang="en-US" sz="3200" dirty="0">
                <a:latin typeface="Calibri" pitchFamily="34" charset="0"/>
                <a:cs typeface="B Titr" pitchFamily="2" charset="-78"/>
              </a:rPr>
              <a:t>.</a:t>
            </a:r>
            <a:endParaRPr lang="en-US" sz="3200" dirty="0">
              <a:cs typeface="B Titr" pitchFamily="2" charset="-78"/>
            </a:endParaRP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1"/>
          <p:cNvSpPr>
            <a:spLocks noChangeArrowheads="1"/>
          </p:cNvSpPr>
          <p:nvPr/>
        </p:nvSpPr>
        <p:spPr bwMode="auto">
          <a:xfrm>
            <a:off x="0" y="1"/>
            <a:ext cx="12192000" cy="4955203"/>
          </a:xfrm>
          <a:prstGeom prst="rect">
            <a:avLst/>
          </a:prstGeom>
          <a:noFill/>
          <a:ln w="9525">
            <a:noFill/>
            <a:miter lim="800000"/>
            <a:headEnd/>
            <a:tailEnd/>
          </a:ln>
        </p:spPr>
        <p:txBody>
          <a:bodyPr>
            <a:spAutoFit/>
          </a:bodyPr>
          <a:lstStyle/>
          <a:p>
            <a:pPr algn="justLow" rtl="1">
              <a:lnSpc>
                <a:spcPct val="150000"/>
              </a:lnSpc>
            </a:pPr>
            <a:r>
              <a:rPr lang="fa-IR" sz="4000" b="1" u="sng" dirty="0">
                <a:solidFill>
                  <a:srgbClr val="7030A0"/>
                </a:solidFill>
                <a:latin typeface="Calibri" pitchFamily="34" charset="0"/>
                <a:cs typeface="B Titr" pitchFamily="2" charset="-78"/>
              </a:rPr>
              <a:t>ماده 31 قانون کار :</a:t>
            </a:r>
            <a:r>
              <a:rPr lang="en-US" sz="4000" b="1" u="sng" dirty="0">
                <a:solidFill>
                  <a:srgbClr val="7030A0"/>
                </a:solidFill>
                <a:latin typeface="Calibri" pitchFamily="34" charset="0"/>
                <a:cs typeface="B Titr" pitchFamily="2" charset="-78"/>
              </a:rPr>
              <a:t> </a:t>
            </a:r>
            <a:endParaRPr lang="fa-IR" sz="4000" b="1" u="sng" dirty="0">
              <a:solidFill>
                <a:srgbClr val="7030A0"/>
              </a:solidFill>
              <a:latin typeface="Calibri" pitchFamily="34" charset="0"/>
              <a:cs typeface="B Titr" pitchFamily="2" charset="-78"/>
            </a:endParaRPr>
          </a:p>
          <a:p>
            <a:pPr algn="justLow" rtl="1">
              <a:lnSpc>
                <a:spcPct val="200000"/>
              </a:lnSpc>
            </a:pPr>
            <a:r>
              <a:rPr lang="fa-IR" sz="3200" b="1" dirty="0">
                <a:latin typeface="Tahoma" pitchFamily="34" charset="0"/>
                <a:cs typeface="B Titr" pitchFamily="2" charset="-78"/>
              </a:rPr>
              <a:t>چنانچه خاتمه قرارداد کار به لحاظ از </a:t>
            </a:r>
            <a:r>
              <a:rPr lang="fa-IR" sz="3200" b="1" u="sng" dirty="0">
                <a:solidFill>
                  <a:srgbClr val="FF0000"/>
                </a:solidFill>
                <a:latin typeface="Tahoma" pitchFamily="34" charset="0"/>
                <a:cs typeface="B Titr" pitchFamily="2" charset="-78"/>
              </a:rPr>
              <a:t>کارافتادگی کلی </a:t>
            </a:r>
            <a:r>
              <a:rPr lang="fa-IR" sz="3200" b="1" dirty="0">
                <a:latin typeface="Tahoma" pitchFamily="34" charset="0"/>
                <a:cs typeface="B Titr" pitchFamily="2" charset="-78"/>
              </a:rPr>
              <a:t>و یا بازنشستگی کارگر باشد ، کارفرما باید بر اساس آخرین مزد کارگر به نسبت هر سال سابقه خدمت حقوقی به میزان 30 روز مزد به وی پرداخت نماید</a:t>
            </a:r>
            <a:r>
              <a:rPr lang="en-US" sz="3200" b="1" dirty="0">
                <a:latin typeface="Tahoma" pitchFamily="34" charset="0"/>
                <a:cs typeface="B Titr" pitchFamily="2" charset="-78"/>
              </a:rPr>
              <a:t> .</a:t>
            </a:r>
            <a:r>
              <a:rPr lang="ar-SA" sz="3200" b="1" dirty="0">
                <a:latin typeface="Calibri" pitchFamily="34" charset="0"/>
                <a:cs typeface="B Titr" pitchFamily="2" charset="-78"/>
              </a:rPr>
              <a:t>این وجه علاوه بر مستمری از کارافتادگی و یا بازنشستگی کارگر است که توسط سازمان تامین اجتماعی پرداخت می شود</a:t>
            </a:r>
            <a:r>
              <a:rPr lang="en-US" sz="3200" b="1" dirty="0">
                <a:latin typeface="Calibri" pitchFamily="34" charset="0"/>
                <a:cs typeface="B Titr" pitchFamily="2" charset="-78"/>
              </a:rPr>
              <a:t> </a:t>
            </a:r>
            <a:r>
              <a:rPr lang="en-US" sz="3200" b="1" dirty="0">
                <a:latin typeface="Tahoma" pitchFamily="34" charset="0"/>
                <a:cs typeface="B Titr" pitchFamily="2" charset="-78"/>
              </a:rPr>
              <a:t>.</a:t>
            </a:r>
            <a:endParaRPr lang="en-US" sz="3200" b="1" dirty="0">
              <a:cs typeface="B Titr" pitchFamily="2" charset="-78"/>
            </a:endParaRP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1"/>
          <p:cNvSpPr>
            <a:spLocks noChangeArrowheads="1"/>
          </p:cNvSpPr>
          <p:nvPr/>
        </p:nvSpPr>
        <p:spPr bwMode="auto">
          <a:xfrm>
            <a:off x="0" y="1"/>
            <a:ext cx="12192000" cy="5447645"/>
          </a:xfrm>
          <a:prstGeom prst="rect">
            <a:avLst/>
          </a:prstGeom>
          <a:noFill/>
          <a:ln w="9525">
            <a:noFill/>
            <a:miter lim="800000"/>
            <a:headEnd/>
            <a:tailEnd/>
          </a:ln>
        </p:spPr>
        <p:txBody>
          <a:bodyPr>
            <a:spAutoFit/>
          </a:bodyPr>
          <a:lstStyle/>
          <a:p>
            <a:pPr algn="justLow" rtl="1">
              <a:lnSpc>
                <a:spcPct val="150000"/>
              </a:lnSpc>
            </a:pPr>
            <a:r>
              <a:rPr lang="fa-IR" sz="4000" b="1" u="sng" dirty="0" smtClean="0">
                <a:solidFill>
                  <a:srgbClr val="7030A0"/>
                </a:solidFill>
                <a:latin typeface="Calibri" pitchFamily="34" charset="0"/>
                <a:cs typeface="B Titr" pitchFamily="2" charset="-78"/>
              </a:rPr>
              <a:t>ماده </a:t>
            </a:r>
            <a:r>
              <a:rPr lang="fa-IR" sz="4000" b="1" u="sng" dirty="0">
                <a:solidFill>
                  <a:srgbClr val="7030A0"/>
                </a:solidFill>
                <a:latin typeface="Calibri" pitchFamily="34" charset="0"/>
                <a:cs typeface="B Titr" pitchFamily="2" charset="-78"/>
              </a:rPr>
              <a:t>32 قانون کار : </a:t>
            </a:r>
          </a:p>
          <a:p>
            <a:pPr algn="justLow" rtl="1" eaLnBrk="0" hangingPunct="0">
              <a:lnSpc>
                <a:spcPct val="200000"/>
              </a:lnSpc>
            </a:pPr>
            <a:r>
              <a:rPr lang="fa-IR" sz="3600" b="1" dirty="0">
                <a:latin typeface="Tahoma" pitchFamily="34" charset="0"/>
                <a:cs typeface="B Titr" pitchFamily="2" charset="-78"/>
              </a:rPr>
              <a:t>اگر خاتمه قرارداد کار در نتیجه ، </a:t>
            </a:r>
            <a:r>
              <a:rPr lang="fa-IR" sz="3600" b="1" u="sng" dirty="0">
                <a:solidFill>
                  <a:srgbClr val="FF0000"/>
                </a:solidFill>
                <a:latin typeface="Tahoma" pitchFamily="34" charset="0"/>
                <a:cs typeface="B Titr" pitchFamily="2" charset="-78"/>
              </a:rPr>
              <a:t>کاهش توانایی های جسمی و فکری ناشی از کار کارگر باشد</a:t>
            </a:r>
            <a:r>
              <a:rPr lang="fa-IR" sz="3600" b="1" dirty="0">
                <a:latin typeface="Tahoma" pitchFamily="34" charset="0"/>
                <a:cs typeface="B Titr" pitchFamily="2" charset="-78"/>
              </a:rPr>
              <a:t> (بنا به تشخیص کمیسیون پزشکی سازمان بهداشت و درمان ) کارفرما مکلف است به نسبت هر سال سابقه خدمت ، معادل دو ماه آخرین حقوق به وی پرداخت نماید</a:t>
            </a:r>
            <a:r>
              <a:rPr lang="en-US" sz="3600" b="1" dirty="0">
                <a:latin typeface="Tahoma" pitchFamily="34" charset="0"/>
                <a:cs typeface="B Titr" pitchFamily="2" charset="-78"/>
              </a:rPr>
              <a:t> .</a:t>
            </a:r>
            <a:endParaRPr lang="en-US" sz="3600" b="1" dirty="0">
              <a:cs typeface="B Titr" pitchFamily="2" charset="-78"/>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200"/>
            <a:ext cx="12192000" cy="6019800"/>
          </a:xfrm>
          <a:prstGeom prst="rect">
            <a:avLst/>
          </a:prstGeom>
        </p:spPr>
        <p:txBody>
          <a:bodyPr vert="horz" lIns="91440" tIns="45720" rIns="91440" bIns="45720" rtlCol="0">
            <a:noAutofit/>
          </a:bodyPr>
          <a:lstStyle/>
          <a:p>
            <a:pPr marL="0" marR="0" lvl="0" indent="0" algn="justLow" defTabSz="914400" rtl="1" eaLnBrk="1" fontAlgn="auto" latinLnBrk="0" hangingPunct="1">
              <a:lnSpc>
                <a:spcPct val="200000"/>
              </a:lnSpc>
              <a:spcBef>
                <a:spcPct val="20000"/>
              </a:spcBef>
              <a:spcAft>
                <a:spcPts val="0"/>
              </a:spcAft>
              <a:buClrTx/>
              <a:buSzTx/>
              <a:buFontTx/>
              <a:buChar char="-"/>
              <a:tabLst/>
              <a:defRPr/>
            </a:pPr>
            <a:r>
              <a:rPr lang="ar-SA" sz="2800" b="1" dirty="0" smtClean="0">
                <a:solidFill>
                  <a:srgbClr val="002060"/>
                </a:solidFill>
                <a:latin typeface="+mj-lt"/>
                <a:ea typeface="+mj-ea"/>
                <a:cs typeface="B Titr" pitchFamily="2" charset="-78"/>
              </a:rPr>
              <a:t>در </a:t>
            </a:r>
            <a:r>
              <a:rPr lang="ar-SA" sz="2800" b="1" dirty="0">
                <a:solidFill>
                  <a:srgbClr val="002060"/>
                </a:solidFill>
                <a:latin typeface="+mj-lt"/>
                <a:ea typeface="+mj-ea"/>
                <a:cs typeface="B Titr" pitchFamily="2" charset="-78"/>
              </a:rPr>
              <a:t>ايران </a:t>
            </a:r>
            <a:r>
              <a:rPr lang="fa-IR" sz="2800" b="1" dirty="0" smtClean="0">
                <a:solidFill>
                  <a:srgbClr val="002060"/>
                </a:solidFill>
                <a:latin typeface="+mj-lt"/>
                <a:ea typeface="+mj-ea"/>
                <a:cs typeface="B Titr" pitchFamily="2" charset="-78"/>
              </a:rPr>
              <a:t>در 6 ماهه اول سال 98 تعداد 989 حادثه شغلی منجربفوت رخ داده است . </a:t>
            </a:r>
          </a:p>
          <a:p>
            <a:pPr marL="0" marR="0" lvl="0" indent="0" algn="justLow" defTabSz="914400" rtl="1" eaLnBrk="1" fontAlgn="auto" latinLnBrk="0" hangingPunct="1">
              <a:lnSpc>
                <a:spcPct val="200000"/>
              </a:lnSpc>
              <a:spcBef>
                <a:spcPct val="20000"/>
              </a:spcBef>
              <a:spcAft>
                <a:spcPts val="0"/>
              </a:spcAft>
              <a:buClrTx/>
              <a:buSzTx/>
              <a:buFontTx/>
              <a:buChar char="-"/>
              <a:tabLst/>
              <a:defRPr/>
            </a:pPr>
            <a:r>
              <a:rPr lang="fa-IR" sz="2800" b="1" dirty="0">
                <a:solidFill>
                  <a:srgbClr val="002060"/>
                </a:solidFill>
                <a:latin typeface="+mj-lt"/>
                <a:ea typeface="+mj-ea"/>
                <a:cs typeface="B Titr" pitchFamily="2" charset="-78"/>
              </a:rPr>
              <a:t> </a:t>
            </a:r>
            <a:r>
              <a:rPr lang="ar-SA" sz="2800" b="1" dirty="0">
                <a:solidFill>
                  <a:srgbClr val="002060"/>
                </a:solidFill>
                <a:latin typeface="+mj-lt"/>
                <a:ea typeface="+mj-ea"/>
                <a:cs typeface="B Titr" pitchFamily="2" charset="-78"/>
              </a:rPr>
              <a:t>از اين تعداد</a:t>
            </a:r>
            <a:r>
              <a:rPr lang="fa-IR" sz="2800" b="1" dirty="0">
                <a:solidFill>
                  <a:srgbClr val="002060"/>
                </a:solidFill>
                <a:latin typeface="+mj-lt"/>
                <a:ea typeface="+mj-ea"/>
                <a:cs typeface="B Titr" pitchFamily="2" charset="-78"/>
              </a:rPr>
              <a:t> </a:t>
            </a:r>
            <a:r>
              <a:rPr lang="fa-IR" sz="2800" b="1" dirty="0" smtClean="0">
                <a:solidFill>
                  <a:srgbClr val="002060"/>
                </a:solidFill>
                <a:latin typeface="+mj-lt"/>
                <a:ea typeface="+mj-ea"/>
                <a:cs typeface="B Titr" pitchFamily="2" charset="-78"/>
              </a:rPr>
              <a:t>، 8 نفر زن و 980 نفر مرد هستند .</a:t>
            </a:r>
            <a:endParaRPr lang="fa-IR" sz="2800" b="1" dirty="0">
              <a:solidFill>
                <a:srgbClr val="002060"/>
              </a:solidFill>
              <a:latin typeface="+mj-lt"/>
              <a:ea typeface="+mj-ea"/>
              <a:cs typeface="B Titr" pitchFamily="2" charset="-78"/>
            </a:endParaRPr>
          </a:p>
          <a:p>
            <a:pPr marL="0" marR="0" lvl="0" indent="0" algn="justLow" defTabSz="914400" rtl="1" eaLnBrk="1" fontAlgn="auto" latinLnBrk="0" hangingPunct="1">
              <a:lnSpc>
                <a:spcPct val="200000"/>
              </a:lnSpc>
              <a:spcBef>
                <a:spcPct val="20000"/>
              </a:spcBef>
              <a:spcAft>
                <a:spcPts val="0"/>
              </a:spcAft>
              <a:buClrTx/>
              <a:buSzTx/>
              <a:buFontTx/>
              <a:buChar char="-"/>
              <a:tabLst/>
              <a:defRPr/>
            </a:pPr>
            <a:r>
              <a:rPr lang="ar-SA" sz="2800" b="1" dirty="0">
                <a:solidFill>
                  <a:srgbClr val="002060"/>
                </a:solidFill>
                <a:latin typeface="+mj-lt"/>
                <a:ea typeface="+mj-ea"/>
                <a:cs typeface="B Titr" pitchFamily="2" charset="-78"/>
              </a:rPr>
              <a:t> </a:t>
            </a:r>
            <a:r>
              <a:rPr lang="fa-IR" sz="2800" b="1" dirty="0" smtClean="0">
                <a:solidFill>
                  <a:srgbClr val="002060"/>
                </a:solidFill>
                <a:latin typeface="+mj-lt"/>
                <a:ea typeface="+mj-ea"/>
                <a:cs typeface="B Titr" pitchFamily="2" charset="-78"/>
              </a:rPr>
              <a:t>سقوط از بلندی 354 نفر ، 232 نفر اصابت جسم سخت ، 140 نفر برقگرفتگی ، 78 نفر در اثر سوختگی ، 43 نفر بدلیل کمبود اکسیژن ، 51 نفر بدلیل سایر موارد بوده است </a:t>
            </a:r>
            <a:r>
              <a:rPr lang="ar-SA" sz="2800" b="1" dirty="0" smtClean="0">
                <a:solidFill>
                  <a:srgbClr val="002060"/>
                </a:solidFill>
                <a:latin typeface="+mj-lt"/>
                <a:ea typeface="+mj-ea"/>
                <a:cs typeface="B Titr" pitchFamily="2" charset="-78"/>
              </a:rPr>
              <a:t>. </a:t>
            </a:r>
            <a:endParaRPr lang="fa-IR" sz="2800" b="1" dirty="0" smtClean="0">
              <a:solidFill>
                <a:srgbClr val="002060"/>
              </a:solidFill>
              <a:latin typeface="+mj-lt"/>
              <a:ea typeface="+mj-ea"/>
              <a:cs typeface="B Titr" pitchFamily="2" charset="-78"/>
            </a:endParaRPr>
          </a:p>
          <a:p>
            <a:pPr marL="0" marR="0" lvl="0" indent="0" algn="justLow" defTabSz="914400" rtl="1" eaLnBrk="1" fontAlgn="auto" latinLnBrk="0" hangingPunct="1">
              <a:lnSpc>
                <a:spcPct val="200000"/>
              </a:lnSpc>
              <a:spcBef>
                <a:spcPct val="20000"/>
              </a:spcBef>
              <a:spcAft>
                <a:spcPts val="0"/>
              </a:spcAft>
              <a:buClrTx/>
              <a:buSzTx/>
              <a:buFontTx/>
              <a:buChar char="-"/>
              <a:tabLst/>
              <a:defRPr/>
            </a:pPr>
            <a:r>
              <a:rPr lang="fa-IR" sz="2800" b="1" dirty="0" smtClean="0">
                <a:solidFill>
                  <a:srgbClr val="002060"/>
                </a:solidFill>
                <a:latin typeface="+mj-lt"/>
                <a:ea typeface="+mj-ea"/>
                <a:cs typeface="B Titr" pitchFamily="2" charset="-78"/>
              </a:rPr>
              <a:t> کل حادثه دیدگان ناشی از کار 14200 نفر بوده که 13551 نفر مرد و 649 نفر زن می باشد .</a:t>
            </a:r>
          </a:p>
          <a:p>
            <a:pPr marL="0" marR="0" lvl="0" indent="0" algn="justLow" defTabSz="914400" rtl="1" eaLnBrk="1" fontAlgn="auto" latinLnBrk="0" hangingPunct="1">
              <a:lnSpc>
                <a:spcPct val="200000"/>
              </a:lnSpc>
              <a:spcBef>
                <a:spcPct val="20000"/>
              </a:spcBef>
              <a:spcAft>
                <a:spcPts val="0"/>
              </a:spcAft>
              <a:buClrTx/>
              <a:buSzTx/>
              <a:buFontTx/>
              <a:buChar char="-"/>
              <a:tabLst/>
              <a:defRPr/>
            </a:pPr>
            <a:r>
              <a:rPr lang="fa-IR" sz="2800" b="1" dirty="0" smtClean="0">
                <a:solidFill>
                  <a:srgbClr val="002060"/>
                </a:solidFill>
                <a:latin typeface="+mj-lt"/>
                <a:ea typeface="+mj-ea"/>
                <a:cs typeface="B Titr" pitchFamily="2" charset="-78"/>
              </a:rPr>
              <a:t>بیشترین فوتی در استان تهران با 250 نفروکمترین فوتی در استان چهارمحال و بختیاری با 3 نفر.</a:t>
            </a:r>
          </a:p>
        </p:txBody>
      </p:sp>
      <p:sp>
        <p:nvSpPr>
          <p:cNvPr id="3" name="Rectangle 2"/>
          <p:cNvSpPr txBox="1">
            <a:spLocks noChangeArrowheads="1"/>
          </p:cNvSpPr>
          <p:nvPr/>
        </p:nvSpPr>
        <p:spPr>
          <a:xfrm>
            <a:off x="1871133" y="0"/>
            <a:ext cx="7780867" cy="10668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sz="4400" b="1" i="0" u="none" strike="noStrike" kern="1200" cap="none" spc="0" normalizeH="0" baseline="0" noProof="0" dirty="0" smtClean="0">
                <a:ln>
                  <a:noFill/>
                </a:ln>
                <a:solidFill>
                  <a:srgbClr val="C00000"/>
                </a:solidFill>
                <a:effectLst/>
                <a:uLnTx/>
                <a:uFillTx/>
                <a:latin typeface="+mj-lt"/>
                <a:ea typeface="+mj-ea"/>
                <a:cs typeface="B Titr" pitchFamily="2" charset="-78"/>
              </a:rPr>
              <a:t>حوادث ناشی از کار در ایران</a:t>
            </a:r>
            <a:endParaRPr kumimoji="0" lang="en-US" sz="4400" b="1" i="0" u="none" strike="noStrike" kern="1200" cap="none" spc="0" normalizeH="0" baseline="0" noProof="0" dirty="0" smtClean="0">
              <a:ln>
                <a:noFill/>
              </a:ln>
              <a:solidFill>
                <a:srgbClr val="C00000"/>
              </a:solidFill>
              <a:effectLst/>
              <a:uLnTx/>
              <a:uFillTx/>
              <a:latin typeface="+mj-lt"/>
              <a:ea typeface="+mj-ea"/>
              <a:cs typeface="B Titr" pitchFamily="2" charset="-78"/>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59711"/>
            <a:ext cx="12192000" cy="72019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50000"/>
              </a:lnSpc>
              <a:spcBef>
                <a:spcPct val="0"/>
              </a:spcBef>
              <a:spcAft>
                <a:spcPct val="0"/>
              </a:spcAft>
              <a:buClrTx/>
              <a:buSzTx/>
              <a:buFontTx/>
              <a:buNone/>
              <a:tabLst/>
            </a:pPr>
            <a:r>
              <a:rPr lang="fa-IR" sz="2800" b="1" u="sng" dirty="0">
                <a:latin typeface="Tahoma" pitchFamily="34" charset="0"/>
                <a:ea typeface="Times New Roman" pitchFamily="18" charset="0"/>
                <a:cs typeface="B Titr" pitchFamily="2" charset="-78"/>
              </a:rPr>
              <a:t>ماده </a:t>
            </a:r>
            <a:r>
              <a:rPr lang="fa-IR" sz="2800" b="1" u="sng" dirty="0" smtClean="0">
                <a:latin typeface="Tahoma" pitchFamily="34" charset="0"/>
                <a:ea typeface="Times New Roman" pitchFamily="18" charset="0"/>
                <a:cs typeface="B Titr" pitchFamily="2" charset="-78"/>
              </a:rPr>
              <a:t>92قانون کار :</a:t>
            </a:r>
          </a:p>
          <a:p>
            <a:pPr marL="0" marR="0" lvl="0" indent="0" algn="justLow" defTabSz="914400" rtl="1" eaLnBrk="1" fontAlgn="base" latinLnBrk="0" hangingPunct="1">
              <a:lnSpc>
                <a:spcPct val="200000"/>
              </a:lnSpc>
              <a:spcBef>
                <a:spcPct val="0"/>
              </a:spcBef>
              <a:spcAft>
                <a:spcPct val="0"/>
              </a:spcAft>
              <a:buClrTx/>
              <a:buSzTx/>
              <a:buFontTx/>
              <a:buNone/>
              <a:tabLst/>
            </a:pPr>
            <a:r>
              <a:rPr lang="fa-IR" sz="2800" b="1" dirty="0" smtClean="0">
                <a:latin typeface="Tahoma" pitchFamily="34" charset="0"/>
                <a:ea typeface="Times New Roman" pitchFamily="18" charset="0"/>
                <a:cs typeface="B Titr" pitchFamily="2" charset="-78"/>
              </a:rPr>
              <a:t>کلیه </a:t>
            </a:r>
            <a:r>
              <a:rPr lang="fa-IR" sz="2800" b="1" dirty="0">
                <a:latin typeface="Tahoma" pitchFamily="34" charset="0"/>
                <a:ea typeface="Times New Roman" pitchFamily="18" charset="0"/>
                <a:cs typeface="B Titr" pitchFamily="2" charset="-78"/>
              </a:rPr>
              <a:t>واحدهای موضوع ماده (85) این قانون که شاغلین در آنها به اقتضای نوع کار در معرض بروز بیماری های ناشی از کار قرار دارند باید برای همه افراد مذکور </a:t>
            </a:r>
            <a:r>
              <a:rPr lang="fa-IR" sz="2800" b="1" u="sng" dirty="0">
                <a:solidFill>
                  <a:srgbClr val="FF0000"/>
                </a:solidFill>
                <a:latin typeface="Tahoma" pitchFamily="34" charset="0"/>
                <a:ea typeface="Times New Roman" pitchFamily="18" charset="0"/>
                <a:cs typeface="B Titr" pitchFamily="2" charset="-78"/>
              </a:rPr>
              <a:t>پرونده پزشکی </a:t>
            </a:r>
            <a:r>
              <a:rPr lang="fa-IR" sz="2800" b="1" dirty="0">
                <a:latin typeface="Tahoma" pitchFamily="34" charset="0"/>
                <a:ea typeface="Times New Roman" pitchFamily="18" charset="0"/>
                <a:cs typeface="B Titr" pitchFamily="2" charset="-78"/>
              </a:rPr>
              <a:t>تشکیل دهند و حداقل سالی یک بار توسط مراکز بهداشتی درمانی از آنها معاینه و آزمایش های لازم را به عمل آورند و نتیجه را در پرونده مربوط ضبط نمایند</a:t>
            </a:r>
            <a:r>
              <a:rPr lang="en-US" sz="2800" b="1" dirty="0">
                <a:latin typeface="Tahoma" pitchFamily="34" charset="0"/>
                <a:ea typeface="Times New Roman" pitchFamily="18" charset="0"/>
                <a:cs typeface="B Titr" pitchFamily="2" charset="-78"/>
              </a:rPr>
              <a:t> </a:t>
            </a:r>
            <a:r>
              <a:rPr lang="en-US" sz="2800" b="1" dirty="0" smtClean="0">
                <a:latin typeface="Tahoma" pitchFamily="34" charset="0"/>
                <a:ea typeface="Times New Roman" pitchFamily="18" charset="0"/>
                <a:cs typeface="B Titr" pitchFamily="2" charset="-78"/>
              </a:rPr>
              <a:t>.</a:t>
            </a:r>
            <a:endParaRPr lang="en-US" sz="2800" b="1" dirty="0">
              <a:latin typeface="Tahoma" pitchFamily="34" charset="0"/>
              <a:ea typeface="Times New Roman" pitchFamily="18" charset="0"/>
              <a:cs typeface="B Titr" pitchFamily="2" charset="-78"/>
            </a:endParaRPr>
          </a:p>
          <a:p>
            <a:pPr marL="0" marR="0" lvl="0" indent="0" algn="justLow" defTabSz="914400" rtl="1" eaLnBrk="0" fontAlgn="base" latinLnBrk="0" hangingPunct="0">
              <a:lnSpc>
                <a:spcPct val="200000"/>
              </a:lnSpc>
              <a:spcBef>
                <a:spcPct val="0"/>
              </a:spcBef>
              <a:spcAft>
                <a:spcPct val="0"/>
              </a:spcAft>
              <a:buClrTx/>
              <a:buSzTx/>
              <a:buFontTx/>
              <a:buNone/>
              <a:tabLst/>
            </a:pPr>
            <a:r>
              <a:rPr lang="fa-IR" sz="2800" b="1" dirty="0">
                <a:latin typeface="Tahoma" pitchFamily="34" charset="0"/>
                <a:ea typeface="Times New Roman" pitchFamily="18" charset="0"/>
                <a:cs typeface="B Titr" pitchFamily="2" charset="-78"/>
              </a:rPr>
              <a:t>تبصره 1</a:t>
            </a:r>
            <a:r>
              <a:rPr lang="en-US" sz="2800" b="1" dirty="0">
                <a:latin typeface="Tahoma" pitchFamily="34" charset="0"/>
                <a:ea typeface="Times New Roman" pitchFamily="18" charset="0"/>
                <a:cs typeface="B Titr" pitchFamily="2" charset="-78"/>
              </a:rPr>
              <a:t>- </a:t>
            </a:r>
            <a:r>
              <a:rPr lang="fa-IR" sz="2800" b="1" dirty="0">
                <a:latin typeface="Tahoma" pitchFamily="34" charset="0"/>
                <a:ea typeface="Times New Roman" pitchFamily="18" charset="0"/>
                <a:cs typeface="B Titr" pitchFamily="2" charset="-78"/>
              </a:rPr>
              <a:t>چنانچه با تشخیص شورای پزشکی نظر داده شود که فرد معاینه شده به بیماری ناشی از کار مبتلا یا در معرض ابتلا باشد کارفرما و مسئولین مربوطه مکلفند</a:t>
            </a:r>
            <a:r>
              <a:rPr lang="fa-IR" sz="2800" b="1" dirty="0">
                <a:solidFill>
                  <a:srgbClr val="FF0000"/>
                </a:solidFill>
                <a:latin typeface="Tahoma" pitchFamily="34" charset="0"/>
                <a:ea typeface="Times New Roman" pitchFamily="18" charset="0"/>
                <a:cs typeface="B Titr" pitchFamily="2" charset="-78"/>
              </a:rPr>
              <a:t> کار </a:t>
            </a:r>
            <a:r>
              <a:rPr lang="fa-IR" sz="2800" b="1" dirty="0">
                <a:latin typeface="Tahoma" pitchFamily="34" charset="0"/>
                <a:ea typeface="Times New Roman" pitchFamily="18" charset="0"/>
                <a:cs typeface="B Titr" pitchFamily="2" charset="-78"/>
              </a:rPr>
              <a:t>او را بر اساس نظریه شورای پزشکی مذکور بدون کاهش حق السعی ، در </a:t>
            </a:r>
            <a:r>
              <a:rPr lang="fa-IR" sz="2800" b="1" dirty="0">
                <a:solidFill>
                  <a:srgbClr val="FF0000"/>
                </a:solidFill>
                <a:latin typeface="Tahoma" pitchFamily="34" charset="0"/>
                <a:ea typeface="Times New Roman" pitchFamily="18" charset="0"/>
                <a:cs typeface="B Titr" pitchFamily="2" charset="-78"/>
              </a:rPr>
              <a:t>قسمت مناسب دیگری </a:t>
            </a:r>
            <a:r>
              <a:rPr lang="fa-IR" sz="2800" b="1" dirty="0">
                <a:latin typeface="Tahoma" pitchFamily="34" charset="0"/>
                <a:ea typeface="Times New Roman" pitchFamily="18" charset="0"/>
                <a:cs typeface="B Titr" pitchFamily="2" charset="-78"/>
              </a:rPr>
              <a:t>تعیین نمایند</a:t>
            </a:r>
            <a:r>
              <a:rPr lang="en-US" sz="2800" b="1" dirty="0">
                <a:latin typeface="Tahoma" pitchFamily="34" charset="0"/>
                <a:ea typeface="Times New Roman" pitchFamily="18" charset="0"/>
                <a:cs typeface="B Titr" pitchFamily="2" charset="-78"/>
              </a:rPr>
              <a:t> </a:t>
            </a:r>
            <a:r>
              <a:rPr lang="en-US" sz="2800" b="1" dirty="0" smtClean="0">
                <a:latin typeface="Tahoma" pitchFamily="34" charset="0"/>
                <a:ea typeface="Times New Roman" pitchFamily="18" charset="0"/>
                <a:cs typeface="B Titr" pitchFamily="2" charset="-78"/>
              </a:rPr>
              <a:t>.</a:t>
            </a:r>
            <a:endParaRPr lang="fa-IR" sz="2800" b="1" dirty="0" smtClean="0">
              <a:latin typeface="Tahoma" pitchFamily="34" charset="0"/>
              <a:ea typeface="Times New Roman" pitchFamily="18" charset="0"/>
              <a:cs typeface="B Titr"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endParaRPr lang="en-US" sz="2800" b="1" dirty="0">
              <a:latin typeface="Tahoma" pitchFamily="34" charset="0"/>
              <a:ea typeface="Times New Roman" pitchFamily="18" charset="0"/>
              <a:cs typeface="B Titr" pitchFamily="2" charset="-78"/>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
          <p:cNvSpPr>
            <a:spLocks noChangeArrowheads="1"/>
          </p:cNvSpPr>
          <p:nvPr/>
        </p:nvSpPr>
        <p:spPr bwMode="auto">
          <a:xfrm>
            <a:off x="0" y="0"/>
            <a:ext cx="12192000" cy="6924973"/>
          </a:xfrm>
          <a:prstGeom prst="rect">
            <a:avLst/>
          </a:prstGeom>
          <a:noFill/>
          <a:ln w="9525">
            <a:noFill/>
            <a:miter lim="800000"/>
            <a:headEnd/>
            <a:tailEnd/>
          </a:ln>
        </p:spPr>
        <p:txBody>
          <a:bodyPr>
            <a:spAutoFit/>
          </a:bodyPr>
          <a:lstStyle/>
          <a:p>
            <a:pPr algn="justLow" rtl="1">
              <a:lnSpc>
                <a:spcPct val="150000"/>
              </a:lnSpc>
            </a:pPr>
            <a:r>
              <a:rPr lang="ar-SA" sz="4000" b="1" u="sng" dirty="0">
                <a:solidFill>
                  <a:srgbClr val="7030A0"/>
                </a:solidFill>
                <a:latin typeface="Calibri" pitchFamily="34" charset="0"/>
                <a:cs typeface="B Titr" pitchFamily="2" charset="-78"/>
              </a:rPr>
              <a:t>ماده </a:t>
            </a:r>
            <a:r>
              <a:rPr lang="fa-IR" sz="4000" b="1" u="sng" dirty="0">
                <a:solidFill>
                  <a:srgbClr val="7030A0"/>
                </a:solidFill>
                <a:latin typeface="Calibri" pitchFamily="34" charset="0"/>
                <a:cs typeface="B Titr" pitchFamily="2" charset="-78"/>
              </a:rPr>
              <a:t>۵۴ </a:t>
            </a:r>
            <a:r>
              <a:rPr lang="ar-SA" sz="4000" b="1" u="sng" dirty="0">
                <a:solidFill>
                  <a:srgbClr val="7030A0"/>
                </a:solidFill>
                <a:latin typeface="Calibri" pitchFamily="34" charset="0"/>
                <a:cs typeface="B Titr" pitchFamily="2" charset="-78"/>
              </a:rPr>
              <a:t>قانون تامین اجتماعی</a:t>
            </a:r>
            <a:endParaRPr lang="en-US" sz="4000" b="1" u="sng" dirty="0">
              <a:solidFill>
                <a:srgbClr val="7030A0"/>
              </a:solidFill>
              <a:latin typeface="Calibri" pitchFamily="34" charset="0"/>
              <a:cs typeface="B Titr" pitchFamily="2" charset="-78"/>
            </a:endParaRPr>
          </a:p>
          <a:p>
            <a:pPr algn="justLow" rtl="1" eaLnBrk="0" hangingPunct="0">
              <a:lnSpc>
                <a:spcPct val="200000"/>
              </a:lnSpc>
            </a:pPr>
            <a:r>
              <a:rPr lang="ar-SA" sz="3200" b="1" dirty="0">
                <a:latin typeface="Calibri" pitchFamily="34" charset="0"/>
                <a:cs typeface="B Titr" pitchFamily="2" charset="-78"/>
              </a:rPr>
              <a:t>بیمه‌ شدگان و افراد خانواده آنها از زمانی که مشمول مقررات این قانون قرار می‌گیرنددر صورت مصدوم شدن بر اثر حوادث یا ابتلاء به بیماری می‌توانند از خدمات پزشکی استفاده نمایند. </a:t>
            </a:r>
            <a:endParaRPr lang="fa-IR" sz="3200" b="1" dirty="0">
              <a:latin typeface="Calibri" pitchFamily="34" charset="0"/>
              <a:cs typeface="B Titr" pitchFamily="2" charset="-78"/>
            </a:endParaRPr>
          </a:p>
          <a:p>
            <a:pPr algn="justLow" rtl="1" eaLnBrk="0" hangingPunct="0">
              <a:lnSpc>
                <a:spcPct val="200000"/>
              </a:lnSpc>
            </a:pPr>
            <a:r>
              <a:rPr lang="ar-SA" sz="3200" b="1" u="sng" dirty="0">
                <a:solidFill>
                  <a:srgbClr val="FF0000"/>
                </a:solidFill>
                <a:latin typeface="Calibri" pitchFamily="34" charset="0"/>
                <a:cs typeface="B Titr" pitchFamily="2" charset="-78"/>
              </a:rPr>
              <a:t>خدمات پزشکی « که به عهده سازمان تامین خدمات درمانی است </a:t>
            </a:r>
            <a:r>
              <a:rPr lang="ar-SA" sz="3200" b="1" dirty="0">
                <a:latin typeface="Calibri" pitchFamily="34" charset="0"/>
                <a:cs typeface="B Titr" pitchFamily="2" charset="-78"/>
              </a:rPr>
              <a:t>» شامل کلیه اقدامات درمانی‌ سرپایی بیمارستانی تحویل دارو های لازم و انجام آزمایشات‌ تشخیص طبی می‌باشد</a:t>
            </a:r>
            <a:r>
              <a:rPr lang="en-US" sz="3200" b="1" dirty="0">
                <a:latin typeface="Calibri" pitchFamily="34" charset="0"/>
                <a:cs typeface="B Titr" pitchFamily="2" charset="-78"/>
              </a:rPr>
              <a:t>.</a:t>
            </a:r>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1"/>
          <p:cNvSpPr>
            <a:spLocks noChangeArrowheads="1"/>
          </p:cNvSpPr>
          <p:nvPr/>
        </p:nvSpPr>
        <p:spPr bwMode="auto">
          <a:xfrm>
            <a:off x="0" y="0"/>
            <a:ext cx="12192000" cy="5816977"/>
          </a:xfrm>
          <a:prstGeom prst="rect">
            <a:avLst/>
          </a:prstGeom>
          <a:noFill/>
          <a:ln w="9525">
            <a:noFill/>
            <a:miter lim="800000"/>
            <a:headEnd/>
            <a:tailEnd/>
          </a:ln>
        </p:spPr>
        <p:txBody>
          <a:bodyPr>
            <a:spAutoFit/>
          </a:bodyPr>
          <a:lstStyle/>
          <a:p>
            <a:pPr algn="just" rtl="1">
              <a:lnSpc>
                <a:spcPct val="150000"/>
              </a:lnSpc>
            </a:pPr>
            <a:r>
              <a:rPr lang="ar-SA" sz="3200" b="1" u="sng" dirty="0">
                <a:solidFill>
                  <a:srgbClr val="7030A0"/>
                </a:solidFill>
                <a:latin typeface="Calibri" pitchFamily="34" charset="0"/>
                <a:cs typeface="B Titr" pitchFamily="2" charset="-78"/>
              </a:rPr>
              <a:t>ماده </a:t>
            </a:r>
            <a:r>
              <a:rPr lang="fa-IR" sz="3200" b="1" u="sng" dirty="0">
                <a:solidFill>
                  <a:srgbClr val="7030A0"/>
                </a:solidFill>
                <a:latin typeface="Calibri" pitchFamily="34" charset="0"/>
                <a:cs typeface="B Titr" pitchFamily="2" charset="-78"/>
              </a:rPr>
              <a:t>۶۲ </a:t>
            </a:r>
            <a:r>
              <a:rPr lang="ar-SA" sz="3200" b="1" u="sng" dirty="0">
                <a:solidFill>
                  <a:srgbClr val="7030A0"/>
                </a:solidFill>
                <a:latin typeface="Calibri" pitchFamily="34" charset="0"/>
                <a:cs typeface="B Titr" pitchFamily="2" charset="-78"/>
              </a:rPr>
              <a:t>قانون تامین اجتماعی</a:t>
            </a:r>
            <a:r>
              <a:rPr lang="fa-IR" sz="3200" b="1" u="sng" dirty="0">
                <a:solidFill>
                  <a:srgbClr val="7030A0"/>
                </a:solidFill>
                <a:latin typeface="Calibri" pitchFamily="34" charset="0"/>
                <a:cs typeface="B Titr" pitchFamily="2" charset="-78"/>
              </a:rPr>
              <a:t>  : ( مدت پرداخت غرامت )</a:t>
            </a:r>
            <a:endParaRPr lang="en-US" sz="3200" b="1" u="sng" dirty="0">
              <a:solidFill>
                <a:srgbClr val="7030A0"/>
              </a:solidFill>
              <a:latin typeface="Calibri" pitchFamily="34" charset="0"/>
              <a:cs typeface="B Titr" pitchFamily="2" charset="-78"/>
            </a:endParaRPr>
          </a:p>
          <a:p>
            <a:pPr algn="just" rtl="1" eaLnBrk="0" hangingPunct="0">
              <a:lnSpc>
                <a:spcPct val="150000"/>
              </a:lnSpc>
              <a:buFontTx/>
              <a:buChar char="-"/>
            </a:pPr>
            <a:r>
              <a:rPr lang="ar-SA" sz="3600" b="1" dirty="0">
                <a:latin typeface="Calibri" pitchFamily="34" charset="0"/>
                <a:cs typeface="B Titr" pitchFamily="2" charset="-78"/>
              </a:rPr>
              <a:t>غرامت دستمزد از </a:t>
            </a:r>
            <a:r>
              <a:rPr lang="ar-SA" sz="3600" b="1" u="sng" dirty="0">
                <a:solidFill>
                  <a:srgbClr val="FF0000"/>
                </a:solidFill>
                <a:latin typeface="Calibri" pitchFamily="34" charset="0"/>
                <a:cs typeface="B Titr" pitchFamily="2" charset="-78"/>
              </a:rPr>
              <a:t>اولین روزی </a:t>
            </a:r>
            <a:r>
              <a:rPr lang="ar-SA" sz="3600" b="1" dirty="0">
                <a:latin typeface="Calibri" pitchFamily="34" charset="0"/>
                <a:cs typeface="B Titr" pitchFamily="2" charset="-78"/>
              </a:rPr>
              <a:t>که بیمه‌ شده بر اثر حادثه‌یا بیماری حرفه‌ای و به موجب تشخیص سازمان تامین خدمات‌درمانی قادر به کار نباشد پرداخت خواهد شد</a:t>
            </a:r>
            <a:r>
              <a:rPr lang="fa-IR" sz="3600" b="1" dirty="0">
                <a:latin typeface="Calibri" pitchFamily="34" charset="0"/>
                <a:cs typeface="B Titr" pitchFamily="2" charset="-78"/>
              </a:rPr>
              <a:t>. </a:t>
            </a:r>
          </a:p>
          <a:p>
            <a:pPr algn="just" rtl="1" eaLnBrk="0" hangingPunct="0">
              <a:lnSpc>
                <a:spcPct val="150000"/>
              </a:lnSpc>
            </a:pPr>
            <a:r>
              <a:rPr lang="fa-IR" sz="3600" b="1" dirty="0">
                <a:latin typeface="Calibri" pitchFamily="34" charset="0"/>
                <a:cs typeface="B Titr" pitchFamily="2" charset="-78"/>
              </a:rPr>
              <a:t>- </a:t>
            </a:r>
            <a:r>
              <a:rPr lang="ar-SA" sz="3600" b="1" dirty="0">
                <a:latin typeface="Calibri" pitchFamily="34" charset="0"/>
                <a:cs typeface="B Titr" pitchFamily="2" charset="-78"/>
              </a:rPr>
              <a:t>پرداخت غرامت دستمزد تا </a:t>
            </a:r>
            <a:r>
              <a:rPr lang="ar-SA" sz="3600" b="1" u="sng" dirty="0">
                <a:solidFill>
                  <a:srgbClr val="FF0000"/>
                </a:solidFill>
                <a:latin typeface="Calibri" pitchFamily="34" charset="0"/>
                <a:cs typeface="B Titr" pitchFamily="2" charset="-78"/>
              </a:rPr>
              <a:t>زمانی</a:t>
            </a:r>
            <a:r>
              <a:rPr lang="ar-SA" sz="3600" b="1" dirty="0">
                <a:latin typeface="Calibri" pitchFamily="34" charset="0"/>
                <a:cs typeface="B Titr" pitchFamily="2" charset="-78"/>
              </a:rPr>
              <a:t> که بیمه‌ شده به تشخیص‌ سازمان تامین خدمات درمانی </a:t>
            </a:r>
            <a:r>
              <a:rPr lang="ar-SA" sz="3600" b="1" u="sng" dirty="0">
                <a:solidFill>
                  <a:srgbClr val="FF0000"/>
                </a:solidFill>
                <a:latin typeface="Calibri" pitchFamily="34" charset="0"/>
                <a:cs typeface="B Titr" pitchFamily="2" charset="-78"/>
              </a:rPr>
              <a:t>قادر به کار نبوده </a:t>
            </a:r>
            <a:r>
              <a:rPr lang="ar-SA" sz="3600" b="1" dirty="0">
                <a:latin typeface="Calibri" pitchFamily="34" charset="0"/>
                <a:cs typeface="B Titr" pitchFamily="2" charset="-78"/>
              </a:rPr>
              <a:t>و به موجب‌مقررات این قانون از کارافتاده شناخته نشده باشد </a:t>
            </a:r>
            <a:r>
              <a:rPr lang="ar-SA" sz="3600" b="1" u="sng" dirty="0">
                <a:solidFill>
                  <a:srgbClr val="FF0000"/>
                </a:solidFill>
                <a:latin typeface="Calibri" pitchFamily="34" charset="0"/>
                <a:cs typeface="B Titr" pitchFamily="2" charset="-78"/>
              </a:rPr>
              <a:t>ادامه‌ خواهد یافت</a:t>
            </a:r>
            <a:r>
              <a:rPr lang="en-US" sz="3600" b="1" dirty="0">
                <a:latin typeface="Calibri" pitchFamily="34" charset="0"/>
                <a:cs typeface="B Titr" pitchFamily="2" charset="-78"/>
              </a:rPr>
              <a:t>.</a:t>
            </a:r>
            <a:endParaRPr lang="en-US" sz="3600" dirty="0">
              <a:cs typeface="B Titr" pitchFamily="2" charset="-78"/>
            </a:endParaRP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1"/>
          <p:cNvSpPr>
            <a:spLocks noChangeArrowheads="1"/>
          </p:cNvSpPr>
          <p:nvPr/>
        </p:nvSpPr>
        <p:spPr bwMode="auto">
          <a:xfrm>
            <a:off x="0" y="1"/>
            <a:ext cx="12192000" cy="6986528"/>
          </a:xfrm>
          <a:prstGeom prst="rect">
            <a:avLst/>
          </a:prstGeom>
          <a:noFill/>
          <a:ln w="9525">
            <a:noFill/>
            <a:miter lim="800000"/>
            <a:headEnd/>
            <a:tailEnd/>
          </a:ln>
        </p:spPr>
        <p:txBody>
          <a:bodyPr>
            <a:spAutoFit/>
          </a:bodyPr>
          <a:lstStyle/>
          <a:p>
            <a:pPr algn="just" rtl="1">
              <a:lnSpc>
                <a:spcPct val="200000"/>
              </a:lnSpc>
            </a:pPr>
            <a:r>
              <a:rPr lang="ar-SA" sz="3200" b="1" u="sng" dirty="0">
                <a:solidFill>
                  <a:srgbClr val="7030A0"/>
                </a:solidFill>
                <a:latin typeface="Calibri" pitchFamily="34" charset="0"/>
                <a:cs typeface="B Titr" pitchFamily="2" charset="-78"/>
              </a:rPr>
              <a:t>ماده </a:t>
            </a:r>
            <a:r>
              <a:rPr lang="fa-IR" sz="3200" b="1" u="sng" dirty="0">
                <a:solidFill>
                  <a:srgbClr val="7030A0"/>
                </a:solidFill>
                <a:latin typeface="Calibri" pitchFamily="34" charset="0"/>
                <a:cs typeface="B Titr" pitchFamily="2" charset="-78"/>
              </a:rPr>
              <a:t>۶۲ </a:t>
            </a:r>
            <a:r>
              <a:rPr lang="ar-SA" sz="3200" b="1" u="sng" dirty="0">
                <a:solidFill>
                  <a:srgbClr val="7030A0"/>
                </a:solidFill>
                <a:latin typeface="Calibri" pitchFamily="34" charset="0"/>
                <a:cs typeface="B Titr" pitchFamily="2" charset="-78"/>
              </a:rPr>
              <a:t>قانون تامین اجتماعی</a:t>
            </a:r>
            <a:r>
              <a:rPr lang="fa-IR" sz="3200" b="1" u="sng" dirty="0">
                <a:solidFill>
                  <a:srgbClr val="7030A0"/>
                </a:solidFill>
                <a:latin typeface="Calibri" pitchFamily="34" charset="0"/>
                <a:cs typeface="B Titr" pitchFamily="2" charset="-78"/>
              </a:rPr>
              <a:t>  : ( مدت پرداخت غرامت )...</a:t>
            </a:r>
            <a:endParaRPr lang="en-US" sz="3200" b="1" u="sng" dirty="0">
              <a:solidFill>
                <a:srgbClr val="7030A0"/>
              </a:solidFill>
              <a:latin typeface="Calibri" pitchFamily="34" charset="0"/>
              <a:cs typeface="B Titr" pitchFamily="2" charset="-78"/>
            </a:endParaRPr>
          </a:p>
          <a:p>
            <a:pPr algn="just" rtl="1" eaLnBrk="0" hangingPunct="0">
              <a:lnSpc>
                <a:spcPct val="200000"/>
              </a:lnSpc>
              <a:buFontTx/>
              <a:buChar char="-"/>
            </a:pPr>
            <a:r>
              <a:rPr lang="ar-SA" sz="3200" b="1" dirty="0">
                <a:latin typeface="Calibri" pitchFamily="34" charset="0"/>
                <a:cs typeface="B Titr" pitchFamily="2" charset="-78"/>
              </a:rPr>
              <a:t>غرامت دستمزد بیمه‌ شده‌ای که دارای همسر یا فرزند یا پدرو مادر تحت تکفل باشد به میزان </a:t>
            </a:r>
            <a:r>
              <a:rPr lang="ar-SA" sz="3200" b="1" u="sng" dirty="0">
                <a:solidFill>
                  <a:srgbClr val="C00000"/>
                </a:solidFill>
                <a:latin typeface="Calibri" pitchFamily="34" charset="0"/>
                <a:cs typeface="B Titr" pitchFamily="2" charset="-78"/>
              </a:rPr>
              <a:t>سه چهارم </a:t>
            </a:r>
            <a:r>
              <a:rPr lang="ar-SA" sz="3200" b="1" dirty="0">
                <a:latin typeface="Calibri" pitchFamily="34" charset="0"/>
                <a:cs typeface="B Titr" pitchFamily="2" charset="-78"/>
              </a:rPr>
              <a:t>آخرین مزد یا حقوق‌ روزانه او پرداخت می‌گردد</a:t>
            </a:r>
            <a:r>
              <a:rPr lang="en-US" sz="3200" b="1" dirty="0">
                <a:latin typeface="Calibri" pitchFamily="34" charset="0"/>
                <a:cs typeface="B Titr" pitchFamily="2" charset="-78"/>
              </a:rPr>
              <a:t>.</a:t>
            </a:r>
            <a:endParaRPr lang="fa-IR" sz="3200" b="1" dirty="0">
              <a:latin typeface="Calibri" pitchFamily="34" charset="0"/>
              <a:cs typeface="B Titr" pitchFamily="2" charset="-78"/>
            </a:endParaRPr>
          </a:p>
          <a:p>
            <a:pPr algn="just" rtl="1" eaLnBrk="0" hangingPunct="0">
              <a:lnSpc>
                <a:spcPct val="200000"/>
              </a:lnSpc>
              <a:buFontTx/>
              <a:buChar char="-"/>
            </a:pPr>
            <a:r>
              <a:rPr lang="fa-IR" sz="3200" b="1" dirty="0">
                <a:latin typeface="Calibri" pitchFamily="34" charset="0"/>
                <a:cs typeface="B Titr" pitchFamily="2" charset="-78"/>
              </a:rPr>
              <a:t> </a:t>
            </a:r>
            <a:r>
              <a:rPr lang="ar-SA" sz="3200" b="1" dirty="0">
                <a:latin typeface="Calibri" pitchFamily="34" charset="0"/>
                <a:cs typeface="B Titr" pitchFamily="2" charset="-78"/>
              </a:rPr>
              <a:t>غرامت دستمزد بیمه‌ شده‌ای که همسر یا فرزند یا پدر و مادر تحت تکفل نداشته باشد معادل </a:t>
            </a:r>
            <a:r>
              <a:rPr lang="ar-SA" sz="3200" b="1" u="sng" dirty="0">
                <a:solidFill>
                  <a:srgbClr val="C00000"/>
                </a:solidFill>
                <a:latin typeface="Calibri" pitchFamily="34" charset="0"/>
                <a:cs typeface="B Titr" pitchFamily="2" charset="-78"/>
              </a:rPr>
              <a:t>دو سوم </a:t>
            </a:r>
            <a:r>
              <a:rPr lang="ar-SA" sz="3200" b="1" dirty="0">
                <a:latin typeface="Calibri" pitchFamily="34" charset="0"/>
                <a:cs typeface="B Titr" pitchFamily="2" charset="-78"/>
              </a:rPr>
              <a:t>آخرین مزد یا حقوق روزانه‌ او می‌باشد </a:t>
            </a:r>
            <a:r>
              <a:rPr lang="ar-SA" sz="3200" b="1" u="sng" dirty="0">
                <a:solidFill>
                  <a:srgbClr val="C00000"/>
                </a:solidFill>
                <a:latin typeface="Calibri" pitchFamily="34" charset="0"/>
                <a:cs typeface="B Titr" pitchFamily="2" charset="-78"/>
              </a:rPr>
              <a:t>مگر اینکه بیمه‌ شده به هزینه سازمان تامین خدمات‌ درمانی </a:t>
            </a:r>
            <a:r>
              <a:rPr lang="ar-SA" sz="3200" b="1" dirty="0">
                <a:latin typeface="Calibri" pitchFamily="34" charset="0"/>
                <a:cs typeface="B Titr" pitchFamily="2" charset="-78"/>
              </a:rPr>
              <a:t>بستری شود که در این صورت غرامت دستمزد معادل </a:t>
            </a:r>
            <a:r>
              <a:rPr lang="ar-SA" sz="3200" b="1" u="sng" dirty="0">
                <a:solidFill>
                  <a:srgbClr val="C00000"/>
                </a:solidFill>
                <a:latin typeface="Calibri" pitchFamily="34" charset="0"/>
                <a:cs typeface="B Titr" pitchFamily="2" charset="-78"/>
              </a:rPr>
              <a:t>یک‌ دوم </a:t>
            </a:r>
            <a:r>
              <a:rPr lang="ar-SA" sz="3200" b="1" dirty="0">
                <a:latin typeface="Calibri" pitchFamily="34" charset="0"/>
                <a:cs typeface="B Titr" pitchFamily="2" charset="-78"/>
              </a:rPr>
              <a:t>آخرین مزد یا حقوق روزانه وی خواهد بود</a:t>
            </a:r>
            <a:r>
              <a:rPr lang="en-US" sz="3200" b="1" dirty="0">
                <a:latin typeface="Calibri" pitchFamily="34" charset="0"/>
                <a:cs typeface="B Titr" pitchFamily="2" charset="-78"/>
              </a:rPr>
              <a:t>.</a:t>
            </a:r>
            <a:endParaRPr lang="en-US" sz="3200" dirty="0">
              <a:cs typeface="B Titr" pitchFamily="2" charset="-78"/>
            </a:endParaRPr>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1"/>
          <p:cNvSpPr>
            <a:spLocks noChangeArrowheads="1"/>
          </p:cNvSpPr>
          <p:nvPr/>
        </p:nvSpPr>
        <p:spPr bwMode="auto">
          <a:xfrm>
            <a:off x="0" y="0"/>
            <a:ext cx="12192000" cy="6247864"/>
          </a:xfrm>
          <a:prstGeom prst="rect">
            <a:avLst/>
          </a:prstGeom>
          <a:noFill/>
          <a:ln w="9525">
            <a:noFill/>
            <a:miter lim="800000"/>
            <a:headEnd/>
            <a:tailEnd/>
          </a:ln>
        </p:spPr>
        <p:txBody>
          <a:bodyPr>
            <a:spAutoFit/>
          </a:bodyPr>
          <a:lstStyle/>
          <a:p>
            <a:pPr algn="just" rtl="1">
              <a:lnSpc>
                <a:spcPct val="200000"/>
              </a:lnSpc>
            </a:pPr>
            <a:r>
              <a:rPr lang="fa-IR" sz="3200" b="1" u="sng" dirty="0">
                <a:solidFill>
                  <a:srgbClr val="7030A0"/>
                </a:solidFill>
                <a:latin typeface="Calibri" pitchFamily="34" charset="0"/>
                <a:cs typeface="B Titr" pitchFamily="2" charset="-78"/>
              </a:rPr>
              <a:t>ادامه </a:t>
            </a:r>
            <a:r>
              <a:rPr lang="ar-SA" sz="3200" b="1" u="sng" dirty="0">
                <a:solidFill>
                  <a:srgbClr val="7030A0"/>
                </a:solidFill>
                <a:latin typeface="Calibri" pitchFamily="34" charset="0"/>
                <a:cs typeface="B Titr" pitchFamily="2" charset="-78"/>
              </a:rPr>
              <a:t>ماده </a:t>
            </a:r>
            <a:r>
              <a:rPr lang="fa-IR" sz="3200" b="1" u="sng" dirty="0">
                <a:solidFill>
                  <a:srgbClr val="7030A0"/>
                </a:solidFill>
                <a:latin typeface="Calibri" pitchFamily="34" charset="0"/>
                <a:cs typeface="B Titr" pitchFamily="2" charset="-78"/>
              </a:rPr>
              <a:t>۶۲ </a:t>
            </a:r>
            <a:r>
              <a:rPr lang="ar-SA" sz="3200" b="1" u="sng" dirty="0">
                <a:solidFill>
                  <a:srgbClr val="7030A0"/>
                </a:solidFill>
                <a:latin typeface="Calibri" pitchFamily="34" charset="0"/>
                <a:cs typeface="B Titr" pitchFamily="2" charset="-78"/>
              </a:rPr>
              <a:t>قانون تامین اجتماعی</a:t>
            </a:r>
            <a:r>
              <a:rPr lang="fa-IR" sz="3200" b="1" u="sng" dirty="0">
                <a:solidFill>
                  <a:srgbClr val="7030A0"/>
                </a:solidFill>
                <a:latin typeface="Calibri" pitchFamily="34" charset="0"/>
                <a:cs typeface="B Titr" pitchFamily="2" charset="-78"/>
              </a:rPr>
              <a:t>  : ( مدت پرداخت غرامت )...</a:t>
            </a:r>
            <a:endParaRPr lang="en-US" sz="3200" b="1" u="sng" dirty="0">
              <a:solidFill>
                <a:srgbClr val="7030A0"/>
              </a:solidFill>
              <a:latin typeface="Calibri" pitchFamily="34" charset="0"/>
              <a:cs typeface="B Titr" pitchFamily="2" charset="-78"/>
            </a:endParaRPr>
          </a:p>
          <a:p>
            <a:pPr algn="just" rtl="1" eaLnBrk="0" hangingPunct="0">
              <a:lnSpc>
                <a:spcPct val="200000"/>
              </a:lnSpc>
              <a:buFont typeface="Wingdings" pitchFamily="2" charset="2"/>
              <a:buChar char="ü"/>
            </a:pPr>
            <a:r>
              <a:rPr lang="ar-SA" sz="2800" b="1" dirty="0">
                <a:latin typeface="Calibri" pitchFamily="34" charset="0"/>
                <a:cs typeface="B Titr" pitchFamily="2" charset="-78"/>
              </a:rPr>
              <a:t>هرگاه سازمان تامین خدمات درمانی بیمه‌ شده‌ای را برای‌ معالجه به </a:t>
            </a:r>
            <a:r>
              <a:rPr lang="ar-SA" sz="2800" b="1" u="sng" dirty="0">
                <a:latin typeface="Calibri" pitchFamily="34" charset="0"/>
                <a:cs typeface="B Titr" pitchFamily="2" charset="-78"/>
              </a:rPr>
              <a:t>شهرستان دیگری اعزام </a:t>
            </a:r>
            <a:r>
              <a:rPr lang="ar-SA" sz="2800" b="1" dirty="0">
                <a:latin typeface="Calibri" pitchFamily="34" charset="0"/>
                <a:cs typeface="B Titr" pitchFamily="2" charset="-78"/>
              </a:rPr>
              <a:t>دارد و درمان او را به‌طور سرپائی انجام دهد علاوه بر غرامت دستمزد متعلق </a:t>
            </a:r>
            <a:r>
              <a:rPr lang="ar-SA" sz="2800" b="1" u="sng" dirty="0">
                <a:latin typeface="Calibri" pitchFamily="34" charset="0"/>
                <a:cs typeface="B Titr" pitchFamily="2" charset="-78"/>
              </a:rPr>
              <a:t>معادل صد در صد غرامت دستمزد روزانه هم بابت هزینه هر روز اقامت</a:t>
            </a:r>
            <a:r>
              <a:rPr lang="ar-SA" sz="2800" b="1" dirty="0">
                <a:latin typeface="Calibri" pitchFamily="34" charset="0"/>
                <a:cs typeface="B Titr" pitchFamily="2" charset="-78"/>
              </a:rPr>
              <a:t> او پرداخت خواهد شد.</a:t>
            </a:r>
            <a:endParaRPr lang="fa-IR" sz="2800" b="1" dirty="0">
              <a:latin typeface="Calibri" pitchFamily="34" charset="0"/>
              <a:cs typeface="B Titr" pitchFamily="2" charset="-78"/>
            </a:endParaRPr>
          </a:p>
          <a:p>
            <a:pPr algn="just" rtl="1" eaLnBrk="0" hangingPunct="0">
              <a:lnSpc>
                <a:spcPct val="200000"/>
              </a:lnSpc>
              <a:buFont typeface="Wingdings" pitchFamily="2" charset="2"/>
              <a:buChar char="ü"/>
            </a:pPr>
            <a:r>
              <a:rPr lang="ar-SA" sz="2800" b="1" dirty="0" smtClean="0">
                <a:latin typeface="Calibri" pitchFamily="34" charset="0"/>
                <a:cs typeface="B Titr" pitchFamily="2" charset="-78"/>
              </a:rPr>
              <a:t> </a:t>
            </a:r>
            <a:r>
              <a:rPr lang="ar-SA" sz="2800" b="1" dirty="0">
                <a:latin typeface="Calibri" pitchFamily="34" charset="0"/>
                <a:cs typeface="B Titr" pitchFamily="2" charset="-78"/>
              </a:rPr>
              <a:t>در صورتی که به تشخیص پزشک معالج مادام‌ که </a:t>
            </a:r>
            <a:r>
              <a:rPr lang="ar-SA" sz="2800" b="1" u="sng" dirty="0">
                <a:latin typeface="Calibri" pitchFamily="34" charset="0"/>
                <a:cs typeface="B Titr" pitchFamily="2" charset="-78"/>
              </a:rPr>
              <a:t>بیمار احتیاج به همراه داشته باشد</a:t>
            </a:r>
            <a:r>
              <a:rPr lang="ar-SA" sz="2800" b="1" dirty="0">
                <a:latin typeface="Calibri" pitchFamily="34" charset="0"/>
                <a:cs typeface="B Titr" pitchFamily="2" charset="-78"/>
              </a:rPr>
              <a:t> علاوه بر مخارج مسافرت </a:t>
            </a:r>
            <a:r>
              <a:rPr lang="ar-SA" sz="2800" b="1" u="sng" dirty="0">
                <a:latin typeface="Calibri" pitchFamily="34" charset="0"/>
                <a:cs typeface="B Titr" pitchFamily="2" charset="-78"/>
              </a:rPr>
              <a:t>معادل پنجاه درصد </a:t>
            </a:r>
            <a:r>
              <a:rPr lang="ar-SA" sz="2800" b="1" dirty="0">
                <a:latin typeface="Calibri" pitchFamily="34" charset="0"/>
                <a:cs typeface="B Titr" pitchFamily="2" charset="-78"/>
              </a:rPr>
              <a:t>حقوق یا دستمزد بیمه‌ شده نیز به همراه‌ بیمار از طرف سازمان پرداخت خواهد شد</a:t>
            </a:r>
            <a:r>
              <a:rPr lang="en-US" sz="2800" b="1" dirty="0">
                <a:latin typeface="Calibri" pitchFamily="34" charset="0"/>
                <a:cs typeface="B Titr" pitchFamily="2" charset="-78"/>
              </a:rPr>
              <a:t>.</a:t>
            </a:r>
            <a:endParaRPr lang="en-US" sz="2800" dirty="0">
              <a:cs typeface="B Titr" pitchFamily="2" charset="-78"/>
            </a:endParaRPr>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1"/>
          <p:cNvSpPr>
            <a:spLocks noChangeArrowheads="1"/>
          </p:cNvSpPr>
          <p:nvPr/>
        </p:nvSpPr>
        <p:spPr bwMode="auto">
          <a:xfrm>
            <a:off x="0" y="1"/>
            <a:ext cx="12192000" cy="5616922"/>
          </a:xfrm>
          <a:prstGeom prst="rect">
            <a:avLst/>
          </a:prstGeom>
          <a:noFill/>
          <a:ln w="9525">
            <a:noFill/>
            <a:miter lim="800000"/>
            <a:headEnd/>
            <a:tailEnd/>
          </a:ln>
        </p:spPr>
        <p:txBody>
          <a:bodyPr>
            <a:spAutoFit/>
          </a:bodyPr>
          <a:lstStyle/>
          <a:p>
            <a:pPr algn="justLow" rtl="1">
              <a:lnSpc>
                <a:spcPct val="200000"/>
              </a:lnSpc>
            </a:pPr>
            <a:r>
              <a:rPr lang="ar-SA" sz="4000" b="1" u="sng" dirty="0">
                <a:solidFill>
                  <a:srgbClr val="7030A0"/>
                </a:solidFill>
                <a:latin typeface="Calibri" pitchFamily="34" charset="0"/>
                <a:cs typeface="B Titr" pitchFamily="2" charset="-78"/>
              </a:rPr>
              <a:t>ماده </a:t>
            </a:r>
            <a:r>
              <a:rPr lang="fa-IR" sz="4000" b="1" u="sng" dirty="0">
                <a:solidFill>
                  <a:srgbClr val="7030A0"/>
                </a:solidFill>
                <a:latin typeface="Calibri" pitchFamily="34" charset="0"/>
                <a:cs typeface="B Titr" pitchFamily="2" charset="-78"/>
              </a:rPr>
              <a:t>۶۳ </a:t>
            </a:r>
            <a:r>
              <a:rPr lang="ar-SA" sz="4000" b="1" u="sng" dirty="0">
                <a:solidFill>
                  <a:srgbClr val="7030A0"/>
                </a:solidFill>
                <a:latin typeface="Calibri" pitchFamily="34" charset="0"/>
                <a:cs typeface="B Titr" pitchFamily="2" charset="-78"/>
              </a:rPr>
              <a:t>قانون تامین اجتماعی</a:t>
            </a:r>
            <a:r>
              <a:rPr lang="fa-IR" sz="4000" b="1" u="sng" dirty="0">
                <a:solidFill>
                  <a:srgbClr val="7030A0"/>
                </a:solidFill>
                <a:latin typeface="Calibri" pitchFamily="34" charset="0"/>
                <a:cs typeface="B Titr" pitchFamily="2" charset="-78"/>
              </a:rPr>
              <a:t> </a:t>
            </a:r>
            <a:endParaRPr lang="en-US" sz="4000" b="1" u="sng" dirty="0">
              <a:solidFill>
                <a:srgbClr val="7030A0"/>
              </a:solidFill>
              <a:latin typeface="Calibri" pitchFamily="34" charset="0"/>
              <a:cs typeface="B Titr" pitchFamily="2" charset="-78"/>
            </a:endParaRPr>
          </a:p>
          <a:p>
            <a:pPr algn="justLow" rtl="1" eaLnBrk="0" hangingPunct="0">
              <a:lnSpc>
                <a:spcPct val="200000"/>
              </a:lnSpc>
            </a:pPr>
            <a:r>
              <a:rPr lang="ar-SA" sz="3600" b="1" dirty="0">
                <a:latin typeface="Calibri" pitchFamily="34" charset="0"/>
                <a:cs typeface="B Titr" pitchFamily="2" charset="-78"/>
              </a:rPr>
              <a:t>در مورد بیماری ها یا حوادث آخرین مزد یا حقوق روزانه‌ بیمه‌ شده به منظور محاسبه </a:t>
            </a:r>
            <a:r>
              <a:rPr lang="ar-SA" sz="3600" b="1" u="sng" dirty="0">
                <a:solidFill>
                  <a:srgbClr val="FF0000"/>
                </a:solidFill>
                <a:latin typeface="Calibri" pitchFamily="34" charset="0"/>
                <a:cs typeface="B Titr" pitchFamily="2" charset="-78"/>
              </a:rPr>
              <a:t>غرامت دستمزد ایام بیماری </a:t>
            </a:r>
            <a:r>
              <a:rPr lang="ar-SA" sz="3600" b="1" dirty="0">
                <a:latin typeface="Calibri" pitchFamily="34" charset="0"/>
                <a:cs typeface="B Titr" pitchFamily="2" charset="-78"/>
              </a:rPr>
              <a:t>عبارت‌ است از جمع کل دریافتی بیمه‌ شده که به ماخذ آن حق بیمه‌ دریافت شده است در آخرین </a:t>
            </a:r>
            <a:r>
              <a:rPr lang="fa-IR" sz="3600" b="1" dirty="0">
                <a:latin typeface="Calibri" pitchFamily="34" charset="0"/>
                <a:cs typeface="B Titr" pitchFamily="2" charset="-78"/>
              </a:rPr>
              <a:t>۹۰</a:t>
            </a:r>
            <a:r>
              <a:rPr lang="ar-SA" sz="3600" b="1" dirty="0">
                <a:latin typeface="Calibri" pitchFamily="34" charset="0"/>
                <a:cs typeface="B Titr" pitchFamily="2" charset="-78"/>
              </a:rPr>
              <a:t> روز قبل از شروع بیماری تقسیم‌ به روز های کار</a:t>
            </a:r>
            <a:r>
              <a:rPr lang="fa-IR" sz="3600" b="1" dirty="0">
                <a:latin typeface="Calibri" pitchFamily="34" charset="0"/>
                <a:cs typeface="B Titr" pitchFamily="2" charset="-78"/>
              </a:rPr>
              <a:t>.</a:t>
            </a:r>
            <a:endParaRPr lang="en-US" sz="3600" b="1" dirty="0">
              <a:latin typeface="Calibri" pitchFamily="34" charset="0"/>
              <a:cs typeface="B Titr" pitchFamily="2" charset="-78"/>
            </a:endParaRPr>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
          <p:cNvSpPr>
            <a:spLocks noChangeArrowheads="1"/>
          </p:cNvSpPr>
          <p:nvPr/>
        </p:nvSpPr>
        <p:spPr bwMode="auto">
          <a:xfrm>
            <a:off x="0" y="0"/>
            <a:ext cx="12192000" cy="5262979"/>
          </a:xfrm>
          <a:prstGeom prst="rect">
            <a:avLst/>
          </a:prstGeom>
          <a:noFill/>
          <a:ln w="9525">
            <a:noFill/>
            <a:miter lim="800000"/>
            <a:headEnd/>
            <a:tailEnd/>
          </a:ln>
        </p:spPr>
        <p:txBody>
          <a:bodyPr>
            <a:spAutoFit/>
          </a:bodyPr>
          <a:lstStyle/>
          <a:p>
            <a:pPr algn="justLow" rtl="1">
              <a:lnSpc>
                <a:spcPct val="200000"/>
              </a:lnSpc>
            </a:pPr>
            <a:r>
              <a:rPr lang="ar-SA" sz="4000" b="1" u="sng" dirty="0">
                <a:solidFill>
                  <a:srgbClr val="7030A0"/>
                </a:solidFill>
                <a:latin typeface="Calibri" pitchFamily="34" charset="0"/>
                <a:cs typeface="B Titr" pitchFamily="2" charset="-78"/>
              </a:rPr>
              <a:t>ماده </a:t>
            </a:r>
            <a:r>
              <a:rPr lang="fa-IR" sz="4000" b="1" u="sng" dirty="0">
                <a:solidFill>
                  <a:srgbClr val="7030A0"/>
                </a:solidFill>
                <a:latin typeface="Calibri" pitchFamily="34" charset="0"/>
                <a:cs typeface="B Titr" pitchFamily="2" charset="-78"/>
              </a:rPr>
              <a:t>۶۳ </a:t>
            </a:r>
            <a:r>
              <a:rPr lang="ar-SA" sz="4000" b="1" u="sng" dirty="0">
                <a:solidFill>
                  <a:srgbClr val="7030A0"/>
                </a:solidFill>
                <a:latin typeface="Calibri" pitchFamily="34" charset="0"/>
                <a:cs typeface="B Titr" pitchFamily="2" charset="-78"/>
              </a:rPr>
              <a:t>قانون تامین اجتماعی</a:t>
            </a:r>
            <a:r>
              <a:rPr lang="fa-IR" sz="4000" b="1" u="sng" dirty="0">
                <a:solidFill>
                  <a:srgbClr val="7030A0"/>
                </a:solidFill>
                <a:latin typeface="Calibri" pitchFamily="34" charset="0"/>
                <a:cs typeface="B Titr" pitchFamily="2" charset="-78"/>
              </a:rPr>
              <a:t>... </a:t>
            </a:r>
            <a:endParaRPr lang="en-US" sz="4000" b="1" u="sng" dirty="0">
              <a:solidFill>
                <a:srgbClr val="7030A0"/>
              </a:solidFill>
              <a:latin typeface="Calibri" pitchFamily="34" charset="0"/>
              <a:cs typeface="B Titr" pitchFamily="2" charset="-78"/>
            </a:endParaRPr>
          </a:p>
          <a:p>
            <a:pPr algn="justLow" rtl="1" eaLnBrk="0" hangingPunct="0">
              <a:lnSpc>
                <a:spcPct val="200000"/>
              </a:lnSpc>
            </a:pPr>
            <a:r>
              <a:rPr lang="ar-SA" sz="3200" b="1" dirty="0">
                <a:latin typeface="Calibri" pitchFamily="34" charset="0"/>
                <a:cs typeface="B Titr" pitchFamily="2" charset="-78"/>
              </a:rPr>
              <a:t>در مورد بیمه‌ شدگانی که کارمزد دریافت می‌کنند</a:t>
            </a:r>
            <a:r>
              <a:rPr lang="fa-IR" sz="3200" b="1" dirty="0">
                <a:latin typeface="Calibri" pitchFamily="34" charset="0"/>
                <a:cs typeface="B Titr" pitchFamily="2" charset="-78"/>
              </a:rPr>
              <a:t> </a:t>
            </a:r>
            <a:r>
              <a:rPr lang="ar-SA" sz="3200" b="1" u="sng" dirty="0">
                <a:solidFill>
                  <a:srgbClr val="FF0000"/>
                </a:solidFill>
                <a:latin typeface="Calibri" pitchFamily="34" charset="0"/>
                <a:cs typeface="B Titr" pitchFamily="2" charset="-78"/>
              </a:rPr>
              <a:t>آخرین مزد </a:t>
            </a:r>
            <a:r>
              <a:rPr lang="ar-SA" sz="3200" b="1" dirty="0">
                <a:latin typeface="Calibri" pitchFamily="34" charset="0"/>
                <a:cs typeface="B Titr" pitchFamily="2" charset="-78"/>
              </a:rPr>
              <a:t>عبارت است از جمع کل دریافتی بیمه‌ شده که به‌ ماخذ آن حق بیمه دریافت شده است در آخرین </a:t>
            </a:r>
            <a:r>
              <a:rPr lang="fa-IR" sz="3200" b="1" dirty="0">
                <a:latin typeface="Calibri" pitchFamily="34" charset="0"/>
                <a:cs typeface="B Titr" pitchFamily="2" charset="-78"/>
              </a:rPr>
              <a:t>۹۰</a:t>
            </a:r>
            <a:r>
              <a:rPr lang="ar-SA" sz="3200" b="1" dirty="0">
                <a:latin typeface="Calibri" pitchFamily="34" charset="0"/>
                <a:cs typeface="B Titr" pitchFamily="2" charset="-78"/>
              </a:rPr>
              <a:t> روز قبل از شروع بیماری تقسیم بر </a:t>
            </a:r>
            <a:r>
              <a:rPr lang="fa-IR" sz="3200" b="1" dirty="0">
                <a:latin typeface="Calibri" pitchFamily="34" charset="0"/>
                <a:cs typeface="B Titr" pitchFamily="2" charset="-78"/>
              </a:rPr>
              <a:t>۹۰</a:t>
            </a:r>
            <a:r>
              <a:rPr lang="ar-SA" sz="3200" b="1" dirty="0">
                <a:latin typeface="Calibri" pitchFamily="34" charset="0"/>
                <a:cs typeface="B Titr" pitchFamily="2" charset="-78"/>
              </a:rPr>
              <a:t> مشروط بر اینکه غرامت دستمزد این‌ مبلغ از غرامت دستمزدی که به حداقل مزد کارگر عادی تعلق می‌گیرد کمتر نباشد</a:t>
            </a:r>
            <a:r>
              <a:rPr lang="en-US" sz="3200" dirty="0">
                <a:latin typeface="Calibri" pitchFamily="34" charset="0"/>
                <a:cs typeface="B Titr" pitchFamily="2" charset="-78"/>
              </a:rPr>
              <a:t>.</a:t>
            </a:r>
            <a:endParaRPr lang="en-US" sz="3200" dirty="0">
              <a:cs typeface="B Titr" pitchFamily="2" charset="-78"/>
            </a:endParaRPr>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1"/>
          <p:cNvSpPr>
            <a:spLocks noChangeArrowheads="1"/>
          </p:cNvSpPr>
          <p:nvPr/>
        </p:nvSpPr>
        <p:spPr bwMode="auto">
          <a:xfrm>
            <a:off x="0" y="304801"/>
            <a:ext cx="12192000" cy="4647426"/>
          </a:xfrm>
          <a:prstGeom prst="rect">
            <a:avLst/>
          </a:prstGeom>
          <a:noFill/>
          <a:ln w="9525">
            <a:noFill/>
            <a:miter lim="800000"/>
            <a:headEnd/>
            <a:tailEnd/>
          </a:ln>
        </p:spPr>
        <p:txBody>
          <a:bodyPr>
            <a:spAutoFit/>
          </a:bodyPr>
          <a:lstStyle/>
          <a:p>
            <a:pPr algn="justLow" rtl="1">
              <a:lnSpc>
                <a:spcPct val="200000"/>
              </a:lnSpc>
            </a:pPr>
            <a:r>
              <a:rPr lang="ar-SA" sz="4000" b="1" u="sng" dirty="0">
                <a:solidFill>
                  <a:srgbClr val="7030A0"/>
                </a:solidFill>
                <a:latin typeface="Calibri" pitchFamily="34" charset="0"/>
                <a:cs typeface="B Titr" pitchFamily="2" charset="-78"/>
              </a:rPr>
              <a:t>ماده </a:t>
            </a:r>
            <a:r>
              <a:rPr lang="fa-IR" sz="4000" b="1" u="sng" dirty="0">
                <a:solidFill>
                  <a:srgbClr val="7030A0"/>
                </a:solidFill>
                <a:latin typeface="Calibri" pitchFamily="34" charset="0"/>
                <a:cs typeface="B Titr" pitchFamily="2" charset="-78"/>
              </a:rPr>
              <a:t>۷۱ </a:t>
            </a:r>
            <a:r>
              <a:rPr lang="ar-SA" sz="4000" b="1" u="sng" dirty="0">
                <a:solidFill>
                  <a:srgbClr val="7030A0"/>
                </a:solidFill>
                <a:latin typeface="Calibri" pitchFamily="34" charset="0"/>
                <a:cs typeface="B Titr" pitchFamily="2" charset="-78"/>
              </a:rPr>
              <a:t>قانون تامین اجتماعی</a:t>
            </a:r>
            <a:endParaRPr lang="en-US" sz="4000" b="1" u="sng" dirty="0">
              <a:solidFill>
                <a:srgbClr val="7030A0"/>
              </a:solidFill>
              <a:latin typeface="Calibri" pitchFamily="34" charset="0"/>
              <a:cs typeface="B Titr" pitchFamily="2" charset="-78"/>
            </a:endParaRPr>
          </a:p>
          <a:p>
            <a:pPr algn="justLow" rtl="1" eaLnBrk="0" hangingPunct="0">
              <a:lnSpc>
                <a:spcPct val="200000"/>
              </a:lnSpc>
            </a:pPr>
            <a:r>
              <a:rPr lang="ar-SA" sz="3600" b="1" dirty="0">
                <a:latin typeface="Calibri" pitchFamily="34" charset="0"/>
                <a:cs typeface="B Titr" pitchFamily="2" charset="-78"/>
              </a:rPr>
              <a:t>بیمه‌ شده‌ای که در اثر حادثه ناشی از کار یا بیماری حرفه‌ای از کارافتاده کلی شناخته شود بدون در نظر گرفتن‌ مدت پرداخت حق بیمه استحقاق </a:t>
            </a:r>
            <a:r>
              <a:rPr lang="ar-SA" sz="3600" b="1" u="sng" dirty="0">
                <a:latin typeface="Calibri" pitchFamily="34" charset="0"/>
                <a:cs typeface="B Titr" pitchFamily="2" charset="-78"/>
              </a:rPr>
              <a:t>دریافت مستمری ازکارافتادگی‌کلی </a:t>
            </a:r>
            <a:r>
              <a:rPr lang="ar-SA" sz="3600" b="1" dirty="0">
                <a:latin typeface="Calibri" pitchFamily="34" charset="0"/>
                <a:cs typeface="B Titr" pitchFamily="2" charset="-78"/>
              </a:rPr>
              <a:t>ناشی از کار را خواهد داشت</a:t>
            </a:r>
            <a:r>
              <a:rPr lang="en-US" sz="3600" b="1" dirty="0">
                <a:latin typeface="Calibri" pitchFamily="34" charset="0"/>
                <a:cs typeface="B Titr" pitchFamily="2" charset="-78"/>
              </a:rPr>
              <a:t>.</a:t>
            </a:r>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1"/>
          <p:cNvSpPr>
            <a:spLocks noChangeArrowheads="1"/>
          </p:cNvSpPr>
          <p:nvPr/>
        </p:nvSpPr>
        <p:spPr bwMode="auto">
          <a:xfrm>
            <a:off x="0" y="1"/>
            <a:ext cx="12192000" cy="5755422"/>
          </a:xfrm>
          <a:prstGeom prst="rect">
            <a:avLst/>
          </a:prstGeom>
          <a:noFill/>
          <a:ln w="9525">
            <a:noFill/>
            <a:miter lim="800000"/>
            <a:headEnd/>
            <a:tailEnd/>
          </a:ln>
        </p:spPr>
        <p:txBody>
          <a:bodyPr>
            <a:spAutoFit/>
          </a:bodyPr>
          <a:lstStyle/>
          <a:p>
            <a:pPr algn="justLow" rtl="1" eaLnBrk="0" hangingPunct="0">
              <a:lnSpc>
                <a:spcPct val="200000"/>
              </a:lnSpc>
            </a:pPr>
            <a:r>
              <a:rPr lang="ar-SA" sz="4000" b="1" u="sng" dirty="0">
                <a:solidFill>
                  <a:srgbClr val="7030A0"/>
                </a:solidFill>
                <a:latin typeface="Calibri" pitchFamily="34" charset="0"/>
                <a:cs typeface="B Titr" pitchFamily="2" charset="-78"/>
              </a:rPr>
              <a:t>ماده </a:t>
            </a:r>
            <a:r>
              <a:rPr lang="fa-IR" sz="4000" b="1" u="sng" dirty="0">
                <a:solidFill>
                  <a:srgbClr val="7030A0"/>
                </a:solidFill>
                <a:latin typeface="Calibri" pitchFamily="34" charset="0"/>
                <a:cs typeface="B Titr" pitchFamily="2" charset="-78"/>
              </a:rPr>
              <a:t>۷۲ </a:t>
            </a:r>
            <a:r>
              <a:rPr lang="ar-SA" sz="4000" b="1" u="sng" dirty="0">
                <a:solidFill>
                  <a:srgbClr val="7030A0"/>
                </a:solidFill>
                <a:latin typeface="Calibri" pitchFamily="34" charset="0"/>
                <a:cs typeface="B Titr" pitchFamily="2" charset="-78"/>
              </a:rPr>
              <a:t>قانون تامین اجتماعی</a:t>
            </a:r>
            <a:r>
              <a:rPr lang="fa-IR" sz="4000" b="1" u="sng" dirty="0">
                <a:solidFill>
                  <a:srgbClr val="7030A0"/>
                </a:solidFill>
                <a:latin typeface="Calibri" pitchFamily="34" charset="0"/>
                <a:cs typeface="B Titr" pitchFamily="2" charset="-78"/>
              </a:rPr>
              <a:t> : </a:t>
            </a:r>
            <a:endParaRPr lang="en-US" sz="4000" b="1" u="sng" dirty="0">
              <a:solidFill>
                <a:srgbClr val="7030A0"/>
              </a:solidFill>
              <a:latin typeface="Calibri" pitchFamily="34" charset="0"/>
              <a:cs typeface="B Titr" pitchFamily="2" charset="-78"/>
            </a:endParaRPr>
          </a:p>
          <a:p>
            <a:pPr algn="justLow" rtl="1" eaLnBrk="0" hangingPunct="0">
              <a:lnSpc>
                <a:spcPct val="200000"/>
              </a:lnSpc>
            </a:pPr>
            <a:r>
              <a:rPr lang="ar-SA" sz="3600" b="1" u="sng" dirty="0">
                <a:latin typeface="Calibri" pitchFamily="34" charset="0"/>
                <a:cs typeface="B Titr" pitchFamily="2" charset="-78"/>
              </a:rPr>
              <a:t>میزان مستمری ماهانه از کارافتادگی کلی ناشی از کار </a:t>
            </a:r>
            <a:r>
              <a:rPr lang="fa-IR" sz="3600" b="1" u="sng" dirty="0">
                <a:latin typeface="Calibri" pitchFamily="34" charset="0"/>
                <a:cs typeface="B Titr" pitchFamily="2" charset="-78"/>
              </a:rPr>
              <a:t>:</a:t>
            </a:r>
          </a:p>
          <a:p>
            <a:pPr algn="justLow" rtl="1" eaLnBrk="0" hangingPunct="0">
              <a:lnSpc>
                <a:spcPct val="200000"/>
              </a:lnSpc>
            </a:pPr>
            <a:r>
              <a:rPr lang="ar-SA" sz="3600" b="1" dirty="0">
                <a:latin typeface="Calibri" pitchFamily="34" charset="0"/>
                <a:cs typeface="B Titr" pitchFamily="2" charset="-78"/>
              </a:rPr>
              <a:t>عبارتست از یک سی‌ام مزد یا حقوق متوسط بیمه‌ شده‌ ضرب در سنوات پرداخت حق بیمه مشروط بر اینکه این مبلغ‌ از پنجاه درصد مزد یا حقوق متوسط ماهانه او کمتر و از صد درصد آن بیشتر نباشد</a:t>
            </a:r>
            <a:r>
              <a:rPr lang="en-US" sz="3600" dirty="0">
                <a:latin typeface="Calibri" pitchFamily="34" charset="0"/>
                <a:cs typeface="B Titr" pitchFamily="2" charset="-78"/>
              </a:rPr>
              <a:t>.</a:t>
            </a:r>
            <a:endParaRPr lang="en-US" sz="3600" dirty="0">
              <a:cs typeface="B Titr" pitchFamily="2" charset="-78"/>
            </a:endParaRPr>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1"/>
          <p:cNvSpPr>
            <a:spLocks noChangeArrowheads="1"/>
          </p:cNvSpPr>
          <p:nvPr/>
        </p:nvSpPr>
        <p:spPr bwMode="auto">
          <a:xfrm>
            <a:off x="0" y="-58738"/>
            <a:ext cx="12192000" cy="5324535"/>
          </a:xfrm>
          <a:prstGeom prst="rect">
            <a:avLst/>
          </a:prstGeom>
          <a:noFill/>
          <a:ln w="9525">
            <a:noFill/>
            <a:miter lim="800000"/>
            <a:headEnd/>
            <a:tailEnd/>
          </a:ln>
        </p:spPr>
        <p:txBody>
          <a:bodyPr anchor="ctr">
            <a:spAutoFit/>
          </a:bodyPr>
          <a:lstStyle/>
          <a:p>
            <a:pPr algn="justLow" rtl="1" eaLnBrk="0" hangingPunct="0">
              <a:lnSpc>
                <a:spcPct val="250000"/>
              </a:lnSpc>
            </a:pPr>
            <a:r>
              <a:rPr lang="ar-SA" sz="4000" b="1" u="sng" dirty="0">
                <a:solidFill>
                  <a:srgbClr val="7030A0"/>
                </a:solidFill>
                <a:latin typeface="Calibri" pitchFamily="34" charset="0"/>
                <a:cs typeface="B Titr" pitchFamily="2" charset="-78"/>
              </a:rPr>
              <a:t>گواهی پزشکی فراموش نشود</a:t>
            </a:r>
            <a:r>
              <a:rPr lang="fa-IR" sz="4000" b="1" u="sng" dirty="0">
                <a:solidFill>
                  <a:srgbClr val="7030A0"/>
                </a:solidFill>
                <a:latin typeface="Calibri" pitchFamily="34" charset="0"/>
                <a:cs typeface="B Titr" pitchFamily="2" charset="-78"/>
              </a:rPr>
              <a:t>:</a:t>
            </a:r>
            <a:r>
              <a:rPr lang="ar-SA" sz="4000" b="1" u="sng" dirty="0">
                <a:solidFill>
                  <a:srgbClr val="7030A0"/>
                </a:solidFill>
                <a:latin typeface="Calibri" pitchFamily="34" charset="0"/>
                <a:cs typeface="B Titr" pitchFamily="2" charset="-78"/>
              </a:rPr>
              <a:t> </a:t>
            </a:r>
            <a:endParaRPr lang="en-US" sz="4000" b="1" u="sng" dirty="0">
              <a:solidFill>
                <a:srgbClr val="7030A0"/>
              </a:solidFill>
              <a:cs typeface="B Titr" pitchFamily="2" charset="-78"/>
            </a:endParaRPr>
          </a:p>
          <a:p>
            <a:pPr algn="justLow" rtl="1" eaLnBrk="0" hangingPunct="0">
              <a:lnSpc>
                <a:spcPct val="250000"/>
              </a:lnSpc>
            </a:pPr>
            <a:r>
              <a:rPr lang="fa-IR" sz="3200" b="1" dirty="0">
                <a:latin typeface="Calibri" pitchFamily="34" charset="0"/>
                <a:cs typeface="B Titr" pitchFamily="2" charset="-78"/>
              </a:rPr>
              <a:t>- </a:t>
            </a:r>
            <a:r>
              <a:rPr lang="ar-SA" sz="3200" b="1" dirty="0">
                <a:latin typeface="Calibri" pitchFamily="34" charset="0"/>
                <a:cs typeface="B Titr" pitchFamily="2" charset="-78"/>
              </a:rPr>
              <a:t>بیمه شدگانی که به سبب بیماری های عادی یا بیماری های </a:t>
            </a:r>
            <a:r>
              <a:rPr lang="fa-IR" sz="3200" b="1" dirty="0">
                <a:latin typeface="Calibri" pitchFamily="34" charset="0"/>
                <a:cs typeface="B Titr" pitchFamily="2" charset="-78"/>
              </a:rPr>
              <a:t>    </a:t>
            </a:r>
            <a:r>
              <a:rPr lang="ar-SA" sz="3200" b="1" dirty="0">
                <a:latin typeface="Calibri" pitchFamily="34" charset="0"/>
                <a:cs typeface="B Titr" pitchFamily="2" charset="-78"/>
              </a:rPr>
              <a:t>حرفه ای و حوادث </a:t>
            </a:r>
            <a:r>
              <a:rPr lang="fa-IR" sz="3200" b="1" dirty="0">
                <a:latin typeface="Calibri" pitchFamily="34" charset="0"/>
                <a:cs typeface="B Titr" pitchFamily="2" charset="-78"/>
              </a:rPr>
              <a:t>ن</a:t>
            </a:r>
            <a:r>
              <a:rPr lang="ar-SA" sz="3200" b="1" dirty="0">
                <a:latin typeface="Calibri" pitchFamily="34" charset="0"/>
                <a:cs typeface="B Titr" pitchFamily="2" charset="-78"/>
              </a:rPr>
              <a:t>اشی یا غیر ناشی از کار ، برای مدتی قادر به انجام کار نیستند ، برای دریافت غرامت دستمزد ایام بیماری باید گواهی پزشکی </a:t>
            </a:r>
            <a:r>
              <a:rPr lang="fa-IR" sz="3200" b="1" dirty="0">
                <a:latin typeface="Calibri" pitchFamily="34" charset="0"/>
                <a:cs typeface="B Titr" pitchFamily="2" charset="-78"/>
              </a:rPr>
              <a:t>به </a:t>
            </a:r>
            <a:r>
              <a:rPr lang="ar-SA" sz="3200" b="1" dirty="0">
                <a:latin typeface="Calibri" pitchFamily="34" charset="0"/>
                <a:cs typeface="B Titr" pitchFamily="2" charset="-78"/>
              </a:rPr>
              <a:t>شعب تامین اجتماعی ارایه کنند</a:t>
            </a:r>
            <a:r>
              <a:rPr lang="en-US" sz="3200" b="1" dirty="0">
                <a:latin typeface="Calibri" pitchFamily="34" charset="0"/>
                <a:cs typeface="B Titr" pitchFamily="2" charset="-78"/>
              </a:rPr>
              <a:t>.</a:t>
            </a:r>
            <a:endParaRPr lang="en-US" sz="3200" b="1" dirty="0">
              <a:cs typeface="B Titr" pitchFamily="2" charset="-78"/>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9867</TotalTime>
  <Words>7241</Words>
  <Application>Microsoft Office PowerPoint</Application>
  <PresentationFormat>Custom</PresentationFormat>
  <Paragraphs>818</Paragraphs>
  <Slides>139</Slides>
  <Notes>16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139</vt:i4>
      </vt:variant>
    </vt:vector>
  </HeadingPairs>
  <TitlesOfParts>
    <vt:vector size="141" baseType="lpstr">
      <vt:lpstr>Office Theme</vt:lpstr>
      <vt:lpstr>Chart</vt:lpstr>
      <vt:lpstr>Slide 1</vt:lpstr>
      <vt:lpstr>Slide 2</vt:lpstr>
      <vt:lpstr>Slide 3</vt:lpstr>
      <vt:lpstr>هرم نیازهای انسان در سازمان :</vt:lpstr>
      <vt:lpstr>  </vt:lpstr>
      <vt:lpstr>ضرورت و اهميت موضوع: </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بي تجربگي=حادثه</vt:lpstr>
      <vt:lpstr>Slide 53</vt:lpstr>
      <vt:lpstr>Slide 54</vt:lpstr>
      <vt:lpstr>Slide 55</vt:lpstr>
      <vt:lpstr>Slide 56</vt:lpstr>
      <vt:lpstr>Slide 57</vt:lpstr>
      <vt:lpstr>Slide 58</vt:lpstr>
      <vt:lpstr>Slide 59</vt:lpstr>
      <vt:lpstr>عوامل رواني محيط كار...</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lpstr>Slide 126</vt:lpstr>
      <vt:lpstr>Slide 127</vt:lpstr>
      <vt:lpstr>Slide 128</vt:lpstr>
      <vt:lpstr>Slide 129</vt:lpstr>
      <vt:lpstr>Slide 130</vt:lpstr>
      <vt:lpstr>Slide 131</vt:lpstr>
      <vt:lpstr>Slide 132</vt:lpstr>
      <vt:lpstr>Slide 133</vt:lpstr>
      <vt:lpstr>Slide 134</vt:lpstr>
      <vt:lpstr>Slide 135</vt:lpstr>
      <vt:lpstr>Slide 136</vt:lpstr>
      <vt:lpstr>Slide 137</vt:lpstr>
      <vt:lpstr>Slide 138</vt:lpstr>
      <vt:lpstr>Slide 139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Gholami</dc:creator>
  <cp:lastModifiedBy>RAYA COMPUTER</cp:lastModifiedBy>
  <cp:revision>36</cp:revision>
  <dcterms:created xsi:type="dcterms:W3CDTF">2014-09-12T17:25:11Z</dcterms:created>
  <dcterms:modified xsi:type="dcterms:W3CDTF">2021-02-08T13:11:41Z</dcterms:modified>
</cp:coreProperties>
</file>